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413" r:id="rId2"/>
    <p:sldId id="414" r:id="rId3"/>
    <p:sldId id="415" r:id="rId4"/>
    <p:sldId id="471" r:id="rId5"/>
    <p:sldId id="469" r:id="rId6"/>
    <p:sldId id="473" r:id="rId7"/>
    <p:sldId id="289" r:id="rId8"/>
    <p:sldId id="421" r:id="rId9"/>
    <p:sldId id="422" r:id="rId10"/>
    <p:sldId id="423" r:id="rId11"/>
    <p:sldId id="424" r:id="rId12"/>
    <p:sldId id="431" r:id="rId13"/>
    <p:sldId id="476" r:id="rId14"/>
    <p:sldId id="430" r:id="rId15"/>
    <p:sldId id="432" r:id="rId16"/>
    <p:sldId id="479" r:id="rId17"/>
    <p:sldId id="433" r:id="rId18"/>
    <p:sldId id="434" r:id="rId19"/>
    <p:sldId id="436" r:id="rId20"/>
    <p:sldId id="419" r:id="rId21"/>
    <p:sldId id="418" r:id="rId22"/>
    <p:sldId id="440" r:id="rId23"/>
    <p:sldId id="474" r:id="rId24"/>
    <p:sldId id="475" r:id="rId25"/>
    <p:sldId id="481" r:id="rId26"/>
    <p:sldId id="441" r:id="rId27"/>
    <p:sldId id="442" r:id="rId28"/>
    <p:sldId id="443" r:id="rId29"/>
    <p:sldId id="444" r:id="rId30"/>
    <p:sldId id="478" r:id="rId31"/>
    <p:sldId id="445" r:id="rId32"/>
    <p:sldId id="446" r:id="rId33"/>
    <p:sldId id="447" r:id="rId34"/>
    <p:sldId id="448" r:id="rId35"/>
    <p:sldId id="449" r:id="rId36"/>
    <p:sldId id="450" r:id="rId37"/>
    <p:sldId id="451" r:id="rId38"/>
    <p:sldId id="435" r:id="rId39"/>
    <p:sldId id="452" r:id="rId40"/>
    <p:sldId id="453" r:id="rId41"/>
    <p:sldId id="454" r:id="rId42"/>
    <p:sldId id="455" r:id="rId43"/>
    <p:sldId id="482" r:id="rId44"/>
    <p:sldId id="297" r:id="rId45"/>
    <p:sldId id="456" r:id="rId46"/>
    <p:sldId id="458" r:id="rId47"/>
    <p:sldId id="459" r:id="rId48"/>
    <p:sldId id="460" r:id="rId49"/>
    <p:sldId id="461" r:id="rId50"/>
    <p:sldId id="462" r:id="rId51"/>
    <p:sldId id="463" r:id="rId52"/>
    <p:sldId id="464" r:id="rId53"/>
    <p:sldId id="465" r:id="rId54"/>
    <p:sldId id="466" r:id="rId55"/>
    <p:sldId id="483" r:id="rId56"/>
    <p:sldId id="467" r:id="rId57"/>
  </p:sldIdLst>
  <p:sldSz cx="9144000" cy="6858000" type="screen4x3"/>
  <p:notesSz cx="7077075" cy="9051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222"/>
    <a:srgbClr val="0096D2"/>
    <a:srgbClr val="BEBE41"/>
    <a:srgbClr val="65A8DF"/>
    <a:srgbClr val="1A2F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8" autoAdjust="0"/>
    <p:restoredTop sz="94657" autoAdjust="0"/>
  </p:normalViewPr>
  <p:slideViewPr>
    <p:cSldViewPr snapToGrid="0" snapToObjects="1">
      <p:cViewPr varScale="1">
        <p:scale>
          <a:sx n="130" d="100"/>
          <a:sy n="130" d="100"/>
        </p:scale>
        <p:origin x="1760" y="192"/>
      </p:cViewPr>
      <p:guideLst>
        <p:guide orient="horz" pos="2160"/>
        <p:guide pos="2880"/>
      </p:guideLst>
    </p:cSldViewPr>
  </p:slideViewPr>
  <p:outlineViewPr>
    <p:cViewPr>
      <p:scale>
        <a:sx n="33" d="100"/>
        <a:sy n="33" d="100"/>
      </p:scale>
      <p:origin x="0" y="511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2CED5-33B2-492C-89E6-DC28D8E68A55}"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6E8AA4BB-EA86-41D4-82BD-6FE0C1FB05FE}">
      <dgm:prSet phldrT="[Text]" custT="1"/>
      <dgm:spPr/>
      <dgm:t>
        <a:bodyPr/>
        <a:lstStyle/>
        <a:p>
          <a:r>
            <a:rPr lang="en-US" sz="2400" b="1" dirty="0">
              <a:solidFill>
                <a:schemeClr val="bg2">
                  <a:lumMod val="10000"/>
                </a:schemeClr>
              </a:solidFill>
            </a:rPr>
            <a:t>Archive</a:t>
          </a:r>
        </a:p>
        <a:p>
          <a:r>
            <a:rPr lang="en-US" sz="1800" dirty="0">
              <a:solidFill>
                <a:schemeClr val="bg2">
                  <a:lumMod val="10000"/>
                </a:schemeClr>
              </a:solidFill>
            </a:rPr>
            <a:t>Research</a:t>
          </a:r>
        </a:p>
        <a:p>
          <a:r>
            <a:rPr lang="en-US" sz="1800" dirty="0">
              <a:solidFill>
                <a:schemeClr val="bg2">
                  <a:lumMod val="10000"/>
                </a:schemeClr>
              </a:solidFill>
            </a:rPr>
            <a:t>Historic Preservation</a:t>
          </a:r>
        </a:p>
        <a:p>
          <a:r>
            <a:rPr lang="en-US" sz="1800" dirty="0">
              <a:solidFill>
                <a:schemeClr val="bg2">
                  <a:lumMod val="10000"/>
                </a:schemeClr>
              </a:solidFill>
            </a:rPr>
            <a:t>Promotion</a:t>
          </a:r>
        </a:p>
      </dgm:t>
    </dgm:pt>
    <dgm:pt modelId="{F8FF7392-CDF6-4AF4-89AB-1473B5F41E10}" type="parTrans" cxnId="{6B19F3BF-9743-4D93-88CA-3D16A253B8FD}">
      <dgm:prSet/>
      <dgm:spPr/>
      <dgm:t>
        <a:bodyPr/>
        <a:lstStyle/>
        <a:p>
          <a:endParaRPr lang="en-US"/>
        </a:p>
      </dgm:t>
    </dgm:pt>
    <dgm:pt modelId="{EC0ED3C5-1520-4F27-91C4-B76D8FDD3186}" type="sibTrans" cxnId="{6B19F3BF-9743-4D93-88CA-3D16A253B8FD}">
      <dgm:prSet/>
      <dgm:spPr/>
      <dgm:t>
        <a:bodyPr/>
        <a:lstStyle/>
        <a:p>
          <a:endParaRPr lang="en-US"/>
        </a:p>
      </dgm:t>
    </dgm:pt>
    <dgm:pt modelId="{31B15387-2351-48B2-A73F-FED678DCD1CC}">
      <dgm:prSet phldrT="[Text]" custT="1"/>
      <dgm:spPr/>
      <dgm:t>
        <a:bodyPr/>
        <a:lstStyle/>
        <a:p>
          <a:r>
            <a:rPr lang="en-US" sz="2400" b="1" dirty="0"/>
            <a:t>Records</a:t>
          </a:r>
          <a:r>
            <a:rPr lang="en-US" sz="2400" dirty="0"/>
            <a:t> </a:t>
          </a:r>
          <a:r>
            <a:rPr lang="en-US" sz="2400" b="1" dirty="0"/>
            <a:t>Center</a:t>
          </a:r>
        </a:p>
        <a:p>
          <a:r>
            <a:rPr lang="en-US" sz="1800" dirty="0">
              <a:solidFill>
                <a:schemeClr val="bg2">
                  <a:lumMod val="10000"/>
                </a:schemeClr>
              </a:solidFill>
            </a:rPr>
            <a:t>Storage</a:t>
          </a:r>
        </a:p>
        <a:p>
          <a:r>
            <a:rPr lang="en-US" sz="1800" dirty="0">
              <a:solidFill>
                <a:schemeClr val="bg2">
                  <a:lumMod val="10000"/>
                </a:schemeClr>
              </a:solidFill>
            </a:rPr>
            <a:t>Disposition</a:t>
          </a:r>
          <a:r>
            <a:rPr lang="en-US" sz="2400" dirty="0"/>
            <a:t> </a:t>
          </a:r>
        </a:p>
      </dgm:t>
    </dgm:pt>
    <dgm:pt modelId="{85F44DAA-25A3-4B6D-8155-7F3E7E67076D}" type="parTrans" cxnId="{AD2FBF20-6C15-40A2-91F4-CB1A9EDEF45C}">
      <dgm:prSet/>
      <dgm:spPr/>
      <dgm:t>
        <a:bodyPr/>
        <a:lstStyle/>
        <a:p>
          <a:endParaRPr lang="en-US"/>
        </a:p>
      </dgm:t>
    </dgm:pt>
    <dgm:pt modelId="{0BDD166A-7762-403F-8496-51C59F50A8DA}" type="sibTrans" cxnId="{AD2FBF20-6C15-40A2-91F4-CB1A9EDEF45C}">
      <dgm:prSet/>
      <dgm:spPr/>
      <dgm:t>
        <a:bodyPr/>
        <a:lstStyle/>
        <a:p>
          <a:endParaRPr lang="en-US"/>
        </a:p>
      </dgm:t>
    </dgm:pt>
    <dgm:pt modelId="{469DCB46-1E26-460D-B832-7A72C3FA309E}">
      <dgm:prSet phldrT="[Text]" custT="1"/>
      <dgm:spPr/>
      <dgm:t>
        <a:bodyPr/>
        <a:lstStyle/>
        <a:p>
          <a:r>
            <a:rPr lang="en-US" sz="2400" b="1" dirty="0">
              <a:solidFill>
                <a:schemeClr val="bg2">
                  <a:lumMod val="10000"/>
                </a:schemeClr>
              </a:solidFill>
            </a:rPr>
            <a:t>Active Records</a:t>
          </a:r>
        </a:p>
        <a:p>
          <a:r>
            <a:rPr lang="en-US" sz="1800" dirty="0"/>
            <a:t>Creation</a:t>
          </a:r>
        </a:p>
        <a:p>
          <a:r>
            <a:rPr lang="en-US" sz="1800" dirty="0"/>
            <a:t>Distribution</a:t>
          </a:r>
        </a:p>
      </dgm:t>
    </dgm:pt>
    <dgm:pt modelId="{81528A55-4A03-4699-A737-3F98605BFF43}" type="parTrans" cxnId="{6FEEAF56-ACF4-4BE1-A2E4-6C161D510410}">
      <dgm:prSet/>
      <dgm:spPr/>
      <dgm:t>
        <a:bodyPr/>
        <a:lstStyle/>
        <a:p>
          <a:endParaRPr lang="en-US"/>
        </a:p>
      </dgm:t>
    </dgm:pt>
    <dgm:pt modelId="{DE649B6F-E619-4F64-9702-517369247FAB}" type="sibTrans" cxnId="{6FEEAF56-ACF4-4BE1-A2E4-6C161D510410}">
      <dgm:prSet/>
      <dgm:spPr/>
      <dgm:t>
        <a:bodyPr/>
        <a:lstStyle/>
        <a:p>
          <a:endParaRPr lang="en-US"/>
        </a:p>
      </dgm:t>
    </dgm:pt>
    <dgm:pt modelId="{546DEC55-45EE-4513-8F22-0C979627E51C}" type="pres">
      <dgm:prSet presAssocID="{1292CED5-33B2-492C-89E6-DC28D8E68A55}" presName="Name0" presStyleCnt="0">
        <dgm:presLayoutVars>
          <dgm:chMax val="7"/>
          <dgm:dir/>
          <dgm:resizeHandles val="exact"/>
        </dgm:presLayoutVars>
      </dgm:prSet>
      <dgm:spPr/>
    </dgm:pt>
    <dgm:pt modelId="{D6A1042A-3911-4DD9-BD3F-DB8A406CC828}" type="pres">
      <dgm:prSet presAssocID="{1292CED5-33B2-492C-89E6-DC28D8E68A55}" presName="ellipse1" presStyleLbl="vennNode1" presStyleIdx="0" presStyleCnt="3" custScaleX="121475" custScaleY="114270" custLinFactNeighborX="-8875" custLinFactNeighborY="65070">
        <dgm:presLayoutVars>
          <dgm:bulletEnabled val="1"/>
        </dgm:presLayoutVars>
      </dgm:prSet>
      <dgm:spPr/>
    </dgm:pt>
    <dgm:pt modelId="{74123B40-BE52-4B7F-9D82-30BE9B8FE37B}" type="pres">
      <dgm:prSet presAssocID="{1292CED5-33B2-492C-89E6-DC28D8E68A55}" presName="ellipse2" presStyleLbl="vennNode1" presStyleIdx="1" presStyleCnt="3" custScaleX="120792" custScaleY="116127" custLinFactNeighborX="49545" custLinFactNeighborY="-5665">
        <dgm:presLayoutVars>
          <dgm:bulletEnabled val="1"/>
        </dgm:presLayoutVars>
      </dgm:prSet>
      <dgm:spPr/>
    </dgm:pt>
    <dgm:pt modelId="{DD77B21A-A240-4E45-943B-3C8F2B995BFE}" type="pres">
      <dgm:prSet presAssocID="{1292CED5-33B2-492C-89E6-DC28D8E68A55}" presName="ellipse3" presStyleLbl="vennNode1" presStyleIdx="2" presStyleCnt="3" custScaleX="113234" custScaleY="116269" custLinFactNeighborX="-53982" custLinFactNeighborY="-13311">
        <dgm:presLayoutVars>
          <dgm:bulletEnabled val="1"/>
        </dgm:presLayoutVars>
      </dgm:prSet>
      <dgm:spPr/>
    </dgm:pt>
  </dgm:ptLst>
  <dgm:cxnLst>
    <dgm:cxn modelId="{AD2FBF20-6C15-40A2-91F4-CB1A9EDEF45C}" srcId="{1292CED5-33B2-492C-89E6-DC28D8E68A55}" destId="{31B15387-2351-48B2-A73F-FED678DCD1CC}" srcOrd="1" destOrd="0" parTransId="{85F44DAA-25A3-4B6D-8155-7F3E7E67076D}" sibTransId="{0BDD166A-7762-403F-8496-51C59F50A8DA}"/>
    <dgm:cxn modelId="{48FA2623-51EA-4ED0-AA04-A6659D01E15C}" type="presOf" srcId="{6E8AA4BB-EA86-41D4-82BD-6FE0C1FB05FE}" destId="{D6A1042A-3911-4DD9-BD3F-DB8A406CC828}" srcOrd="0" destOrd="0" presId="urn:microsoft.com/office/officeart/2005/8/layout/rings+Icon"/>
    <dgm:cxn modelId="{6FEEAF56-ACF4-4BE1-A2E4-6C161D510410}" srcId="{1292CED5-33B2-492C-89E6-DC28D8E68A55}" destId="{469DCB46-1E26-460D-B832-7A72C3FA309E}" srcOrd="2" destOrd="0" parTransId="{81528A55-4A03-4699-A737-3F98605BFF43}" sibTransId="{DE649B6F-E619-4F64-9702-517369247FAB}"/>
    <dgm:cxn modelId="{AD54A36E-1965-41E6-9CED-3DBA69F892ED}" type="presOf" srcId="{31B15387-2351-48B2-A73F-FED678DCD1CC}" destId="{74123B40-BE52-4B7F-9D82-30BE9B8FE37B}" srcOrd="0" destOrd="0" presId="urn:microsoft.com/office/officeart/2005/8/layout/rings+Icon"/>
    <dgm:cxn modelId="{A49B7373-C2F1-44F8-BF19-3FC4B8D14D57}" type="presOf" srcId="{1292CED5-33B2-492C-89E6-DC28D8E68A55}" destId="{546DEC55-45EE-4513-8F22-0C979627E51C}" srcOrd="0" destOrd="0" presId="urn:microsoft.com/office/officeart/2005/8/layout/rings+Icon"/>
    <dgm:cxn modelId="{6B19F3BF-9743-4D93-88CA-3D16A253B8FD}" srcId="{1292CED5-33B2-492C-89E6-DC28D8E68A55}" destId="{6E8AA4BB-EA86-41D4-82BD-6FE0C1FB05FE}" srcOrd="0" destOrd="0" parTransId="{F8FF7392-CDF6-4AF4-89AB-1473B5F41E10}" sibTransId="{EC0ED3C5-1520-4F27-91C4-B76D8FDD3186}"/>
    <dgm:cxn modelId="{5E8863D8-B2E5-4BD7-9D4C-11F738540C45}" type="presOf" srcId="{469DCB46-1E26-460D-B832-7A72C3FA309E}" destId="{DD77B21A-A240-4E45-943B-3C8F2B995BFE}" srcOrd="0" destOrd="0" presId="urn:microsoft.com/office/officeart/2005/8/layout/rings+Icon"/>
    <dgm:cxn modelId="{FC8F6A77-1F46-4F5D-AD89-F199FE571933}" type="presParOf" srcId="{546DEC55-45EE-4513-8F22-0C979627E51C}" destId="{D6A1042A-3911-4DD9-BD3F-DB8A406CC828}" srcOrd="0" destOrd="0" presId="urn:microsoft.com/office/officeart/2005/8/layout/rings+Icon"/>
    <dgm:cxn modelId="{483FE396-6CD4-4956-8AFE-C721C2DA3283}" type="presParOf" srcId="{546DEC55-45EE-4513-8F22-0C979627E51C}" destId="{74123B40-BE52-4B7F-9D82-30BE9B8FE37B}" srcOrd="1" destOrd="0" presId="urn:microsoft.com/office/officeart/2005/8/layout/rings+Icon"/>
    <dgm:cxn modelId="{089AAC2A-1E37-4ED6-84D0-E7C35C9202FC}" type="presParOf" srcId="{546DEC55-45EE-4513-8F22-0C979627E51C}" destId="{DD77B21A-A240-4E45-943B-3C8F2B995BFE}"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92CED5-33B2-492C-89E6-DC28D8E68A55}"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546DEC55-45EE-4513-8F22-0C979627E51C}" type="pres">
      <dgm:prSet presAssocID="{1292CED5-33B2-492C-89E6-DC28D8E68A55}" presName="Name0" presStyleCnt="0">
        <dgm:presLayoutVars>
          <dgm:chMax val="7"/>
          <dgm:dir/>
          <dgm:resizeHandles val="exact"/>
        </dgm:presLayoutVars>
      </dgm:prSet>
      <dgm:spPr/>
    </dgm:pt>
  </dgm:ptLst>
  <dgm:cxnLst>
    <dgm:cxn modelId="{700F47DE-690E-4F60-960C-66B1A15D96C9}" type="presOf" srcId="{1292CED5-33B2-492C-89E6-DC28D8E68A55}" destId="{546DEC55-45EE-4513-8F22-0C979627E51C}" srcOrd="0"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1042A-3911-4DD9-BD3F-DB8A406CC828}">
      <dsp:nvSpPr>
        <dsp:cNvPr id="0" name=""/>
        <dsp:cNvSpPr/>
      </dsp:nvSpPr>
      <dsp:spPr>
        <a:xfrm>
          <a:off x="592204" y="1350497"/>
          <a:ext cx="3129342" cy="29436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lumMod val="10000"/>
                </a:schemeClr>
              </a:solidFill>
            </a:rPr>
            <a:t>Archive</a:t>
          </a:r>
        </a:p>
        <a:p>
          <a:pPr marL="0" lvl="0" indent="0" algn="ctr" defTabSz="1066800">
            <a:lnSpc>
              <a:spcPct val="90000"/>
            </a:lnSpc>
            <a:spcBef>
              <a:spcPct val="0"/>
            </a:spcBef>
            <a:spcAft>
              <a:spcPct val="35000"/>
            </a:spcAft>
            <a:buNone/>
          </a:pPr>
          <a:r>
            <a:rPr lang="en-US" sz="1800" kern="1200" dirty="0">
              <a:solidFill>
                <a:schemeClr val="bg2">
                  <a:lumMod val="10000"/>
                </a:schemeClr>
              </a:solidFill>
            </a:rPr>
            <a:t>Research</a:t>
          </a:r>
        </a:p>
        <a:p>
          <a:pPr marL="0" lvl="0" indent="0" algn="ctr" defTabSz="1066800">
            <a:lnSpc>
              <a:spcPct val="90000"/>
            </a:lnSpc>
            <a:spcBef>
              <a:spcPct val="0"/>
            </a:spcBef>
            <a:spcAft>
              <a:spcPct val="35000"/>
            </a:spcAft>
            <a:buNone/>
          </a:pPr>
          <a:r>
            <a:rPr lang="en-US" sz="1800" kern="1200" dirty="0">
              <a:solidFill>
                <a:schemeClr val="bg2">
                  <a:lumMod val="10000"/>
                </a:schemeClr>
              </a:solidFill>
            </a:rPr>
            <a:t>Historic Preservation</a:t>
          </a:r>
        </a:p>
        <a:p>
          <a:pPr marL="0" lvl="0" indent="0" algn="ctr" defTabSz="1066800">
            <a:lnSpc>
              <a:spcPct val="90000"/>
            </a:lnSpc>
            <a:spcBef>
              <a:spcPct val="0"/>
            </a:spcBef>
            <a:spcAft>
              <a:spcPct val="35000"/>
            </a:spcAft>
            <a:buNone/>
          </a:pPr>
          <a:r>
            <a:rPr lang="en-US" sz="1800" kern="1200" dirty="0">
              <a:solidFill>
                <a:schemeClr val="bg2">
                  <a:lumMod val="10000"/>
                </a:schemeClr>
              </a:solidFill>
            </a:rPr>
            <a:t>Promotion</a:t>
          </a:r>
        </a:p>
      </dsp:txBody>
      <dsp:txXfrm>
        <a:off x="1050486" y="1781590"/>
        <a:ext cx="2212778" cy="2081504"/>
      </dsp:txXfrm>
    </dsp:sp>
    <dsp:sp modelId="{74123B40-BE52-4B7F-9D82-30BE9B8FE37B}">
      <dsp:nvSpPr>
        <dsp:cNvPr id="0" name=""/>
        <dsp:cNvSpPr/>
      </dsp:nvSpPr>
      <dsp:spPr>
        <a:xfrm>
          <a:off x="3431923" y="1365361"/>
          <a:ext cx="3111747" cy="299152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Records</a:t>
          </a:r>
          <a:r>
            <a:rPr lang="en-US" sz="2400" kern="1200" dirty="0"/>
            <a:t> </a:t>
          </a:r>
          <a:r>
            <a:rPr lang="en-US" sz="2400" b="1" kern="1200" dirty="0"/>
            <a:t>Center</a:t>
          </a:r>
        </a:p>
        <a:p>
          <a:pPr marL="0" lvl="0" indent="0" algn="ctr" defTabSz="1066800">
            <a:lnSpc>
              <a:spcPct val="90000"/>
            </a:lnSpc>
            <a:spcBef>
              <a:spcPct val="0"/>
            </a:spcBef>
            <a:spcAft>
              <a:spcPct val="35000"/>
            </a:spcAft>
            <a:buNone/>
          </a:pPr>
          <a:r>
            <a:rPr lang="en-US" sz="1800" kern="1200" dirty="0">
              <a:solidFill>
                <a:schemeClr val="bg2">
                  <a:lumMod val="10000"/>
                </a:schemeClr>
              </a:solidFill>
            </a:rPr>
            <a:t>Storage</a:t>
          </a:r>
        </a:p>
        <a:p>
          <a:pPr marL="0" lvl="0" indent="0" algn="ctr" defTabSz="1066800">
            <a:lnSpc>
              <a:spcPct val="90000"/>
            </a:lnSpc>
            <a:spcBef>
              <a:spcPct val="0"/>
            </a:spcBef>
            <a:spcAft>
              <a:spcPct val="35000"/>
            </a:spcAft>
            <a:buNone/>
          </a:pPr>
          <a:r>
            <a:rPr lang="en-US" sz="1800" kern="1200" dirty="0">
              <a:solidFill>
                <a:schemeClr val="bg2">
                  <a:lumMod val="10000"/>
                </a:schemeClr>
              </a:solidFill>
            </a:rPr>
            <a:t>Disposition</a:t>
          </a:r>
          <a:r>
            <a:rPr lang="en-US" sz="2400" kern="1200" dirty="0"/>
            <a:t> </a:t>
          </a:r>
        </a:p>
      </dsp:txBody>
      <dsp:txXfrm>
        <a:off x="3887628" y="1803460"/>
        <a:ext cx="2200337" cy="2115330"/>
      </dsp:txXfrm>
    </dsp:sp>
    <dsp:sp modelId="{DD77B21A-A240-4E45-943B-3C8F2B995BFE}">
      <dsp:nvSpPr>
        <dsp:cNvPr id="0" name=""/>
        <dsp:cNvSpPr/>
      </dsp:nvSpPr>
      <dsp:spPr>
        <a:xfrm>
          <a:off x="2186679" y="-208636"/>
          <a:ext cx="2917044" cy="299518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2">
                  <a:lumMod val="10000"/>
                </a:schemeClr>
              </a:solidFill>
            </a:rPr>
            <a:t>Active Records</a:t>
          </a:r>
        </a:p>
        <a:p>
          <a:pPr marL="0" lvl="0" indent="0" algn="ctr" defTabSz="1066800">
            <a:lnSpc>
              <a:spcPct val="90000"/>
            </a:lnSpc>
            <a:spcBef>
              <a:spcPct val="0"/>
            </a:spcBef>
            <a:spcAft>
              <a:spcPct val="35000"/>
            </a:spcAft>
            <a:buNone/>
          </a:pPr>
          <a:r>
            <a:rPr lang="en-US" sz="1800" kern="1200" dirty="0"/>
            <a:t>Creation</a:t>
          </a:r>
        </a:p>
        <a:p>
          <a:pPr marL="0" lvl="0" indent="0" algn="ctr" defTabSz="1066800">
            <a:lnSpc>
              <a:spcPct val="90000"/>
            </a:lnSpc>
            <a:spcBef>
              <a:spcPct val="0"/>
            </a:spcBef>
            <a:spcAft>
              <a:spcPct val="35000"/>
            </a:spcAft>
            <a:buNone/>
          </a:pPr>
          <a:r>
            <a:rPr lang="en-US" sz="1800" kern="1200" dirty="0"/>
            <a:t>Distribution</a:t>
          </a:r>
        </a:p>
      </dsp:txBody>
      <dsp:txXfrm>
        <a:off x="2613870" y="229999"/>
        <a:ext cx="2062662" cy="2117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52596"/>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597758"/>
            <a:ext cx="3066733" cy="4525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97758"/>
            <a:ext cx="3066733" cy="452596"/>
          </a:xfrm>
          <a:prstGeom prst="rect">
            <a:avLst/>
          </a:prstGeom>
        </p:spPr>
        <p:txBody>
          <a:bodyPr vert="horz" lIns="91440" tIns="45720" rIns="91440" bIns="45720" rtlCol="0" anchor="b"/>
          <a:lstStyle>
            <a:lvl1pPr algn="r">
              <a:defRPr sz="1200"/>
            </a:lvl1pPr>
          </a:lstStyle>
          <a:p>
            <a:fld id="{AEFE91EA-E937-48B9-BE79-94914D6FD395}" type="slidenum">
              <a:rPr lang="en-US" smtClean="0"/>
              <a:t>‹#›</a:t>
            </a:fld>
            <a:endParaRPr lang="en-US"/>
          </a:p>
        </p:txBody>
      </p:sp>
    </p:spTree>
    <p:extLst>
      <p:ext uri="{BB962C8B-B14F-4D97-AF65-F5344CB8AC3E}">
        <p14:creationId xmlns:p14="http://schemas.microsoft.com/office/powerpoint/2010/main" val="382707507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52596"/>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276350" y="679450"/>
            <a:ext cx="452437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97758"/>
            <a:ext cx="3066733" cy="4525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97758"/>
            <a:ext cx="3066733" cy="452596"/>
          </a:xfrm>
          <a:prstGeom prst="rect">
            <a:avLst/>
          </a:prstGeom>
        </p:spPr>
        <p:txBody>
          <a:bodyPr vert="horz" lIns="91440" tIns="45720" rIns="91440" bIns="45720" rtlCol="0" anchor="b"/>
          <a:lstStyle>
            <a:lvl1pPr algn="r">
              <a:defRPr sz="1200"/>
            </a:lvl1pPr>
          </a:lstStyle>
          <a:p>
            <a:fld id="{5BCF49CF-FD05-4C57-9EB8-D7F9C6899A33}" type="slidenum">
              <a:rPr lang="en-US" smtClean="0"/>
              <a:t>‹#›</a:t>
            </a:fld>
            <a:endParaRPr lang="en-US"/>
          </a:p>
        </p:txBody>
      </p:sp>
    </p:spTree>
    <p:extLst>
      <p:ext uri="{BB962C8B-B14F-4D97-AF65-F5344CB8AC3E}">
        <p14:creationId xmlns:p14="http://schemas.microsoft.com/office/powerpoint/2010/main" val="356888403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B0F0"/>
              </a:solidFill>
            </a:endParaRPr>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69753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90510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159589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37600"/>
            <a:ext cx="7315200" cy="1371600"/>
          </a:xfrm>
        </p:spPr>
        <p:txBody>
          <a:bodyPr/>
          <a:lstStyle/>
          <a:p>
            <a:r>
              <a:rPr lang="en-US" dirty="0"/>
              <a:t>Click to edit Master title style</a:t>
            </a:r>
          </a:p>
        </p:txBody>
      </p:sp>
      <p:sp>
        <p:nvSpPr>
          <p:cNvPr id="3" name="Subtitle 2"/>
          <p:cNvSpPr>
            <a:spLocks noGrp="1"/>
          </p:cNvSpPr>
          <p:nvPr>
            <p:ph type="subTitle" idx="1" hasCustomPrompt="1"/>
          </p:nvPr>
        </p:nvSpPr>
        <p:spPr>
          <a:xfrm>
            <a:off x="914400" y="2901240"/>
            <a:ext cx="7315200" cy="1752600"/>
          </a:xfrm>
        </p:spPr>
        <p:txBody>
          <a:bodyPr>
            <a:normAutofit/>
          </a:bodyPr>
          <a:lstStyle>
            <a:lvl1pPr marL="0" indent="0" algn="l">
              <a:buNone/>
              <a:defRPr sz="2800">
                <a:solidFill>
                  <a:srgbClr val="BEBE41"/>
                </a:solidFill>
                <a:effectLst>
                  <a:innerShdw blurRad="25400" dist="50800" dir="13500000">
                    <a:srgbClr val="000000">
                      <a:alpha val="60000"/>
                    </a:srgbClr>
                  </a:inn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EF09C68-ED44-9747-9427-486AEC3E1E9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293880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F09C68-ED44-9747-9427-486AEC3E1E9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218347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F09C68-ED44-9747-9427-486AEC3E1E9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155883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F09C68-ED44-9747-9427-486AEC3E1E9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332885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trok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743200"/>
          </a:xfrm>
          <a:prstGeom prst="rect">
            <a:avLst/>
          </a:prstGeom>
        </p:spPr>
      </p:pic>
      <p:sp>
        <p:nvSpPr>
          <p:cNvPr id="2" name="Title 1"/>
          <p:cNvSpPr>
            <a:spLocks noGrp="1"/>
          </p:cNvSpPr>
          <p:nvPr>
            <p:ph type="title" hasCustomPrompt="1"/>
          </p:nvPr>
        </p:nvSpPr>
        <p:spPr>
          <a:xfrm>
            <a:off x="722313" y="890420"/>
            <a:ext cx="7772400" cy="1362075"/>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722313" y="3019033"/>
            <a:ext cx="7772400" cy="1542887"/>
          </a:xfrm>
        </p:spPr>
        <p:txBody>
          <a:bodyPr anchor="t" anchorCtr="0"/>
          <a:lstStyle>
            <a:lvl1pPr marL="0" indent="0">
              <a:buNone/>
              <a:defRPr sz="2000">
                <a:solidFill>
                  <a:srgbClr val="1A2F5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EF09C68-ED44-9747-9427-486AEC3E1E9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43681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F09C68-ED44-9747-9427-486AEC3E1E9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1769416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F09C68-ED44-9747-9427-486AEC3E1E90}" type="datetimeFigureOut">
              <a:rPr lang="en-US" smtClean="0"/>
              <a:t>5/28/19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314012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F09C68-ED44-9747-9427-486AEC3E1E90}" type="datetimeFigureOut">
              <a:rPr lang="en-US" smtClean="0"/>
              <a:t>5/28/19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248687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09C68-ED44-9747-9427-486AEC3E1E90}" type="datetimeFigureOut">
              <a:rPr lang="en-US" smtClean="0"/>
              <a:t>5/28/19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226464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F09C68-ED44-9747-9427-486AEC3E1E9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230466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F09C68-ED44-9747-9427-486AEC3E1E9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E1DC09-5493-CB4B-8FBE-DBBB8D7ACEC2}" type="slidenum">
              <a:rPr lang="en-US" smtClean="0"/>
              <a:t>‹#›</a:t>
            </a:fld>
            <a:endParaRPr lang="en-US"/>
          </a:p>
        </p:txBody>
      </p:sp>
    </p:spTree>
    <p:extLst>
      <p:ext uri="{BB962C8B-B14F-4D97-AF65-F5344CB8AC3E}">
        <p14:creationId xmlns:p14="http://schemas.microsoft.com/office/powerpoint/2010/main" val="181739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76072"/>
            <a:ext cx="7315200" cy="100584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914400" y="2057400"/>
            <a:ext cx="7315200" cy="42944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09C68-ED44-9747-9427-486AEC3E1E90}" type="datetimeFigureOut">
              <a:rPr lang="en-US" smtClean="0"/>
              <a:t>5/28/19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E1DC09-5493-CB4B-8FBE-DBBB8D7ACEC2}" type="slidenum">
              <a:rPr lang="en-US" smtClean="0"/>
              <a:t>‹#›</a:t>
            </a:fld>
            <a:endParaRPr lang="en-US"/>
          </a:p>
        </p:txBody>
      </p:sp>
    </p:spTree>
    <p:extLst>
      <p:ext uri="{BB962C8B-B14F-4D97-AF65-F5344CB8AC3E}">
        <p14:creationId xmlns:p14="http://schemas.microsoft.com/office/powerpoint/2010/main" val="2545341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lnSpc>
          <a:spcPts val="5000"/>
        </a:lnSpc>
        <a:spcBef>
          <a:spcPct val="0"/>
        </a:spcBef>
        <a:buNone/>
        <a:defRPr sz="4800" kern="1200" spc="-100">
          <a:solidFill>
            <a:srgbClr val="0096D2"/>
          </a:solidFill>
          <a:effectLst>
            <a:innerShdw blurRad="63500" dist="25400" dir="13500000">
              <a:srgbClr val="000000">
                <a:alpha val="60000"/>
              </a:srgbClr>
            </a:innerShdw>
          </a:effectLst>
          <a:latin typeface="Droid Serif"/>
          <a:ea typeface="+mj-ea"/>
          <a:cs typeface="Droid Serif"/>
        </a:defRPr>
      </a:lvl1pPr>
    </p:titleStyle>
    <p:bodyStyle>
      <a:lvl1pPr marL="0" indent="0" algn="l" defTabSz="457200" rtl="0" eaLnBrk="1" latinLnBrk="0" hangingPunct="1">
        <a:spcBef>
          <a:spcPct val="20000"/>
        </a:spcBef>
        <a:buClr>
          <a:srgbClr val="0096D2"/>
        </a:buClr>
        <a:buFontTx/>
        <a:buNone/>
        <a:defRPr sz="3200" kern="1200">
          <a:solidFill>
            <a:srgbClr val="1A2F5E"/>
          </a:solidFill>
          <a:latin typeface="Droid Serif"/>
          <a:ea typeface="+mn-ea"/>
          <a:cs typeface="Droid Serif"/>
        </a:defRPr>
      </a:lvl1pPr>
      <a:lvl2pPr marL="742950" indent="-285750" algn="l" defTabSz="457200" rtl="0" eaLnBrk="1" latinLnBrk="0" hangingPunct="1">
        <a:spcBef>
          <a:spcPts val="1200"/>
        </a:spcBef>
        <a:buClr>
          <a:srgbClr val="0096D2"/>
        </a:buClr>
        <a:buFont typeface="Wingdings" charset="2"/>
        <a:buChar char="§"/>
        <a:defRPr sz="2800" i="1" kern="1200">
          <a:solidFill>
            <a:srgbClr val="1A2F5E"/>
          </a:solidFill>
          <a:latin typeface="Droid Serif"/>
          <a:ea typeface="+mn-ea"/>
          <a:cs typeface="Droid Serif"/>
        </a:defRPr>
      </a:lvl2pPr>
      <a:lvl3pPr marL="1143000" indent="-228600" algn="l" defTabSz="457200" rtl="0" eaLnBrk="1" latinLnBrk="0" hangingPunct="1">
        <a:spcBef>
          <a:spcPct val="20000"/>
        </a:spcBef>
        <a:buClr>
          <a:srgbClr val="65A8DF"/>
        </a:buClr>
        <a:buFont typeface="Arial"/>
        <a:buChar char="•"/>
        <a:defRPr sz="2000" kern="1200">
          <a:solidFill>
            <a:srgbClr val="0096D2"/>
          </a:solidFill>
          <a:latin typeface="Droid Serif"/>
          <a:ea typeface="+mn-ea"/>
          <a:cs typeface="Droid Serif"/>
        </a:defRPr>
      </a:lvl3pPr>
      <a:lvl4pPr marL="1600200" indent="-228600" algn="l" defTabSz="457200" rtl="0" eaLnBrk="1" latinLnBrk="0" hangingPunct="1">
        <a:spcBef>
          <a:spcPct val="20000"/>
        </a:spcBef>
        <a:buFont typeface="Arial"/>
        <a:buChar char="–"/>
        <a:defRPr sz="2000" kern="1200">
          <a:solidFill>
            <a:srgbClr val="1A2F5E"/>
          </a:solidFill>
          <a:latin typeface="Droid Serif"/>
          <a:ea typeface="+mn-ea"/>
          <a:cs typeface="Droid Serif"/>
        </a:defRPr>
      </a:lvl4pPr>
      <a:lvl5pPr marL="2057400" indent="-228600" algn="l" defTabSz="457200" rtl="0" eaLnBrk="1" latinLnBrk="0" hangingPunct="1">
        <a:spcBef>
          <a:spcPct val="20000"/>
        </a:spcBef>
        <a:buFont typeface="Arial"/>
        <a:buChar char="»"/>
        <a:defRPr sz="2000" kern="1200">
          <a:solidFill>
            <a:srgbClr val="1A2F5E"/>
          </a:solidFill>
          <a:latin typeface="Droid Serif"/>
          <a:ea typeface="+mn-ea"/>
          <a:cs typeface="Droid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unitedmedia.com/comics/dilbert/archive/images/dilbert22440090040322.gif"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arma.org/r2/generally-accepted-br-recordkeeping-principl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rma.org/r2/generally-accepted-br-recordkeeping-principl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adventiststatistics.org/" TargetMode="External"/><Relationship Id="rId13" Type="http://schemas.openxmlformats.org/officeDocument/2006/relationships/hyperlink" Target="http://www.naa.gov.au/" TargetMode="External"/><Relationship Id="rId3" Type="http://schemas.openxmlformats.org/officeDocument/2006/relationships/hyperlink" Target="http://www.adventistarchives.org/" TargetMode="External"/><Relationship Id="rId7" Type="http://schemas.openxmlformats.org/officeDocument/2006/relationships/hyperlink" Target="http://www.adventistdirectory.org/" TargetMode="External"/><Relationship Id="rId12" Type="http://schemas.openxmlformats.org/officeDocument/2006/relationships/hyperlink" Target="http://www.archives.gov/" TargetMode="External"/><Relationship Id="rId2" Type="http://schemas.openxmlformats.org/officeDocument/2006/relationships/hyperlink" Target="http://www.adventist.org/" TargetMode="External"/><Relationship Id="rId1" Type="http://schemas.openxmlformats.org/officeDocument/2006/relationships/slideLayout" Target="../slideLayouts/slideLayout2.xml"/><Relationship Id="rId6" Type="http://schemas.openxmlformats.org/officeDocument/2006/relationships/hyperlink" Target="http://www.adventistyearbook.org/default.aspx" TargetMode="External"/><Relationship Id="rId11" Type="http://schemas.openxmlformats.org/officeDocument/2006/relationships/hyperlink" Target="http://www2.archivists.org/" TargetMode="External"/><Relationship Id="rId5" Type="http://schemas.openxmlformats.org/officeDocument/2006/relationships/hyperlink" Target="https://documents.adventistarchives.org/default.aspx" TargetMode="External"/><Relationship Id="rId15" Type="http://schemas.openxmlformats.org/officeDocument/2006/relationships/image" Target="../media/image3.jpeg"/><Relationship Id="rId10" Type="http://schemas.openxmlformats.org/officeDocument/2006/relationships/hyperlink" Target="http://www.asdal.org/" TargetMode="External"/><Relationship Id="rId4" Type="http://schemas.openxmlformats.org/officeDocument/2006/relationships/hyperlink" Target="https://www.adventistarchives.org/records-center" TargetMode="External"/><Relationship Id="rId9" Type="http://schemas.openxmlformats.org/officeDocument/2006/relationships/hyperlink" Target="http://www.arma.org/" TargetMode="External"/><Relationship Id="rId14" Type="http://schemas.openxmlformats.org/officeDocument/2006/relationships/hyperlink" Target="http://www.unesco.org/archive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www.clir.org/pubs/reports/pub92/contents.html" TargetMode="External"/><Relationship Id="rId3" Type="http://schemas.openxmlformats.org/officeDocument/2006/relationships/hyperlink" Target="http://www.disasterrecoveryworld.com/" TargetMode="External"/><Relationship Id="rId7" Type="http://schemas.openxmlformats.org/officeDocument/2006/relationships/hyperlink" Target="http://www.clir.org/pubs/reports/pub107/thibodeau.html" TargetMode="External"/><Relationship Id="rId2" Type="http://schemas.openxmlformats.org/officeDocument/2006/relationships/hyperlink" Target="http://www.drj.com/" TargetMode="External"/><Relationship Id="rId1" Type="http://schemas.openxmlformats.org/officeDocument/2006/relationships/slideLayout" Target="../slideLayouts/slideLayout2.xml"/><Relationship Id="rId6" Type="http://schemas.openxmlformats.org/officeDocument/2006/relationships/hyperlink" Target="http://www.interpares.org/book/index.htm" TargetMode="External"/><Relationship Id="rId5" Type="http://schemas.openxmlformats.org/officeDocument/2006/relationships/hyperlink" Target="http://www.disasterplan.com/" TargetMode="External"/><Relationship Id="rId10" Type="http://schemas.openxmlformats.org/officeDocument/2006/relationships/image" Target="../media/image3.jpeg"/><Relationship Id="rId4" Type="http://schemas.openxmlformats.org/officeDocument/2006/relationships/hyperlink" Target="http://www.disaster-recovery-guide.com/" TargetMode="External"/><Relationship Id="rId9" Type="http://schemas.openxmlformats.org/officeDocument/2006/relationships/hyperlink" Target="http://www.dlib.org/dlib/july00/eppard/07eppard.html"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arma.org/r2/generally-accepted-br-recordkeeping-principl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38" y="576072"/>
            <a:ext cx="7315200" cy="1005840"/>
          </a:xfrm>
        </p:spPr>
        <p:txBody>
          <a:bodyPr/>
          <a:lstStyle/>
          <a:p>
            <a:pPr algn="ctr"/>
            <a:r>
              <a:rPr lang="en-US" sz="4200" dirty="0">
                <a:solidFill>
                  <a:schemeClr val="accent3">
                    <a:lumMod val="50000"/>
                  </a:schemeClr>
                </a:solidFill>
              </a:rPr>
              <a:t>Records Management Training </a:t>
            </a:r>
            <a:r>
              <a:rPr lang="en-US" sz="1100" dirty="0">
                <a:solidFill>
                  <a:schemeClr val="accent3">
                    <a:lumMod val="50000"/>
                  </a:schemeClr>
                </a:solidFill>
              </a:rPr>
              <a:t>5/2019</a:t>
            </a:r>
          </a:p>
        </p:txBody>
      </p:sp>
      <p:sp>
        <p:nvSpPr>
          <p:cNvPr id="3" name="Content Placeholder 2"/>
          <p:cNvSpPr>
            <a:spLocks noGrp="1"/>
          </p:cNvSpPr>
          <p:nvPr>
            <p:ph idx="1"/>
          </p:nvPr>
        </p:nvSpPr>
        <p:spPr>
          <a:xfrm>
            <a:off x="959251" y="1547812"/>
            <a:ext cx="7225498" cy="3805236"/>
          </a:xfrm>
        </p:spPr>
        <p:txBody>
          <a:bodyPr>
            <a:normAutofit fontScale="85000" lnSpcReduction="10000"/>
          </a:bodyPr>
          <a:lstStyle/>
          <a:p>
            <a:pPr algn="ctr"/>
            <a:r>
              <a:rPr lang="en-US" sz="4700" dirty="0">
                <a:solidFill>
                  <a:schemeClr val="bg2">
                    <a:lumMod val="10000"/>
                  </a:schemeClr>
                </a:solidFill>
              </a:rPr>
              <a:t>West-Central Africa Division SDA</a:t>
            </a:r>
            <a:endParaRPr lang="en-US" sz="4000" dirty="0">
              <a:solidFill>
                <a:schemeClr val="bg2">
                  <a:lumMod val="10000"/>
                </a:schemeClr>
              </a:solidFill>
            </a:endParaRPr>
          </a:p>
          <a:p>
            <a:pPr algn="ctr"/>
            <a:r>
              <a:rPr lang="en-US" dirty="0">
                <a:solidFill>
                  <a:schemeClr val="bg2">
                    <a:lumMod val="10000"/>
                  </a:schemeClr>
                </a:solidFill>
              </a:rPr>
              <a:t>May 2019</a:t>
            </a:r>
          </a:p>
          <a:p>
            <a:pPr algn="ctr"/>
            <a:endParaRPr lang="en-US" dirty="0">
              <a:solidFill>
                <a:schemeClr val="bg2">
                  <a:lumMod val="10000"/>
                </a:schemeClr>
              </a:solidFill>
            </a:endParaRPr>
          </a:p>
          <a:p>
            <a:pPr algn="ctr"/>
            <a:r>
              <a:rPr lang="en-US" sz="2800" dirty="0">
                <a:solidFill>
                  <a:schemeClr val="bg2">
                    <a:lumMod val="10000"/>
                  </a:schemeClr>
                </a:solidFill>
              </a:rPr>
              <a:t>Roy Kline, MHA</a:t>
            </a:r>
          </a:p>
          <a:p>
            <a:pPr algn="ctr"/>
            <a:r>
              <a:rPr lang="en-US" sz="2800" dirty="0">
                <a:solidFill>
                  <a:schemeClr val="bg2">
                    <a:lumMod val="10000"/>
                  </a:schemeClr>
                </a:solidFill>
              </a:rPr>
              <a:t>Assistant Director</a:t>
            </a:r>
          </a:p>
          <a:p>
            <a:pPr algn="ctr"/>
            <a:r>
              <a:rPr lang="en-US" sz="2800" dirty="0">
                <a:solidFill>
                  <a:schemeClr val="bg2">
                    <a:lumMod val="10000"/>
                  </a:schemeClr>
                </a:solidFill>
              </a:rPr>
              <a:t>Office of Archives, Statistics, &amp; Research</a:t>
            </a:r>
          </a:p>
          <a:p>
            <a:pPr algn="ctr"/>
            <a:r>
              <a:rPr lang="en-US" sz="2800" dirty="0">
                <a:solidFill>
                  <a:srgbClr val="00B0F0"/>
                </a:solidFill>
              </a:rPr>
              <a:t>kliner@gc.adventist.org</a:t>
            </a:r>
          </a:p>
          <a:p>
            <a:pPr algn="ctr"/>
            <a:r>
              <a:rPr lang="en-US" sz="2800" dirty="0">
                <a:solidFill>
                  <a:schemeClr val="bg2">
                    <a:lumMod val="10000"/>
                  </a:schemeClr>
                </a:solidFill>
              </a:rPr>
              <a:t>(1) 301-680-5026</a:t>
            </a:r>
          </a:p>
          <a:p>
            <a:endParaRPr lang="en-US" dirty="0"/>
          </a:p>
        </p:txBody>
      </p:sp>
      <p:pic>
        <p:nvPicPr>
          <p:cNvPr id="102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908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Goals for Records Management</a:t>
            </a:r>
            <a:endParaRPr lang="en-US" sz="4200" dirty="0"/>
          </a:p>
        </p:txBody>
      </p:sp>
      <p:sp>
        <p:nvSpPr>
          <p:cNvPr id="3" name="Content Placeholder 2"/>
          <p:cNvSpPr>
            <a:spLocks noGrp="1"/>
          </p:cNvSpPr>
          <p:nvPr>
            <p:ph idx="1"/>
          </p:nvPr>
        </p:nvSpPr>
        <p:spPr/>
        <p:txBody>
          <a:bodyPr>
            <a:normAutofit fontScale="77500" lnSpcReduction="20000"/>
          </a:bodyPr>
          <a:lstStyle/>
          <a:p>
            <a:r>
              <a:rPr lang="en-US" sz="3600" dirty="0">
                <a:solidFill>
                  <a:schemeClr val="bg2">
                    <a:lumMod val="10000"/>
                  </a:schemeClr>
                </a:solidFill>
              </a:rPr>
              <a:t>5) </a:t>
            </a:r>
            <a:r>
              <a:rPr lang="en-US" sz="3600" b="1" dirty="0">
                <a:solidFill>
                  <a:schemeClr val="bg2">
                    <a:lumMod val="10000"/>
                  </a:schemeClr>
                </a:solidFill>
              </a:rPr>
              <a:t>Records Retention Schedule:  </a:t>
            </a:r>
            <a:r>
              <a:rPr lang="en-US" sz="3400" dirty="0">
                <a:solidFill>
                  <a:schemeClr val="bg2">
                    <a:lumMod val="10000"/>
                  </a:schemeClr>
                </a:solidFill>
              </a:rPr>
              <a:t>Prepare a document that states your record retention policy and the procedures needed to follow it. Keep that document with your retention schedule. </a:t>
            </a:r>
          </a:p>
          <a:p>
            <a:endParaRPr lang="en-US" dirty="0">
              <a:solidFill>
                <a:schemeClr val="bg2">
                  <a:lumMod val="10000"/>
                </a:schemeClr>
              </a:solidFill>
            </a:endParaRPr>
          </a:p>
          <a:p>
            <a:r>
              <a:rPr lang="en-US" sz="3600" dirty="0">
                <a:solidFill>
                  <a:schemeClr val="bg2">
                    <a:lumMod val="10000"/>
                  </a:schemeClr>
                </a:solidFill>
              </a:rPr>
              <a:t>6) </a:t>
            </a:r>
            <a:r>
              <a:rPr lang="en-US" sz="3600" b="1" dirty="0">
                <a:solidFill>
                  <a:schemeClr val="bg2">
                    <a:lumMod val="10000"/>
                  </a:schemeClr>
                </a:solidFill>
              </a:rPr>
              <a:t>Vital Records:  </a:t>
            </a:r>
            <a:r>
              <a:rPr lang="en-US" sz="3400" dirty="0">
                <a:solidFill>
                  <a:schemeClr val="bg2">
                    <a:lumMod val="10000"/>
                  </a:schemeClr>
                </a:solidFill>
              </a:rPr>
              <a:t>Your vital records are records without which you could not operate.  Create a document that lists the criteria a record must meet to be considered vital and the procedures that will be used to preserve those records</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394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Questions so far?</a:t>
            </a:r>
          </a:p>
        </p:txBody>
      </p:sp>
      <p:pic>
        <p:nvPicPr>
          <p:cNvPr id="1026" name="Picture 2" descr="C:\Users\ChiomentiP\Pictures\June_July 2012\2012-06-21_21-54-24_78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4375" y="1694186"/>
            <a:ext cx="7315200" cy="4123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243" y="560546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325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576072"/>
            <a:ext cx="8172450" cy="1005840"/>
          </a:xfrm>
        </p:spPr>
        <p:txBody>
          <a:bodyPr/>
          <a:lstStyle/>
          <a:p>
            <a:pPr algn="ctr"/>
            <a:r>
              <a:rPr lang="en-US" sz="4200" dirty="0">
                <a:solidFill>
                  <a:schemeClr val="accent3">
                    <a:lumMod val="50000"/>
                  </a:schemeClr>
                </a:solidFill>
              </a:rPr>
              <a:t>Records Management Terms (1 of 3)</a:t>
            </a:r>
            <a:endParaRPr lang="en-US" sz="4200" dirty="0"/>
          </a:p>
        </p:txBody>
      </p:sp>
      <p:sp>
        <p:nvSpPr>
          <p:cNvPr id="6" name="Content Placeholder 5"/>
          <p:cNvSpPr>
            <a:spLocks noGrp="1"/>
          </p:cNvSpPr>
          <p:nvPr>
            <p:ph idx="1"/>
          </p:nvPr>
        </p:nvSpPr>
        <p:spPr>
          <a:xfrm>
            <a:off x="552449" y="1410512"/>
            <a:ext cx="7930069" cy="4590240"/>
          </a:xfrm>
        </p:spPr>
        <p:txBody>
          <a:bodyPr>
            <a:normAutofit fontScale="92500"/>
          </a:bodyPr>
          <a:lstStyle/>
          <a:p>
            <a:r>
              <a:rPr lang="en-US" sz="2200" b="1" dirty="0">
                <a:solidFill>
                  <a:schemeClr val="tx1"/>
                </a:solidFill>
              </a:rPr>
              <a:t>Archival Record</a:t>
            </a:r>
            <a:r>
              <a:rPr lang="en-US" sz="2200" dirty="0">
                <a:solidFill>
                  <a:schemeClr val="tx1"/>
                </a:solidFill>
              </a:rPr>
              <a:t>: Permanent record which is inactive and no longer needs to be housed in the office in which it originates. These records are of enduring value, and document the history and the development of the organization. </a:t>
            </a:r>
          </a:p>
          <a:p>
            <a:r>
              <a:rPr lang="en-US" sz="2200" b="1" dirty="0">
                <a:solidFill>
                  <a:schemeClr val="tx1"/>
                </a:solidFill>
              </a:rPr>
              <a:t>Archives: </a:t>
            </a:r>
            <a:r>
              <a:rPr lang="en-US" sz="2200" dirty="0">
                <a:solidFill>
                  <a:schemeClr val="tx1"/>
                </a:solidFill>
              </a:rPr>
              <a:t>An area used for the permanent storage of valuable records and documents for the benefit of scholars and for future generations. </a:t>
            </a:r>
          </a:p>
          <a:p>
            <a:r>
              <a:rPr lang="en-US" sz="2200" b="1" dirty="0">
                <a:solidFill>
                  <a:schemeClr val="tx1"/>
                </a:solidFill>
              </a:rPr>
              <a:t>Case file: </a:t>
            </a:r>
            <a:r>
              <a:rPr lang="en-US" sz="2200" dirty="0">
                <a:solidFill>
                  <a:schemeClr val="tx1"/>
                </a:solidFill>
              </a:rPr>
              <a:t>Record groupings that pertain to a specific action, event, person, place, thing, organization, location, program or project. Includes personnel, project, and transaction files </a:t>
            </a:r>
          </a:p>
          <a:p>
            <a:r>
              <a:rPr lang="en-US" sz="2200" b="1" dirty="0">
                <a:solidFill>
                  <a:schemeClr val="tx1"/>
                </a:solidFill>
              </a:rPr>
              <a:t>Disposition: </a:t>
            </a:r>
            <a:r>
              <a:rPr lang="en-US" sz="2200" dirty="0">
                <a:solidFill>
                  <a:schemeClr val="tx1"/>
                </a:solidFill>
              </a:rPr>
              <a:t>The action taken, regarding records no longer needed for current business, which may include changing the location or physical format of the records. Action may include shredding or recycling, digitizing, microfilming, duplication, or transferring to records center or archives </a:t>
            </a:r>
          </a:p>
          <a:p>
            <a:endParaRPr lang="en-US" sz="2200" dirty="0">
              <a:solidFill>
                <a:schemeClr val="tx1"/>
              </a:solidFill>
            </a:endParaRPr>
          </a:p>
          <a:p>
            <a:endParaRPr lang="en-US" sz="2200" dirty="0">
              <a:solidFill>
                <a:schemeClr val="tx1"/>
              </a:solidFill>
            </a:endParaRP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818" y="5553073"/>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0711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solidFill>
                  <a:schemeClr val="accent3">
                    <a:lumMod val="50000"/>
                  </a:schemeClr>
                </a:solidFill>
              </a:rPr>
              <a:t>Record Management Terms(2 of 3)</a:t>
            </a:r>
          </a:p>
        </p:txBody>
      </p:sp>
      <p:sp>
        <p:nvSpPr>
          <p:cNvPr id="3" name="Content Placeholder 2"/>
          <p:cNvSpPr>
            <a:spLocks noGrp="1"/>
          </p:cNvSpPr>
          <p:nvPr>
            <p:ph idx="1"/>
          </p:nvPr>
        </p:nvSpPr>
        <p:spPr>
          <a:xfrm>
            <a:off x="914400" y="1488332"/>
            <a:ext cx="7315200" cy="4863551"/>
          </a:xfrm>
        </p:spPr>
        <p:txBody>
          <a:bodyPr>
            <a:normAutofit/>
          </a:bodyPr>
          <a:lstStyle/>
          <a:p>
            <a:r>
              <a:rPr lang="en-US" sz="2000" b="1" dirty="0">
                <a:solidFill>
                  <a:schemeClr val="tx1"/>
                </a:solidFill>
              </a:rPr>
              <a:t>Life Cycle of Records: </a:t>
            </a:r>
            <a:r>
              <a:rPr lang="en-US" sz="2000" dirty="0">
                <a:solidFill>
                  <a:schemeClr val="tx1"/>
                </a:solidFill>
              </a:rPr>
              <a:t>Records management’s three stages of a record: creation, maintenance and use, and disposition. </a:t>
            </a:r>
          </a:p>
          <a:p>
            <a:r>
              <a:rPr lang="en-US" sz="2000" b="1" dirty="0">
                <a:solidFill>
                  <a:schemeClr val="tx1"/>
                </a:solidFill>
              </a:rPr>
              <a:t>Off-site Storage: </a:t>
            </a:r>
            <a:r>
              <a:rPr lang="en-US" sz="2000" dirty="0">
                <a:solidFill>
                  <a:schemeClr val="tx1"/>
                </a:solidFill>
              </a:rPr>
              <a:t>A facility other than the normal place of business where records are stored for protection. </a:t>
            </a:r>
          </a:p>
          <a:p>
            <a:r>
              <a:rPr lang="en-US" sz="2000" b="1" dirty="0">
                <a:solidFill>
                  <a:schemeClr val="tx1"/>
                </a:solidFill>
              </a:rPr>
              <a:t>Office of record: </a:t>
            </a:r>
            <a:r>
              <a:rPr lang="en-US" sz="2000" dirty="0">
                <a:solidFill>
                  <a:schemeClr val="tx1"/>
                </a:solidFill>
              </a:rPr>
              <a:t>The office that originates and maintains an "official record" copy of a document, as opposed to a duplicate copy. </a:t>
            </a:r>
          </a:p>
          <a:p>
            <a:r>
              <a:rPr lang="en-US" sz="2200" b="1" dirty="0">
                <a:solidFill>
                  <a:schemeClr val="tx1"/>
                </a:solidFill>
              </a:rPr>
              <a:t>Permanent Record: </a:t>
            </a:r>
            <a:r>
              <a:rPr lang="en-US" sz="2200" dirty="0">
                <a:solidFill>
                  <a:schemeClr val="tx1"/>
                </a:solidFill>
              </a:rPr>
              <a:t>A record which has a permanent or lasting administrative, legal, fiscal, research or historical value and therefore must be retained and preserved indefinitely. </a:t>
            </a:r>
          </a:p>
          <a:p>
            <a:r>
              <a:rPr lang="en-US" sz="2200" b="1" dirty="0">
                <a:solidFill>
                  <a:schemeClr val="tx1"/>
                </a:solidFill>
              </a:rPr>
              <a:t>Personal Papers </a:t>
            </a:r>
            <a:r>
              <a:rPr lang="en-US" sz="2200" dirty="0">
                <a:solidFill>
                  <a:schemeClr val="tx1"/>
                </a:solidFill>
              </a:rPr>
              <a:t>(Personal files or personal records): Materials belonging to an individual that are not used to conduct agency business or that are used exclusively for that individual's convenience. Must be clearly designated as such and kept separate from the agency's records. </a:t>
            </a:r>
          </a:p>
          <a:p>
            <a:endParaRPr lang="en-US" sz="2000" dirty="0">
              <a:solidFill>
                <a:schemeClr val="tx1"/>
              </a:solidFill>
            </a:endParaRPr>
          </a:p>
          <a:p>
            <a:endParaRPr lang="en-US" sz="2000" dirty="0">
              <a:solidFill>
                <a:schemeClr val="tx1"/>
              </a:solidFill>
            </a:endParaRPr>
          </a:p>
          <a:p>
            <a:endParaRPr lang="en-US" dirty="0"/>
          </a:p>
          <a:p>
            <a:endParaRPr lang="en-US" dirty="0"/>
          </a:p>
        </p:txBody>
      </p:sp>
      <p:pic>
        <p:nvPicPr>
          <p:cNvPr id="4" name="Picture 3"/>
          <p:cNvPicPr>
            <a:picLocks noChangeAspect="1"/>
          </p:cNvPicPr>
          <p:nvPr/>
        </p:nvPicPr>
        <p:blipFill>
          <a:blip r:embed="rId2"/>
          <a:stretch>
            <a:fillRect/>
          </a:stretch>
        </p:blipFill>
        <p:spPr>
          <a:xfrm>
            <a:off x="7568126" y="5535177"/>
            <a:ext cx="1322947" cy="1176630"/>
          </a:xfrm>
          <a:prstGeom prst="rect">
            <a:avLst/>
          </a:prstGeom>
        </p:spPr>
      </p:pic>
    </p:spTree>
    <p:extLst>
      <p:ext uri="{BB962C8B-B14F-4D97-AF65-F5344CB8AC3E}">
        <p14:creationId xmlns:p14="http://schemas.microsoft.com/office/powerpoint/2010/main" val="3528952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49" y="405574"/>
            <a:ext cx="8105775" cy="829839"/>
          </a:xfrm>
        </p:spPr>
        <p:txBody>
          <a:bodyPr/>
          <a:lstStyle/>
          <a:p>
            <a:pPr algn="ctr"/>
            <a:r>
              <a:rPr lang="en-US" sz="4200" dirty="0">
                <a:solidFill>
                  <a:schemeClr val="accent3">
                    <a:lumMod val="50000"/>
                  </a:schemeClr>
                </a:solidFill>
              </a:rPr>
              <a:t>Records Management Terms (3 of 3)</a:t>
            </a:r>
            <a:endParaRPr lang="en-US" sz="4200" dirty="0"/>
          </a:p>
        </p:txBody>
      </p:sp>
      <p:sp>
        <p:nvSpPr>
          <p:cNvPr id="3" name="Content Placeholder 2"/>
          <p:cNvSpPr>
            <a:spLocks noGrp="1"/>
          </p:cNvSpPr>
          <p:nvPr>
            <p:ph idx="1"/>
          </p:nvPr>
        </p:nvSpPr>
        <p:spPr>
          <a:xfrm>
            <a:off x="552450" y="1235413"/>
            <a:ext cx="8466358" cy="5826868"/>
          </a:xfrm>
        </p:spPr>
        <p:txBody>
          <a:bodyPr>
            <a:noAutofit/>
          </a:bodyPr>
          <a:lstStyle/>
          <a:p>
            <a:r>
              <a:rPr lang="en-US" sz="2000" b="1" dirty="0">
                <a:solidFill>
                  <a:schemeClr val="tx1"/>
                </a:solidFill>
              </a:rPr>
              <a:t>Records Series: </a:t>
            </a:r>
            <a:r>
              <a:rPr lang="en-US" sz="2000" dirty="0">
                <a:solidFill>
                  <a:schemeClr val="tx1"/>
                </a:solidFill>
              </a:rPr>
              <a:t>A group of identical or related records that are used, filed, and disposed of in a similar fashion. </a:t>
            </a:r>
          </a:p>
          <a:p>
            <a:r>
              <a:rPr lang="en-US" sz="2000" b="1" dirty="0">
                <a:solidFill>
                  <a:schemeClr val="tx1"/>
                </a:solidFill>
              </a:rPr>
              <a:t>Records Inventory</a:t>
            </a:r>
            <a:r>
              <a:rPr lang="en-US" sz="2000" dirty="0">
                <a:solidFill>
                  <a:schemeClr val="tx1"/>
                </a:solidFill>
              </a:rPr>
              <a:t>: A survey of records to determine the size, scope, and intricacy of the department/agency’s records. It should include the record series, inclusive dates, types of records, quantity, arrangement, &amp; description. </a:t>
            </a:r>
          </a:p>
          <a:p>
            <a:r>
              <a:rPr lang="en-US" sz="2000" b="1" dirty="0">
                <a:solidFill>
                  <a:schemeClr val="tx1"/>
                </a:solidFill>
              </a:rPr>
              <a:t>Records Manager: </a:t>
            </a:r>
            <a:r>
              <a:rPr lang="en-US" sz="2000" dirty="0">
                <a:solidFill>
                  <a:schemeClr val="tx1"/>
                </a:solidFill>
              </a:rPr>
              <a:t>The person assigned primary responsibility for the records management program. </a:t>
            </a:r>
          </a:p>
          <a:p>
            <a:r>
              <a:rPr lang="en-US" sz="2000" b="1" dirty="0">
                <a:solidFill>
                  <a:schemeClr val="tx1"/>
                </a:solidFill>
              </a:rPr>
              <a:t>Records Retention Schedule: </a:t>
            </a:r>
            <a:r>
              <a:rPr lang="en-US" sz="2000" dirty="0">
                <a:solidFill>
                  <a:schemeClr val="tx1"/>
                </a:solidFill>
              </a:rPr>
              <a:t>Instructions for what to do with public records (based on administrative need and legal requirements) from their creation, through active and inactive use, to their destruction or retirement. The schedule provides a minimum period of time that a specific type of record must be preserved. </a:t>
            </a:r>
          </a:p>
          <a:p>
            <a:r>
              <a:rPr lang="en-US" sz="2000" b="1" dirty="0">
                <a:solidFill>
                  <a:schemeClr val="tx1"/>
                </a:solidFill>
              </a:rPr>
              <a:t>Retention Period: </a:t>
            </a:r>
            <a:r>
              <a:rPr lang="en-US" sz="2000" dirty="0">
                <a:solidFill>
                  <a:schemeClr val="tx1"/>
                </a:solidFill>
              </a:rPr>
              <a:t>The period of time during which records must be kept before they are either destroyed or stored in an archival area</a:t>
            </a:r>
          </a:p>
          <a:p>
            <a:r>
              <a:rPr lang="en-US" sz="2000" b="1" dirty="0">
                <a:solidFill>
                  <a:schemeClr val="tx1"/>
                </a:solidFill>
              </a:rPr>
              <a:t>Topical Systems: </a:t>
            </a:r>
            <a:r>
              <a:rPr lang="en-US" sz="2000" dirty="0">
                <a:solidFill>
                  <a:schemeClr val="tx1"/>
                </a:solidFill>
              </a:rPr>
              <a:t>Classifying information according to topic, then filing the topic files in alphabetical order. Related topics are not kept together in this system.</a:t>
            </a:r>
          </a:p>
          <a:p>
            <a:endParaRPr lang="en-US" sz="2000" dirty="0">
              <a:solidFill>
                <a:schemeClr val="tx1"/>
              </a:solidFill>
            </a:endParaRPr>
          </a:p>
          <a:p>
            <a:endParaRPr lang="en-US" sz="2000" dirty="0">
              <a:solidFill>
                <a:schemeClr val="tx1"/>
              </a:solidFill>
            </a:endParaRPr>
          </a:p>
          <a:p>
            <a:endParaRPr lang="en-US" sz="2000" dirty="0">
              <a:solidFill>
                <a:schemeClr val="bg2">
                  <a:lumMod val="10000"/>
                </a:schemeClr>
              </a:solidFill>
            </a:endParaRPr>
          </a:p>
        </p:txBody>
      </p:sp>
    </p:spTree>
    <p:extLst>
      <p:ext uri="{BB962C8B-B14F-4D97-AF65-F5344CB8AC3E}">
        <p14:creationId xmlns:p14="http://schemas.microsoft.com/office/powerpoint/2010/main" val="3830398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576072"/>
            <a:ext cx="8077200" cy="1005840"/>
          </a:xfrm>
        </p:spPr>
        <p:txBody>
          <a:bodyPr/>
          <a:lstStyle/>
          <a:p>
            <a:pPr algn="ctr"/>
            <a:r>
              <a:rPr lang="en-US" sz="4200" dirty="0">
                <a:solidFill>
                  <a:schemeClr val="accent3">
                    <a:lumMod val="50000"/>
                  </a:schemeClr>
                </a:solidFill>
              </a:rPr>
              <a:t>Record-Keeping Challenges</a:t>
            </a:r>
          </a:p>
        </p:txBody>
      </p:sp>
      <p:sp>
        <p:nvSpPr>
          <p:cNvPr id="3" name="Content Placeholder 2"/>
          <p:cNvSpPr>
            <a:spLocks noGrp="1"/>
          </p:cNvSpPr>
          <p:nvPr>
            <p:ph idx="1"/>
          </p:nvPr>
        </p:nvSpPr>
        <p:spPr>
          <a:xfrm>
            <a:off x="914400" y="1668397"/>
            <a:ext cx="7225498" cy="4742689"/>
          </a:xfrm>
        </p:spPr>
        <p:txBody>
          <a:bodyPr>
            <a:normAutofit fontScale="85000" lnSpcReduction="10000"/>
          </a:bodyPr>
          <a:lstStyle/>
          <a:p>
            <a:pPr marL="342900" indent="-342900">
              <a:buFont typeface="Arial" pitchFamily="34" charset="0"/>
              <a:buChar char="•"/>
            </a:pPr>
            <a:r>
              <a:rPr lang="en-US" dirty="0">
                <a:solidFill>
                  <a:schemeClr val="bg2">
                    <a:lumMod val="10000"/>
                  </a:schemeClr>
                </a:solidFill>
              </a:rPr>
              <a:t>Managing various records media</a:t>
            </a:r>
          </a:p>
          <a:p>
            <a:pPr marL="342900" indent="-342900">
              <a:buFont typeface="Arial" pitchFamily="34" charset="0"/>
              <a:buChar char="•"/>
            </a:pPr>
            <a:r>
              <a:rPr lang="en-US" dirty="0">
                <a:solidFill>
                  <a:schemeClr val="bg2">
                    <a:lumMod val="10000"/>
                  </a:schemeClr>
                </a:solidFill>
              </a:rPr>
              <a:t>Record Retrieval</a:t>
            </a:r>
          </a:p>
          <a:p>
            <a:pPr marL="342900" indent="-342900">
              <a:buFont typeface="Arial" pitchFamily="34" charset="0"/>
              <a:buChar char="•"/>
            </a:pPr>
            <a:r>
              <a:rPr lang="en-US" dirty="0">
                <a:solidFill>
                  <a:schemeClr val="bg2">
                    <a:lumMod val="10000"/>
                  </a:schemeClr>
                </a:solidFill>
              </a:rPr>
              <a:t>Record Storage Space</a:t>
            </a:r>
          </a:p>
          <a:p>
            <a:pPr marL="342900" indent="-342900">
              <a:buFont typeface="Arial" pitchFamily="34" charset="0"/>
              <a:buChar char="•"/>
            </a:pPr>
            <a:r>
              <a:rPr lang="en-US" dirty="0">
                <a:solidFill>
                  <a:schemeClr val="bg2">
                    <a:lumMod val="10000"/>
                  </a:schemeClr>
                </a:solidFill>
              </a:rPr>
              <a:t>Records Retention </a:t>
            </a:r>
          </a:p>
          <a:p>
            <a:pPr marL="342900" indent="-342900">
              <a:buFont typeface="Arial" pitchFamily="34" charset="0"/>
              <a:buChar char="•"/>
            </a:pPr>
            <a:r>
              <a:rPr lang="en-US" dirty="0">
                <a:solidFill>
                  <a:schemeClr val="bg2">
                    <a:lumMod val="10000"/>
                  </a:schemeClr>
                </a:solidFill>
              </a:rPr>
              <a:t>Maintaining the security &amp; integrity of records</a:t>
            </a:r>
          </a:p>
          <a:p>
            <a:pPr marL="342900" indent="-342900">
              <a:buFont typeface="Arial" pitchFamily="34" charset="0"/>
              <a:buChar char="•"/>
            </a:pPr>
            <a:r>
              <a:rPr lang="en-US" dirty="0">
                <a:solidFill>
                  <a:schemeClr val="bg2">
                    <a:lumMod val="10000"/>
                  </a:schemeClr>
                </a:solidFill>
              </a:rPr>
              <a:t>Social Media</a:t>
            </a:r>
          </a:p>
          <a:p>
            <a:pPr marL="342900" indent="-342900">
              <a:buFont typeface="Arial" pitchFamily="34" charset="0"/>
              <a:buChar char="•"/>
            </a:pPr>
            <a:r>
              <a:rPr lang="en-US" dirty="0">
                <a:solidFill>
                  <a:schemeClr val="bg2">
                    <a:lumMod val="10000"/>
                  </a:schemeClr>
                </a:solidFill>
              </a:rPr>
              <a:t>Dynamic Documents</a:t>
            </a:r>
          </a:p>
          <a:p>
            <a:pPr marL="342900" indent="-342900">
              <a:buFont typeface="Arial" pitchFamily="34" charset="0"/>
              <a:buChar char="•"/>
            </a:pPr>
            <a:r>
              <a:rPr lang="en-US" dirty="0">
                <a:solidFill>
                  <a:schemeClr val="bg2">
                    <a:lumMod val="10000"/>
                  </a:schemeClr>
                </a:solidFill>
              </a:rPr>
              <a:t>BYOD such as smart phones &amp; tablets</a:t>
            </a:r>
          </a:p>
          <a:p>
            <a:pPr marL="342900" indent="-342900">
              <a:buFont typeface="Arial" pitchFamily="34" charset="0"/>
              <a:buChar char="•"/>
            </a:pPr>
            <a:r>
              <a:rPr lang="en-US" dirty="0">
                <a:solidFill>
                  <a:schemeClr val="bg2">
                    <a:lumMod val="10000"/>
                  </a:schemeClr>
                </a:solidFill>
              </a:rPr>
              <a:t>Archiving Web sites</a:t>
            </a:r>
          </a:p>
          <a:p>
            <a:pPr marL="342900" indent="-342900">
              <a:buFont typeface="Arial" pitchFamily="34" charset="0"/>
              <a:buChar char="•"/>
            </a:pPr>
            <a:r>
              <a:rPr lang="en-US" dirty="0">
                <a:solidFill>
                  <a:schemeClr val="bg2">
                    <a:lumMod val="10000"/>
                  </a:schemeClr>
                </a:solidFill>
              </a:rPr>
              <a:t>Archiving electronic data such as E-Journals</a:t>
            </a:r>
          </a:p>
          <a:p>
            <a:pPr marL="342900" indent="-342900">
              <a:buFont typeface="Arial" pitchFamily="34" charset="0"/>
              <a:buChar char="•"/>
            </a:pPr>
            <a:endParaRPr lang="en-US" dirty="0">
              <a:solidFill>
                <a:schemeClr val="bg2">
                  <a:lumMod val="10000"/>
                </a:schemeClr>
              </a:solidFill>
            </a:endParaRP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481" y="552449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026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39EF18C-FBD9-4141-A439-7924FE3325E7}"/>
              </a:ext>
            </a:extLst>
          </p:cNvPr>
          <p:cNvPicPr>
            <a:picLocks noGrp="1" noChangeAspect="1"/>
          </p:cNvPicPr>
          <p:nvPr>
            <p:ph idx="1"/>
          </p:nvPr>
        </p:nvPicPr>
        <p:blipFill>
          <a:blip r:embed="rId2"/>
          <a:stretch>
            <a:fillRect/>
          </a:stretch>
        </p:blipFill>
        <p:spPr>
          <a:xfrm>
            <a:off x="2002345" y="643467"/>
            <a:ext cx="5139308" cy="5571066"/>
          </a:xfrm>
          <a:prstGeom prst="rect">
            <a:avLst/>
          </a:prstGeom>
        </p:spPr>
      </p:pic>
    </p:spTree>
    <p:extLst>
      <p:ext uri="{BB962C8B-B14F-4D97-AF65-F5344CB8AC3E}">
        <p14:creationId xmlns:p14="http://schemas.microsoft.com/office/powerpoint/2010/main" val="32960663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Questions so far?</a:t>
            </a:r>
          </a:p>
        </p:txBody>
      </p:sp>
      <p:pic>
        <p:nvPicPr>
          <p:cNvPr id="2050" name="Picture 2" descr="C:\Users\ChiomentiP\Pictures\PixLibrary\2005-04\P52801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032" y="1581912"/>
            <a:ext cx="6167967" cy="4295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49" y="5467347"/>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240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chiomentip\Pictures\Pictures\PixLibrary\Droid\2011-08-09_08-28-39_6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237" y="609409"/>
            <a:ext cx="8412564" cy="5824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5467347"/>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0194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 Retention Issues</a:t>
            </a:r>
          </a:p>
        </p:txBody>
      </p:sp>
      <p:sp>
        <p:nvSpPr>
          <p:cNvPr id="3" name="Content Placeholder 2"/>
          <p:cNvSpPr>
            <a:spLocks noGrp="1"/>
          </p:cNvSpPr>
          <p:nvPr>
            <p:ph idx="1"/>
          </p:nvPr>
        </p:nvSpPr>
        <p:spPr>
          <a:xfrm>
            <a:off x="914400" y="1743075"/>
            <a:ext cx="7225498" cy="4276726"/>
          </a:xfrm>
        </p:spPr>
        <p:txBody>
          <a:bodyPr>
            <a:normAutofit/>
          </a:bodyPr>
          <a:lstStyle/>
          <a:p>
            <a:pPr marL="285750" indent="-285750">
              <a:buFont typeface="Arial" pitchFamily="34" charset="0"/>
              <a:buChar char="•"/>
            </a:pPr>
            <a:r>
              <a:rPr lang="en-US" dirty="0">
                <a:solidFill>
                  <a:schemeClr val="bg2">
                    <a:lumMod val="10000"/>
                  </a:schemeClr>
                </a:solidFill>
              </a:rPr>
              <a:t>Records Media</a:t>
            </a:r>
          </a:p>
          <a:p>
            <a:pPr marL="285750" indent="-285750">
              <a:buFont typeface="Arial" pitchFamily="34" charset="0"/>
              <a:buChar char="•"/>
            </a:pPr>
            <a:r>
              <a:rPr lang="en-US" dirty="0">
                <a:solidFill>
                  <a:schemeClr val="bg2">
                    <a:lumMod val="10000"/>
                  </a:schemeClr>
                </a:solidFill>
              </a:rPr>
              <a:t>Storage issues</a:t>
            </a:r>
          </a:p>
          <a:p>
            <a:pPr marL="285750" indent="-285750">
              <a:buFont typeface="Arial" pitchFamily="34" charset="0"/>
              <a:buChar char="•"/>
            </a:pPr>
            <a:r>
              <a:rPr lang="en-US" dirty="0">
                <a:solidFill>
                  <a:schemeClr val="bg2">
                    <a:lumMod val="10000"/>
                  </a:schemeClr>
                </a:solidFill>
              </a:rPr>
              <a:t>Retention Concerns</a:t>
            </a:r>
          </a:p>
          <a:p>
            <a:pPr marL="285750" indent="-285750">
              <a:buFont typeface="Arial" pitchFamily="34" charset="0"/>
              <a:buChar char="•"/>
            </a:pPr>
            <a:r>
              <a:rPr lang="en-US" dirty="0">
                <a:solidFill>
                  <a:schemeClr val="bg2">
                    <a:lumMod val="10000"/>
                  </a:schemeClr>
                </a:solidFill>
              </a:rPr>
              <a:t>Creating a Retention Schedule &amp; sample forms</a:t>
            </a:r>
          </a:p>
          <a:p>
            <a:pPr marL="285750" indent="-285750">
              <a:buFont typeface="Arial" pitchFamily="34" charset="0"/>
              <a:buChar char="•"/>
            </a:pPr>
            <a:r>
              <a:rPr lang="en-US" dirty="0">
                <a:solidFill>
                  <a:schemeClr val="bg2">
                    <a:lumMod val="10000"/>
                  </a:schemeClr>
                </a:solidFill>
              </a:rPr>
              <a:t>What to keep, what to toss, &amp; what to archive</a:t>
            </a:r>
          </a:p>
          <a:p>
            <a:endParaRPr lang="en-US" dirty="0">
              <a:solidFill>
                <a:schemeClr val="bg2">
                  <a:lumMod val="10000"/>
                </a:schemeClr>
              </a:solidFill>
            </a:endParaRPr>
          </a:p>
          <a:p>
            <a:endParaRPr lang="en-US" dirty="0">
              <a:solidFill>
                <a:schemeClr val="bg2">
                  <a:lumMod val="10000"/>
                </a:schemeClr>
              </a:solidFill>
            </a:endParaRP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816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solidFill>
                  <a:schemeClr val="accent3">
                    <a:lumMod val="50000"/>
                  </a:schemeClr>
                </a:solidFill>
              </a:rPr>
              <a:t>REMEMBER</a:t>
            </a:r>
          </a:p>
        </p:txBody>
      </p:sp>
      <p:sp>
        <p:nvSpPr>
          <p:cNvPr id="3" name="Content Placeholder 2"/>
          <p:cNvSpPr>
            <a:spLocks noGrp="1"/>
          </p:cNvSpPr>
          <p:nvPr>
            <p:ph idx="1"/>
          </p:nvPr>
        </p:nvSpPr>
        <p:spPr/>
        <p:txBody>
          <a:bodyPr>
            <a:normAutofit/>
          </a:bodyPr>
          <a:lstStyle/>
          <a:p>
            <a:pPr algn="ctr"/>
            <a:r>
              <a:rPr lang="en-US" sz="4800" dirty="0">
                <a:solidFill>
                  <a:schemeClr val="bg2">
                    <a:lumMod val="10000"/>
                  </a:schemeClr>
                </a:solidFill>
              </a:rPr>
              <a:t>The value of Information is directly related to its accessibility.</a:t>
            </a:r>
            <a:br>
              <a:rPr lang="en-US" sz="4800" dirty="0">
                <a:solidFill>
                  <a:schemeClr val="bg2">
                    <a:lumMod val="10000"/>
                  </a:schemeClr>
                </a:solidFill>
              </a:rPr>
            </a:br>
            <a:endParaRPr lang="en-US" sz="4800" dirty="0">
              <a:solidFill>
                <a:schemeClr val="bg2">
                  <a:lumMod val="10000"/>
                </a:schemeClr>
              </a:solidFill>
            </a:endParaRPr>
          </a:p>
        </p:txBody>
      </p:sp>
      <p:pic>
        <p:nvPicPr>
          <p:cNvPr id="7"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797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 Interdependence</a:t>
            </a:r>
            <a:endParaRPr lang="en-US" sz="4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24670044"/>
              </p:ext>
            </p:extLst>
          </p:nvPr>
        </p:nvGraphicFramePr>
        <p:xfrm>
          <a:off x="914400" y="2057400"/>
          <a:ext cx="7315200" cy="429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 descr="cid:image001.jpg@01CEB511.FFAFB5E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80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Records Life Cycle</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8785" y="2112736"/>
            <a:ext cx="1654001" cy="128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90" y="4276341"/>
            <a:ext cx="1338261" cy="115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50046">
            <a:off x="4031093" y="1759579"/>
            <a:ext cx="1478593" cy="89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30906">
            <a:off x="4833865" y="3828729"/>
            <a:ext cx="1478593" cy="89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508986">
            <a:off x="2022196" y="3773383"/>
            <a:ext cx="1478593" cy="89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39838">
            <a:off x="2768193" y="5506747"/>
            <a:ext cx="1478593" cy="89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674" y="2768634"/>
            <a:ext cx="1484313" cy="72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descr="cid:image001.jpg@01CEB511.FFAFB5E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0263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3">
                    <a:lumMod val="50000"/>
                  </a:schemeClr>
                </a:solidFill>
              </a:rPr>
              <a:t>Records Media</a:t>
            </a:r>
            <a:br>
              <a:rPr lang="en-US" dirty="0">
                <a:solidFill>
                  <a:schemeClr val="accent3">
                    <a:lumMod val="50000"/>
                  </a:schemeClr>
                </a:solidFill>
              </a:rPr>
            </a:br>
            <a:r>
              <a:rPr lang="en-US" sz="2400" dirty="0">
                <a:solidFill>
                  <a:schemeClr val="accent3">
                    <a:lumMod val="50000"/>
                  </a:schemeClr>
                </a:solidFill>
              </a:rPr>
              <a:t>We’ve gone from this . . .</a:t>
            </a:r>
            <a:endParaRPr lang="en-US" dirty="0">
              <a:solidFill>
                <a:schemeClr val="accent3">
                  <a:lumMod val="50000"/>
                </a:schemeClr>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3525" y="2057401"/>
            <a:ext cx="6067425" cy="410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7"/>
          <p:cNvGraphicFramePr>
            <a:graphicFrameLocks/>
          </p:cNvGraphicFramePr>
          <p:nvPr>
            <p:extLst>
              <p:ext uri="{D42A27DB-BD31-4B8C-83A1-F6EECF244321}">
                <p14:modId xmlns:p14="http://schemas.microsoft.com/office/powerpoint/2010/main" val="2303583078"/>
              </p:ext>
            </p:extLst>
          </p:nvPr>
        </p:nvGraphicFramePr>
        <p:xfrm>
          <a:off x="847725" y="1581912"/>
          <a:ext cx="7315200" cy="457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 descr="cid:image001.jpg@01CEB511.FFAFB5E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3305" y="5529260"/>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242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3">
                    <a:lumMod val="50000"/>
                  </a:schemeClr>
                </a:solidFill>
              </a:rPr>
              <a:t>Records Media</a:t>
            </a:r>
            <a:br>
              <a:rPr lang="en-US" dirty="0">
                <a:solidFill>
                  <a:schemeClr val="accent3">
                    <a:lumMod val="50000"/>
                  </a:schemeClr>
                </a:solidFill>
              </a:rPr>
            </a:br>
            <a:r>
              <a:rPr lang="en-US" sz="2400" dirty="0">
                <a:solidFill>
                  <a:schemeClr val="accent3">
                    <a:lumMod val="50000"/>
                  </a:schemeClr>
                </a:solidFill>
              </a:rPr>
              <a:t>. . . . to this and . . . </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208" y="2057400"/>
            <a:ext cx="5725584" cy="4294188"/>
          </a:xfrm>
        </p:spPr>
      </p:pic>
      <p:pic>
        <p:nvPicPr>
          <p:cNvPr id="5"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630" y="5614985"/>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3802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4200" dirty="0">
                <a:solidFill>
                  <a:schemeClr val="accent3">
                    <a:lumMod val="50000"/>
                  </a:schemeClr>
                </a:solidFill>
              </a:rPr>
              <a:t>Records Media</a:t>
            </a:r>
            <a:br>
              <a:rPr lang="en-US" dirty="0">
                <a:solidFill>
                  <a:schemeClr val="accent3">
                    <a:lumMod val="50000"/>
                  </a:schemeClr>
                </a:solidFill>
              </a:rPr>
            </a:br>
            <a:r>
              <a:rPr lang="en-US" sz="2400" dirty="0">
                <a:solidFill>
                  <a:schemeClr val="accent3">
                    <a:lumMod val="50000"/>
                  </a:schemeClr>
                </a:solidFill>
              </a:rPr>
              <a:t>have ended up with this.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180301" y="2394607"/>
            <a:ext cx="4859604" cy="3752852"/>
          </a:xfrm>
        </p:spPr>
      </p:pic>
      <p:pic>
        <p:nvPicPr>
          <p:cNvPr id="7"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131" y="5476872"/>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987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C934703-8BA4-B347-BC8E-5BDD4094E61B}"/>
              </a:ext>
            </a:extLst>
          </p:cNvPr>
          <p:cNvPicPr>
            <a:picLocks noGrp="1" noChangeAspect="1"/>
          </p:cNvPicPr>
          <p:nvPr>
            <p:ph idx="1"/>
          </p:nvPr>
        </p:nvPicPr>
        <p:blipFill>
          <a:blip r:embed="rId3"/>
          <a:stretch>
            <a:fillRect/>
          </a:stretch>
        </p:blipFill>
        <p:spPr>
          <a:xfrm>
            <a:off x="1786466" y="643467"/>
            <a:ext cx="5571066" cy="5571066"/>
          </a:xfrm>
          <a:prstGeom prst="rect">
            <a:avLst/>
          </a:prstGeom>
        </p:spPr>
      </p:pic>
      <p:sp>
        <p:nvSpPr>
          <p:cNvPr id="5" name="Rectangle 4">
            <a:extLst>
              <a:ext uri="{FF2B5EF4-FFF2-40B4-BE49-F238E27FC236}">
                <a16:creationId xmlns:a16="http://schemas.microsoft.com/office/drawing/2014/main" id="{D0AB3195-F55A-B64C-B260-1E2A7113394A}"/>
              </a:ext>
            </a:extLst>
          </p:cNvPr>
          <p:cNvSpPr/>
          <p:nvPr/>
        </p:nvSpPr>
        <p:spPr>
          <a:xfrm>
            <a:off x="-2076979" y="206740"/>
            <a:ext cx="292068" cy="369332"/>
          </a:xfrm>
          <a:prstGeom prst="rect">
            <a:avLst/>
          </a:prstGeom>
        </p:spPr>
        <p:txBody>
          <a:bodyPr wrap="none">
            <a:spAutoFit/>
          </a:bodyPr>
          <a:lstStyle/>
          <a:p>
            <a:pPr>
              <a:spcAft>
                <a:spcPts val="600"/>
              </a:spcAft>
            </a:pPr>
            <a:r>
              <a:rPr lang="en-US" dirty="0"/>
              <a:t>?</a:t>
            </a:r>
            <a:endParaRPr lang="en-US"/>
          </a:p>
        </p:txBody>
      </p:sp>
    </p:spTree>
    <p:extLst>
      <p:ext uri="{BB962C8B-B14F-4D97-AF65-F5344CB8AC3E}">
        <p14:creationId xmlns:p14="http://schemas.microsoft.com/office/powerpoint/2010/main" val="1631713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Records Media</a:t>
            </a:r>
          </a:p>
        </p:txBody>
      </p:sp>
      <p:sp>
        <p:nvSpPr>
          <p:cNvPr id="3" name="Content Placeholder 2"/>
          <p:cNvSpPr>
            <a:spLocks noGrp="1"/>
          </p:cNvSpPr>
          <p:nvPr>
            <p:ph idx="1"/>
          </p:nvPr>
        </p:nvSpPr>
        <p:spPr/>
        <p:txBody>
          <a:bodyPr/>
          <a:lstStyle/>
          <a:p>
            <a:r>
              <a:rPr lang="en-US" dirty="0">
                <a:solidFill>
                  <a:schemeClr val="bg2">
                    <a:lumMod val="10000"/>
                  </a:schemeClr>
                </a:solidFill>
              </a:rPr>
              <a:t>	Paper</a:t>
            </a:r>
          </a:p>
          <a:p>
            <a:pPr marL="800100" lvl="1" indent="-342900">
              <a:buFont typeface="Arial" pitchFamily="34" charset="0"/>
              <a:buChar char="•"/>
            </a:pPr>
            <a:r>
              <a:rPr lang="en-US" sz="2200" dirty="0">
                <a:solidFill>
                  <a:schemeClr val="bg2">
                    <a:lumMod val="10000"/>
                  </a:schemeClr>
                </a:solidFill>
              </a:rPr>
              <a:t>Readable – Person</a:t>
            </a:r>
          </a:p>
          <a:p>
            <a:pPr marL="800100" lvl="1" indent="-342900">
              <a:buFont typeface="Arial" pitchFamily="34" charset="0"/>
              <a:buChar char="•"/>
            </a:pPr>
            <a:r>
              <a:rPr lang="en-US" sz="2200" dirty="0">
                <a:solidFill>
                  <a:schemeClr val="bg2">
                    <a:lumMod val="10000"/>
                  </a:schemeClr>
                </a:solidFill>
              </a:rPr>
              <a:t>Storage -- Bulky &amp; high volume</a:t>
            </a:r>
          </a:p>
          <a:p>
            <a:pPr marL="800100" lvl="1" indent="-342900">
              <a:buFont typeface="Arial" pitchFamily="34" charset="0"/>
              <a:buChar char="•"/>
            </a:pPr>
            <a:r>
              <a:rPr lang="en-US" sz="2200" dirty="0">
                <a:solidFill>
                  <a:schemeClr val="bg2">
                    <a:lumMod val="10000"/>
                  </a:schemeClr>
                </a:solidFill>
              </a:rPr>
              <a:t>Life -- 20 to 100 year with minimum care</a:t>
            </a:r>
          </a:p>
          <a:p>
            <a:pPr marL="800100" lvl="1" indent="-342900">
              <a:buFont typeface="Arial" pitchFamily="34" charset="0"/>
              <a:buChar char="•"/>
            </a:pPr>
            <a:r>
              <a:rPr lang="en-US" sz="2200" dirty="0">
                <a:solidFill>
                  <a:schemeClr val="bg2">
                    <a:lumMod val="10000"/>
                  </a:schemeClr>
                </a:solidFill>
              </a:rPr>
              <a:t>Retrieval -- Labor intensive</a:t>
            </a:r>
          </a:p>
          <a:p>
            <a:pPr marL="800100" lvl="1" indent="-342900">
              <a:buFont typeface="Arial" pitchFamily="34" charset="0"/>
              <a:buChar char="•"/>
            </a:pPr>
            <a:r>
              <a:rPr lang="en-US" sz="2200" dirty="0">
                <a:solidFill>
                  <a:schemeClr val="bg2">
                    <a:lumMod val="10000"/>
                  </a:schemeClr>
                </a:solidFill>
              </a:rPr>
              <a:t>Distribution -- Slow &amp; limited</a:t>
            </a:r>
          </a:p>
        </p:txBody>
      </p:sp>
      <p:pic>
        <p:nvPicPr>
          <p:cNvPr id="6"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006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Records Media</a:t>
            </a:r>
            <a:endParaRPr lang="en-US" sz="4200" dirty="0"/>
          </a:p>
        </p:txBody>
      </p:sp>
      <p:sp>
        <p:nvSpPr>
          <p:cNvPr id="3" name="Content Placeholder 2"/>
          <p:cNvSpPr>
            <a:spLocks noGrp="1"/>
          </p:cNvSpPr>
          <p:nvPr>
            <p:ph idx="1"/>
          </p:nvPr>
        </p:nvSpPr>
        <p:spPr>
          <a:xfrm>
            <a:off x="914400" y="1800226"/>
            <a:ext cx="7315200" cy="4551658"/>
          </a:xfrm>
        </p:spPr>
        <p:txBody>
          <a:bodyPr/>
          <a:lstStyle/>
          <a:p>
            <a:r>
              <a:rPr lang="en-US" dirty="0">
                <a:solidFill>
                  <a:schemeClr val="bg2">
                    <a:lumMod val="10000"/>
                  </a:schemeClr>
                </a:solidFill>
              </a:rPr>
              <a:t>	Microfilm/Microfiche</a:t>
            </a:r>
          </a:p>
          <a:p>
            <a:pPr marL="800100" lvl="1" indent="-342900">
              <a:buFont typeface="Arial" pitchFamily="34" charset="0"/>
              <a:buChar char="•"/>
            </a:pPr>
            <a:r>
              <a:rPr lang="en-US" sz="2200" dirty="0">
                <a:solidFill>
                  <a:schemeClr val="bg2">
                    <a:lumMod val="10000"/>
                  </a:schemeClr>
                </a:solidFill>
              </a:rPr>
              <a:t>Readable -- Person + magnification</a:t>
            </a:r>
          </a:p>
          <a:p>
            <a:pPr marL="800100" lvl="1" indent="-342900">
              <a:buFont typeface="Arial" pitchFamily="34" charset="0"/>
              <a:buChar char="•"/>
            </a:pPr>
            <a:r>
              <a:rPr lang="en-US" sz="2200" dirty="0">
                <a:solidFill>
                  <a:schemeClr val="bg2">
                    <a:lumMod val="10000"/>
                  </a:schemeClr>
                </a:solidFill>
              </a:rPr>
              <a:t>Storage -- 98% less space than paper</a:t>
            </a:r>
          </a:p>
          <a:p>
            <a:pPr marL="800100" lvl="1" indent="-342900">
              <a:buFont typeface="Arial" pitchFamily="34" charset="0"/>
              <a:buChar char="•"/>
            </a:pPr>
            <a:r>
              <a:rPr lang="en-US" sz="2200" dirty="0">
                <a:solidFill>
                  <a:schemeClr val="bg2">
                    <a:lumMod val="10000"/>
                  </a:schemeClr>
                </a:solidFill>
              </a:rPr>
              <a:t>Life --100 years if stored under proper conditions</a:t>
            </a:r>
          </a:p>
          <a:p>
            <a:pPr marL="800100" lvl="1" indent="-342900">
              <a:buFont typeface="Arial" pitchFamily="34" charset="0"/>
              <a:buChar char="•"/>
            </a:pPr>
            <a:r>
              <a:rPr lang="en-US" sz="2200" dirty="0">
                <a:solidFill>
                  <a:schemeClr val="bg2">
                    <a:lumMod val="10000"/>
                  </a:schemeClr>
                </a:solidFill>
              </a:rPr>
              <a:t>Retrieval -- Labor intensive</a:t>
            </a:r>
          </a:p>
          <a:p>
            <a:pPr marL="800100" lvl="1" indent="-342900">
              <a:buFont typeface="Arial" pitchFamily="34" charset="0"/>
              <a:buChar char="•"/>
            </a:pPr>
            <a:r>
              <a:rPr lang="en-US" sz="2200" dirty="0">
                <a:solidFill>
                  <a:schemeClr val="bg2">
                    <a:lumMod val="10000"/>
                  </a:schemeClr>
                </a:solidFill>
              </a:rPr>
              <a:t>Distribution -- Limitations similar to paper</a:t>
            </a:r>
          </a:p>
          <a:p>
            <a:pPr marL="800100" lvl="1" indent="-342900">
              <a:buFont typeface="Arial" pitchFamily="34" charset="0"/>
              <a:buChar char="•"/>
            </a:pPr>
            <a:r>
              <a:rPr lang="en-US" sz="2200" dirty="0">
                <a:solidFill>
                  <a:schemeClr val="bg2">
                    <a:lumMod val="10000"/>
                  </a:schemeClr>
                </a:solidFill>
              </a:rPr>
              <a:t>Document preparation -- Necessary</a:t>
            </a:r>
          </a:p>
          <a:p>
            <a:pPr marL="800100" lvl="1" indent="-342900">
              <a:buFont typeface="Arial" pitchFamily="34" charset="0"/>
              <a:buChar char="•"/>
            </a:pPr>
            <a:r>
              <a:rPr lang="en-US" sz="2200" dirty="0">
                <a:solidFill>
                  <a:schemeClr val="bg2">
                    <a:lumMod val="10000"/>
                  </a:schemeClr>
                </a:solidFill>
              </a:rPr>
              <a:t>Quality Control – Automated</a:t>
            </a:r>
            <a:endParaRPr lang="en-US" dirty="0">
              <a:solidFill>
                <a:schemeClr val="bg2">
                  <a:lumMod val="10000"/>
                </a:schemeClr>
              </a:solidFill>
            </a:endParaRP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997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Records Media</a:t>
            </a:r>
          </a:p>
        </p:txBody>
      </p:sp>
      <p:sp>
        <p:nvSpPr>
          <p:cNvPr id="3" name="Content Placeholder 2"/>
          <p:cNvSpPr>
            <a:spLocks noGrp="1"/>
          </p:cNvSpPr>
          <p:nvPr>
            <p:ph idx="1"/>
          </p:nvPr>
        </p:nvSpPr>
        <p:spPr>
          <a:xfrm>
            <a:off x="914400" y="2057401"/>
            <a:ext cx="7225498" cy="3924300"/>
          </a:xfrm>
        </p:spPr>
        <p:txBody>
          <a:bodyPr>
            <a:normAutofit fontScale="92500" lnSpcReduction="10000"/>
          </a:bodyPr>
          <a:lstStyle/>
          <a:p>
            <a:r>
              <a:rPr lang="en-US" dirty="0">
                <a:solidFill>
                  <a:schemeClr val="bg2">
                    <a:lumMod val="10000"/>
                  </a:schemeClr>
                </a:solidFill>
              </a:rPr>
              <a:t>	Electronic </a:t>
            </a:r>
            <a:r>
              <a:rPr lang="en-US" sz="2400" dirty="0">
                <a:solidFill>
                  <a:schemeClr val="bg2">
                    <a:lumMod val="10000"/>
                  </a:schemeClr>
                </a:solidFill>
              </a:rPr>
              <a:t>-- CD, DVD, Flash drive, Hard drive, etc.</a:t>
            </a:r>
          </a:p>
          <a:p>
            <a:pPr marL="800100" lvl="1" indent="-342900">
              <a:buFont typeface="Arial" pitchFamily="34" charset="0"/>
              <a:buChar char="•"/>
            </a:pPr>
            <a:r>
              <a:rPr lang="en-US" sz="2200" dirty="0">
                <a:solidFill>
                  <a:schemeClr val="bg2">
                    <a:lumMod val="10000"/>
                  </a:schemeClr>
                </a:solidFill>
              </a:rPr>
              <a:t>Readable -- Machine readable only</a:t>
            </a:r>
          </a:p>
          <a:p>
            <a:pPr marL="800100" lvl="1" indent="-342900">
              <a:buFont typeface="Arial" pitchFamily="34" charset="0"/>
              <a:buChar char="•"/>
            </a:pPr>
            <a:r>
              <a:rPr lang="en-US" sz="2200" dirty="0">
                <a:solidFill>
                  <a:schemeClr val="bg2">
                    <a:lumMod val="10000"/>
                  </a:schemeClr>
                </a:solidFill>
              </a:rPr>
              <a:t>Storage -- Stores records in less space than microfilm</a:t>
            </a:r>
          </a:p>
          <a:p>
            <a:pPr marL="800100" lvl="1" indent="-342900">
              <a:buFont typeface="Arial" pitchFamily="34" charset="0"/>
              <a:buChar char="•"/>
            </a:pPr>
            <a:r>
              <a:rPr lang="en-US" sz="2200" dirty="0">
                <a:solidFill>
                  <a:schemeClr val="bg2">
                    <a:lumMod val="10000"/>
                  </a:schemeClr>
                </a:solidFill>
              </a:rPr>
              <a:t>Life -- 5 to 30 years; however, the rapid advance of technology makes electronic media obsolete in about 5 years</a:t>
            </a:r>
          </a:p>
          <a:p>
            <a:pPr marL="800100" lvl="1" indent="-342900">
              <a:buFont typeface="Arial" pitchFamily="34" charset="0"/>
              <a:buChar char="•"/>
            </a:pPr>
            <a:r>
              <a:rPr lang="en-US" sz="2200" dirty="0">
                <a:solidFill>
                  <a:schemeClr val="bg2">
                    <a:lumMod val="10000"/>
                  </a:schemeClr>
                </a:solidFill>
              </a:rPr>
              <a:t>Retrieval -- Rapid and not labor intensive</a:t>
            </a:r>
          </a:p>
          <a:p>
            <a:pPr marL="800100" lvl="1" indent="-342900">
              <a:buFont typeface="Arial" pitchFamily="34" charset="0"/>
              <a:buChar char="•"/>
            </a:pPr>
            <a:r>
              <a:rPr lang="en-US" sz="2200" dirty="0">
                <a:solidFill>
                  <a:schemeClr val="bg2">
                    <a:lumMod val="10000"/>
                  </a:schemeClr>
                </a:solidFill>
              </a:rPr>
              <a:t>Distribution -- Rapid, many recipients, vast area</a:t>
            </a:r>
          </a:p>
          <a:p>
            <a:pPr marL="800100" lvl="1" indent="-342900">
              <a:buFont typeface="Arial" pitchFamily="34" charset="0"/>
              <a:buChar char="•"/>
            </a:pPr>
            <a:r>
              <a:rPr lang="en-US" sz="2200" dirty="0">
                <a:solidFill>
                  <a:schemeClr val="bg2">
                    <a:lumMod val="10000"/>
                  </a:schemeClr>
                </a:solidFill>
              </a:rPr>
              <a:t>Document Preparation -- Necessary (if scanning)</a:t>
            </a:r>
          </a:p>
          <a:p>
            <a:pPr marL="800100" lvl="1" indent="-342900">
              <a:buFont typeface="Arial" pitchFamily="34" charset="0"/>
              <a:buChar char="•"/>
            </a:pPr>
            <a:r>
              <a:rPr lang="en-US" sz="2200" dirty="0">
                <a:solidFill>
                  <a:schemeClr val="bg2">
                    <a:lumMod val="10000"/>
                  </a:schemeClr>
                </a:solidFill>
              </a:rPr>
              <a:t>Quality Control -- Visual on a per image basis</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746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Records Retrieval Issues</a:t>
            </a:r>
          </a:p>
        </p:txBody>
      </p:sp>
      <p:sp>
        <p:nvSpPr>
          <p:cNvPr id="3" name="Content Placeholder 2"/>
          <p:cNvSpPr>
            <a:spLocks noGrp="1"/>
          </p:cNvSpPr>
          <p:nvPr>
            <p:ph idx="1"/>
          </p:nvPr>
        </p:nvSpPr>
        <p:spPr>
          <a:xfrm>
            <a:off x="914400" y="2057400"/>
            <a:ext cx="7225498" cy="3933825"/>
          </a:xfrm>
        </p:spPr>
        <p:txBody>
          <a:bodyPr>
            <a:normAutofit fontScale="62500" lnSpcReduction="20000"/>
          </a:bodyPr>
          <a:lstStyle/>
          <a:p>
            <a:pPr marL="342900" indent="-342900">
              <a:buFont typeface="Arial" pitchFamily="34" charset="0"/>
              <a:buChar char="•"/>
            </a:pPr>
            <a:r>
              <a:rPr lang="en-US" dirty="0">
                <a:solidFill>
                  <a:schemeClr val="bg2">
                    <a:lumMod val="10000"/>
                  </a:schemeClr>
                </a:solidFill>
              </a:rPr>
              <a:t>Create and maintain an index of records in the Records Center/Archives.</a:t>
            </a:r>
          </a:p>
          <a:p>
            <a:pPr marL="342900" indent="-342900">
              <a:buFont typeface="Arial" pitchFamily="34" charset="0"/>
              <a:buChar char="•"/>
            </a:pPr>
            <a:endParaRPr lang="en-US" dirty="0">
              <a:solidFill>
                <a:schemeClr val="bg2">
                  <a:lumMod val="10000"/>
                </a:schemeClr>
              </a:solidFill>
            </a:endParaRPr>
          </a:p>
          <a:p>
            <a:pPr marL="342900" indent="-342900">
              <a:buFont typeface="Arial" pitchFamily="34" charset="0"/>
              <a:buChar char="•"/>
            </a:pPr>
            <a:r>
              <a:rPr lang="en-US" dirty="0">
                <a:solidFill>
                  <a:schemeClr val="bg2">
                    <a:lumMod val="10000"/>
                  </a:schemeClr>
                </a:solidFill>
              </a:rPr>
              <a:t>Organize the records index by department and record type that will help when doing searches and retrievals.</a:t>
            </a:r>
          </a:p>
          <a:p>
            <a:endParaRPr lang="en-US" dirty="0">
              <a:solidFill>
                <a:schemeClr val="bg2">
                  <a:lumMod val="10000"/>
                </a:schemeClr>
              </a:solidFill>
            </a:endParaRPr>
          </a:p>
          <a:p>
            <a:pPr marL="342900" indent="-342900">
              <a:buFont typeface="Arial" pitchFamily="34" charset="0"/>
              <a:buChar char="•"/>
            </a:pPr>
            <a:r>
              <a:rPr lang="en-US" dirty="0">
                <a:solidFill>
                  <a:schemeClr val="bg2">
                    <a:lumMod val="10000"/>
                  </a:schemeClr>
                </a:solidFill>
              </a:rPr>
              <a:t>After processing records into the Records Center/Archives send a report to the department or office that sent the records. </a:t>
            </a:r>
          </a:p>
          <a:p>
            <a:pPr marL="342900" indent="-342900">
              <a:buFont typeface="Arial" pitchFamily="34" charset="0"/>
              <a:buChar char="•"/>
            </a:pPr>
            <a:endParaRPr lang="en-US" dirty="0">
              <a:solidFill>
                <a:schemeClr val="bg2">
                  <a:lumMod val="10000"/>
                </a:schemeClr>
              </a:solidFill>
            </a:endParaRPr>
          </a:p>
          <a:p>
            <a:pPr marL="342900" indent="-342900">
              <a:buFont typeface="Arial" pitchFamily="34" charset="0"/>
              <a:buChar char="•"/>
            </a:pPr>
            <a:r>
              <a:rPr lang="en-US" dirty="0">
                <a:solidFill>
                  <a:schemeClr val="bg2">
                    <a:lumMod val="10000"/>
                  </a:schemeClr>
                </a:solidFill>
              </a:rPr>
              <a:t>Store the boxes in the Records Center/Archives by box number rather than by department; boxes will be easier find and it will result in a more efficient use of space.</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618" y="5426866"/>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15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accent3">
                    <a:lumMod val="50000"/>
                  </a:schemeClr>
                </a:solidFill>
              </a:rPr>
              <a:t>Training Session Overview</a:t>
            </a:r>
          </a:p>
        </p:txBody>
      </p:sp>
      <p:sp>
        <p:nvSpPr>
          <p:cNvPr id="3" name="Content Placeholder 2"/>
          <p:cNvSpPr>
            <a:spLocks noGrp="1"/>
          </p:cNvSpPr>
          <p:nvPr>
            <p:ph idx="1"/>
          </p:nvPr>
        </p:nvSpPr>
        <p:spPr>
          <a:xfrm>
            <a:off x="914400" y="1581913"/>
            <a:ext cx="7225498" cy="4456938"/>
          </a:xfrm>
        </p:spPr>
        <p:txBody>
          <a:bodyPr>
            <a:normAutofit fontScale="85000" lnSpcReduction="20000"/>
          </a:bodyPr>
          <a:lstStyle/>
          <a:p>
            <a:pPr marL="285750" indent="-285750">
              <a:buFont typeface="Arial" pitchFamily="34" charset="0"/>
              <a:buChar char="•"/>
            </a:pPr>
            <a:r>
              <a:rPr lang="en-US" sz="3000" dirty="0">
                <a:solidFill>
                  <a:schemeClr val="bg2">
                    <a:lumMod val="10000"/>
                  </a:schemeClr>
                </a:solidFill>
              </a:rPr>
              <a:t>Principles of Records Management</a:t>
            </a:r>
          </a:p>
          <a:p>
            <a:r>
              <a:rPr lang="en-US" sz="3000" dirty="0">
                <a:solidFill>
                  <a:schemeClr val="bg2">
                    <a:lumMod val="10000"/>
                  </a:schemeClr>
                </a:solidFill>
              </a:rPr>
              <a:t> </a:t>
            </a:r>
          </a:p>
          <a:p>
            <a:pPr marL="285750" indent="-285750">
              <a:buFont typeface="Arial" pitchFamily="34" charset="0"/>
              <a:buChar char="•"/>
            </a:pPr>
            <a:r>
              <a:rPr lang="en-US" sz="3000" dirty="0">
                <a:solidFill>
                  <a:schemeClr val="bg2">
                    <a:lumMod val="10000"/>
                  </a:schemeClr>
                </a:solidFill>
              </a:rPr>
              <a:t>Goals for Records Management</a:t>
            </a:r>
          </a:p>
          <a:p>
            <a:endParaRPr lang="en-US" sz="3000" dirty="0">
              <a:solidFill>
                <a:schemeClr val="bg2">
                  <a:lumMod val="10000"/>
                </a:schemeClr>
              </a:solidFill>
            </a:endParaRPr>
          </a:p>
          <a:p>
            <a:pPr marL="285750" indent="-285750">
              <a:buFont typeface="Arial" pitchFamily="34" charset="0"/>
              <a:buChar char="•"/>
            </a:pPr>
            <a:r>
              <a:rPr lang="en-US" sz="3000" dirty="0">
                <a:solidFill>
                  <a:schemeClr val="bg2">
                    <a:lumMod val="10000"/>
                  </a:schemeClr>
                </a:solidFill>
              </a:rPr>
              <a:t>Records Management Terms</a:t>
            </a:r>
          </a:p>
          <a:p>
            <a:endParaRPr lang="en-US" sz="3000" dirty="0">
              <a:solidFill>
                <a:schemeClr val="bg2">
                  <a:lumMod val="10000"/>
                </a:schemeClr>
              </a:solidFill>
            </a:endParaRPr>
          </a:p>
          <a:p>
            <a:pPr marL="285750" indent="-285750">
              <a:buFont typeface="Arial" pitchFamily="34" charset="0"/>
              <a:buChar char="•"/>
            </a:pPr>
            <a:r>
              <a:rPr lang="en-US" sz="3000" dirty="0">
                <a:solidFill>
                  <a:schemeClr val="bg2">
                    <a:lumMod val="10000"/>
                  </a:schemeClr>
                </a:solidFill>
              </a:rPr>
              <a:t>Record-Keeping Challenges</a:t>
            </a:r>
          </a:p>
          <a:p>
            <a:pPr marL="285750" indent="-285750">
              <a:buFont typeface="Arial" pitchFamily="34" charset="0"/>
              <a:buChar char="•"/>
            </a:pPr>
            <a:endParaRPr lang="en-US" sz="3000" dirty="0">
              <a:solidFill>
                <a:schemeClr val="bg2">
                  <a:lumMod val="10000"/>
                </a:schemeClr>
              </a:solidFill>
            </a:endParaRPr>
          </a:p>
          <a:p>
            <a:pPr marL="285750" indent="-285750">
              <a:buFont typeface="Arial" pitchFamily="34" charset="0"/>
              <a:buChar char="•"/>
            </a:pPr>
            <a:r>
              <a:rPr lang="en-US" sz="3000" dirty="0">
                <a:solidFill>
                  <a:schemeClr val="bg2">
                    <a:lumMod val="10000"/>
                  </a:schemeClr>
                </a:solidFill>
              </a:rPr>
              <a:t>Resources</a:t>
            </a:r>
          </a:p>
          <a:p>
            <a:endParaRPr lang="en-US" sz="3000" dirty="0">
              <a:solidFill>
                <a:schemeClr val="bg2">
                  <a:lumMod val="10000"/>
                </a:schemeClr>
              </a:solidFill>
            </a:endParaRPr>
          </a:p>
          <a:p>
            <a:pPr marL="285750" indent="-285750">
              <a:buFont typeface="Arial" pitchFamily="34" charset="0"/>
              <a:buChar char="•"/>
            </a:pPr>
            <a:r>
              <a:rPr lang="en-US" sz="3000" dirty="0">
                <a:solidFill>
                  <a:schemeClr val="bg2">
                    <a:lumMod val="10000"/>
                  </a:schemeClr>
                </a:solidFill>
              </a:rPr>
              <a:t>Build on Success</a:t>
            </a:r>
          </a:p>
          <a:p>
            <a:endParaRPr lang="en-US" dirty="0"/>
          </a:p>
        </p:txBody>
      </p:sp>
      <p:pic>
        <p:nvPicPr>
          <p:cNvPr id="5"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504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0B9CCE7-4AB6-A148-B660-02A968487C08}"/>
              </a:ext>
            </a:extLst>
          </p:cNvPr>
          <p:cNvPicPr>
            <a:picLocks noGrp="1" noChangeAspect="1"/>
          </p:cNvPicPr>
          <p:nvPr>
            <p:ph idx="1"/>
          </p:nvPr>
        </p:nvPicPr>
        <p:blipFill>
          <a:blip r:embed="rId2"/>
          <a:stretch>
            <a:fillRect/>
          </a:stretch>
        </p:blipFill>
        <p:spPr>
          <a:xfrm>
            <a:off x="482600" y="658432"/>
            <a:ext cx="8178799" cy="5541136"/>
          </a:xfrm>
          <a:prstGeom prst="rect">
            <a:avLst/>
          </a:prstGeom>
        </p:spPr>
      </p:pic>
    </p:spTree>
    <p:extLst>
      <p:ext uri="{BB962C8B-B14F-4D97-AF65-F5344CB8AC3E}">
        <p14:creationId xmlns:p14="http://schemas.microsoft.com/office/powerpoint/2010/main" val="2059322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accent3">
                    <a:lumMod val="50000"/>
                  </a:schemeClr>
                </a:solidFill>
              </a:rPr>
              <a:t>Storage Issues</a:t>
            </a:r>
          </a:p>
        </p:txBody>
      </p:sp>
      <p:sp>
        <p:nvSpPr>
          <p:cNvPr id="3" name="Content Placeholder 2"/>
          <p:cNvSpPr>
            <a:spLocks noGrp="1"/>
          </p:cNvSpPr>
          <p:nvPr>
            <p:ph idx="1"/>
          </p:nvPr>
        </p:nvSpPr>
        <p:spPr>
          <a:xfrm>
            <a:off x="408562" y="1581912"/>
            <a:ext cx="7731336" cy="4390263"/>
          </a:xfrm>
        </p:spPr>
        <p:txBody>
          <a:bodyPr>
            <a:normAutofit fontScale="70000" lnSpcReduction="20000"/>
          </a:bodyPr>
          <a:lstStyle/>
          <a:p>
            <a:pPr marL="457200" indent="-457200">
              <a:buFont typeface="Arial" pitchFamily="34" charset="0"/>
              <a:buChar char="•"/>
            </a:pPr>
            <a:r>
              <a:rPr lang="en-US" sz="4300" b="1" dirty="0">
                <a:solidFill>
                  <a:schemeClr val="bg2">
                    <a:lumMod val="10000"/>
                  </a:schemeClr>
                </a:solidFill>
              </a:rPr>
              <a:t>Record Use </a:t>
            </a:r>
            <a:r>
              <a:rPr lang="en-US" dirty="0">
                <a:solidFill>
                  <a:schemeClr val="bg2">
                    <a:lumMod val="10000"/>
                  </a:schemeClr>
                </a:solidFill>
              </a:rPr>
              <a:t>– The more frequently a record is used the closer it needs to be to the office using it. Records that require immediate retrieval should be stored electronically. </a:t>
            </a:r>
          </a:p>
          <a:p>
            <a:pPr marL="457200" indent="-457200">
              <a:buFont typeface="Arial" pitchFamily="34" charset="0"/>
              <a:buChar char="•"/>
            </a:pPr>
            <a:r>
              <a:rPr lang="en-US" sz="4300" b="1" dirty="0">
                <a:solidFill>
                  <a:schemeClr val="bg2">
                    <a:lumMod val="10000"/>
                  </a:schemeClr>
                </a:solidFill>
              </a:rPr>
              <a:t>Records Media </a:t>
            </a:r>
            <a:r>
              <a:rPr lang="en-US" dirty="0">
                <a:solidFill>
                  <a:schemeClr val="bg2">
                    <a:lumMod val="10000"/>
                  </a:schemeClr>
                </a:solidFill>
              </a:rPr>
              <a:t>– Different records media have different storage requirements that need to be considered. </a:t>
            </a:r>
          </a:p>
          <a:p>
            <a:pPr marL="457200" indent="-457200">
              <a:buFont typeface="Arial" pitchFamily="34" charset="0"/>
              <a:buChar char="•"/>
            </a:pPr>
            <a:r>
              <a:rPr lang="en-US" sz="4300" b="1" dirty="0">
                <a:solidFill>
                  <a:schemeClr val="bg2">
                    <a:lumMod val="10000"/>
                  </a:schemeClr>
                </a:solidFill>
              </a:rPr>
              <a:t>Hazards</a:t>
            </a:r>
            <a:r>
              <a:rPr lang="en-US" dirty="0">
                <a:solidFill>
                  <a:schemeClr val="bg2">
                    <a:lumMod val="10000"/>
                  </a:schemeClr>
                </a:solidFill>
              </a:rPr>
              <a:t> – Records are threatened by a variety of hazards, some more likely than others. Some of the most common hazards are: fire, water, mold, theft, vandalism, vermin, and the mishandling or misfiling of records. In order to use your resources to their fullest, evaluate the threats to your records and protect against the most likely threats.</a:t>
            </a:r>
          </a:p>
          <a:p>
            <a:endParaRPr lang="en-US" dirty="0"/>
          </a:p>
        </p:txBody>
      </p:sp>
      <p:pic>
        <p:nvPicPr>
          <p:cNvPr id="6"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49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chemeClr val="accent3">
                    <a:lumMod val="50000"/>
                  </a:schemeClr>
                </a:solidFill>
              </a:rPr>
              <a:t>Storage Options</a:t>
            </a:r>
          </a:p>
        </p:txBody>
      </p:sp>
      <p:sp>
        <p:nvSpPr>
          <p:cNvPr id="3" name="Content Placeholder 2"/>
          <p:cNvSpPr>
            <a:spLocks noGrp="1"/>
          </p:cNvSpPr>
          <p:nvPr>
            <p:ph idx="1"/>
          </p:nvPr>
        </p:nvSpPr>
        <p:spPr>
          <a:xfrm>
            <a:off x="392907" y="1352146"/>
            <a:ext cx="8011792" cy="4639080"/>
          </a:xfrm>
        </p:spPr>
        <p:txBody>
          <a:bodyPr>
            <a:normAutofit fontScale="85000" lnSpcReduction="10000"/>
          </a:bodyPr>
          <a:lstStyle/>
          <a:p>
            <a:pPr marL="457200" indent="-457200">
              <a:buFont typeface="Arial" pitchFamily="34" charset="0"/>
              <a:buChar char="•"/>
            </a:pPr>
            <a:r>
              <a:rPr lang="en-US" b="1" dirty="0">
                <a:solidFill>
                  <a:schemeClr val="bg2">
                    <a:lumMod val="10000"/>
                  </a:schemeClr>
                </a:solidFill>
              </a:rPr>
              <a:t>Self-Storage</a:t>
            </a:r>
          </a:p>
          <a:p>
            <a:pPr marL="800100" lvl="1" indent="-342900">
              <a:buFont typeface="Arial" pitchFamily="34" charset="0"/>
              <a:buChar char="•"/>
            </a:pPr>
            <a:r>
              <a:rPr lang="en-US" sz="2000" dirty="0">
                <a:solidFill>
                  <a:schemeClr val="bg2">
                    <a:lumMod val="10000"/>
                  </a:schemeClr>
                </a:solidFill>
              </a:rPr>
              <a:t>Pros – retain control of records, easier &amp; more immediate access to records </a:t>
            </a:r>
          </a:p>
          <a:p>
            <a:pPr marL="800100" lvl="1" indent="-342900">
              <a:buFont typeface="Arial" pitchFamily="34" charset="0"/>
              <a:buChar char="•"/>
            </a:pPr>
            <a:r>
              <a:rPr lang="en-US" sz="2000" dirty="0">
                <a:solidFill>
                  <a:schemeClr val="bg2">
                    <a:lumMod val="10000"/>
                  </a:schemeClr>
                </a:solidFill>
              </a:rPr>
              <a:t>Cons – need to find and maintain adequate, secure space, personnel and administrative costs</a:t>
            </a:r>
          </a:p>
          <a:p>
            <a:pPr marL="457200" indent="-457200">
              <a:buFont typeface="Arial" pitchFamily="34" charset="0"/>
              <a:buChar char="•"/>
            </a:pPr>
            <a:r>
              <a:rPr lang="en-US" b="1" dirty="0">
                <a:solidFill>
                  <a:schemeClr val="bg2">
                    <a:lumMod val="10000"/>
                  </a:schemeClr>
                </a:solidFill>
              </a:rPr>
              <a:t>Commercial Records Storage</a:t>
            </a:r>
          </a:p>
          <a:p>
            <a:pPr marL="800100" lvl="1" indent="-342900">
              <a:buFont typeface="Arial" pitchFamily="34" charset="0"/>
              <a:buChar char="•"/>
            </a:pPr>
            <a:r>
              <a:rPr lang="en-US" sz="2000" dirty="0">
                <a:solidFill>
                  <a:schemeClr val="bg2">
                    <a:lumMod val="10000"/>
                  </a:schemeClr>
                </a:solidFill>
              </a:rPr>
              <a:t>Pros – lower administrative costs, lower cost per box for storage -- depending on volume</a:t>
            </a:r>
          </a:p>
          <a:p>
            <a:pPr marL="800100" lvl="1" indent="-342900">
              <a:buFont typeface="Arial" pitchFamily="34" charset="0"/>
              <a:buChar char="•"/>
            </a:pPr>
            <a:r>
              <a:rPr lang="en-US" sz="2000" dirty="0">
                <a:solidFill>
                  <a:schemeClr val="bg2">
                    <a:lumMod val="10000"/>
                  </a:schemeClr>
                </a:solidFill>
              </a:rPr>
              <a:t>Cons – higher cost of retrieval, access to records less convenient, no physical control of records, cost to retrieve records if you discontinue service</a:t>
            </a:r>
          </a:p>
          <a:p>
            <a:pPr marL="457200" lvl="1" indent="-457200">
              <a:spcBef>
                <a:spcPct val="20000"/>
              </a:spcBef>
              <a:buFont typeface="Arial" pitchFamily="34" charset="0"/>
              <a:buChar char="•"/>
            </a:pPr>
            <a:r>
              <a:rPr lang="en-US" sz="3200" b="1" i="0" dirty="0">
                <a:solidFill>
                  <a:schemeClr val="bg2">
                    <a:lumMod val="10000"/>
                  </a:schemeClr>
                </a:solidFill>
              </a:rPr>
              <a:t>Cloud Storage</a:t>
            </a:r>
          </a:p>
          <a:p>
            <a:pPr marL="857250" lvl="2" indent="-457200">
              <a:buFont typeface="Arial" pitchFamily="34" charset="0"/>
              <a:buChar char="•"/>
            </a:pPr>
            <a:r>
              <a:rPr lang="en-US" i="1" dirty="0">
                <a:solidFill>
                  <a:schemeClr val="bg2">
                    <a:lumMod val="10000"/>
                  </a:schemeClr>
                </a:solidFill>
              </a:rPr>
              <a:t>Pros</a:t>
            </a:r>
            <a:r>
              <a:rPr lang="en-US" dirty="0">
                <a:solidFill>
                  <a:schemeClr val="bg2">
                    <a:lumMod val="10000"/>
                  </a:schemeClr>
                </a:solidFill>
              </a:rPr>
              <a:t> – no cost for server, records readily available over wide area</a:t>
            </a:r>
          </a:p>
          <a:p>
            <a:pPr marL="857250" lvl="2" indent="-457200">
              <a:buFont typeface="Arial" pitchFamily="34" charset="0"/>
              <a:buChar char="•"/>
            </a:pPr>
            <a:endParaRPr lang="en-US" dirty="0">
              <a:solidFill>
                <a:schemeClr val="bg2">
                  <a:lumMod val="10000"/>
                </a:schemeClr>
              </a:solidFill>
            </a:endParaRPr>
          </a:p>
          <a:p>
            <a:pPr marL="857250" lvl="2" indent="-457200">
              <a:buFont typeface="Arial" pitchFamily="34" charset="0"/>
              <a:buChar char="•"/>
            </a:pPr>
            <a:r>
              <a:rPr lang="en-US" i="1" dirty="0">
                <a:solidFill>
                  <a:schemeClr val="bg2">
                    <a:lumMod val="10000"/>
                  </a:schemeClr>
                </a:solidFill>
              </a:rPr>
              <a:t>Cons </a:t>
            </a:r>
            <a:r>
              <a:rPr lang="en-US" dirty="0">
                <a:solidFill>
                  <a:schemeClr val="bg2">
                    <a:lumMod val="10000"/>
                  </a:schemeClr>
                </a:solidFill>
              </a:rPr>
              <a:t>– Security, doesn’t control records, reliability of service provider    </a:t>
            </a:r>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881" y="544829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020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Questions so far?</a:t>
            </a:r>
          </a:p>
        </p:txBody>
      </p:sp>
      <p:pic>
        <p:nvPicPr>
          <p:cNvPr id="3074" name="Picture 2" descr="C:\Users\ChiomentiP\Pictures\June_July 2012\P101227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4025" y="1457325"/>
            <a:ext cx="6155267" cy="4371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248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Retention Issues</a:t>
            </a:r>
          </a:p>
        </p:txBody>
      </p:sp>
      <p:sp>
        <p:nvSpPr>
          <p:cNvPr id="3" name="Content Placeholder 2"/>
          <p:cNvSpPr>
            <a:spLocks noGrp="1"/>
          </p:cNvSpPr>
          <p:nvPr>
            <p:ph idx="1"/>
          </p:nvPr>
        </p:nvSpPr>
        <p:spPr>
          <a:xfrm>
            <a:off x="914400" y="1352145"/>
            <a:ext cx="7315200" cy="4686705"/>
          </a:xfrm>
        </p:spPr>
        <p:txBody>
          <a:bodyPr>
            <a:normAutofit fontScale="47500" lnSpcReduction="20000"/>
          </a:bodyPr>
          <a:lstStyle/>
          <a:p>
            <a:pPr marL="457200" indent="-457200">
              <a:buFont typeface="Arial" pitchFamily="34" charset="0"/>
              <a:buChar char="•"/>
            </a:pPr>
            <a:r>
              <a:rPr lang="en-US" sz="5300" b="1" dirty="0">
                <a:solidFill>
                  <a:schemeClr val="bg2">
                    <a:lumMod val="10000"/>
                  </a:schemeClr>
                </a:solidFill>
              </a:rPr>
              <a:t>Time</a:t>
            </a:r>
          </a:p>
          <a:p>
            <a:pPr lvl="1">
              <a:buFont typeface="Arial" pitchFamily="34" charset="0"/>
              <a:buChar char="•"/>
            </a:pPr>
            <a:r>
              <a:rPr lang="en-US" sz="3300" b="1" dirty="0">
                <a:solidFill>
                  <a:schemeClr val="bg2">
                    <a:lumMod val="10000"/>
                  </a:schemeClr>
                </a:solidFill>
              </a:rPr>
              <a:t>Permanent or indefinite</a:t>
            </a:r>
            <a:r>
              <a:rPr lang="en-US" sz="3300" dirty="0">
                <a:solidFill>
                  <a:schemeClr val="bg2">
                    <a:lumMod val="10000"/>
                  </a:schemeClr>
                </a:solidFill>
              </a:rPr>
              <a:t>: If it is already decided that a particular set of records is to be kept indefinitely, the only other consideration for that set of records is how and where to store them. </a:t>
            </a:r>
          </a:p>
          <a:p>
            <a:pPr lvl="1">
              <a:buFont typeface="Arial" pitchFamily="34" charset="0"/>
              <a:buChar char="•"/>
            </a:pPr>
            <a:r>
              <a:rPr lang="en-US" sz="3300" b="1" dirty="0">
                <a:solidFill>
                  <a:schemeClr val="bg2">
                    <a:lumMod val="10000"/>
                  </a:schemeClr>
                </a:solidFill>
              </a:rPr>
              <a:t>Regulations:</a:t>
            </a:r>
            <a:r>
              <a:rPr lang="en-US" sz="3300" dirty="0">
                <a:solidFill>
                  <a:schemeClr val="bg2">
                    <a:lumMod val="10000"/>
                  </a:schemeClr>
                </a:solidFill>
              </a:rPr>
              <a:t> Applicable National, State/Provincial and even Municipal regulations establish the minimum time period a set of records MUST be kept.</a:t>
            </a:r>
          </a:p>
          <a:p>
            <a:pPr lvl="1">
              <a:buFont typeface="Arial" pitchFamily="34" charset="0"/>
              <a:buChar char="•"/>
            </a:pPr>
            <a:r>
              <a:rPr lang="en-US" sz="3300" b="1" dirty="0">
                <a:solidFill>
                  <a:schemeClr val="bg2">
                    <a:lumMod val="10000"/>
                  </a:schemeClr>
                </a:solidFill>
              </a:rPr>
              <a:t>Business Use: </a:t>
            </a:r>
            <a:r>
              <a:rPr lang="en-US" sz="3300" dirty="0">
                <a:solidFill>
                  <a:schemeClr val="bg2">
                    <a:lumMod val="10000"/>
                  </a:schemeClr>
                </a:solidFill>
              </a:rPr>
              <a:t>The business use that a record supports often determines where and for how long a record is kept. </a:t>
            </a:r>
          </a:p>
          <a:p>
            <a:pPr lvl="1">
              <a:buFont typeface="Arial" pitchFamily="34" charset="0"/>
              <a:buChar char="•"/>
            </a:pPr>
            <a:r>
              <a:rPr lang="en-US" sz="3300" b="1" dirty="0">
                <a:solidFill>
                  <a:schemeClr val="bg2">
                    <a:lumMod val="10000"/>
                  </a:schemeClr>
                </a:solidFill>
              </a:rPr>
              <a:t>Media:</a:t>
            </a:r>
            <a:r>
              <a:rPr lang="en-US" sz="3300" dirty="0">
                <a:solidFill>
                  <a:schemeClr val="bg2">
                    <a:lumMod val="10000"/>
                  </a:schemeClr>
                </a:solidFill>
              </a:rPr>
              <a:t> The media on which the record is stored or produced is </a:t>
            </a:r>
            <a:r>
              <a:rPr lang="en-US" sz="3300" b="1" u="sng" dirty="0">
                <a:solidFill>
                  <a:schemeClr val="bg2">
                    <a:lumMod val="10000"/>
                  </a:schemeClr>
                </a:solidFill>
              </a:rPr>
              <a:t>NOT </a:t>
            </a:r>
            <a:r>
              <a:rPr lang="en-US" sz="3300" dirty="0">
                <a:solidFill>
                  <a:schemeClr val="bg2">
                    <a:lumMod val="10000"/>
                  </a:schemeClr>
                </a:solidFill>
              </a:rPr>
              <a:t> a determining factor in deciding how long a record is kept (i.e. electronic correspondence and paper correspondence must have the same retention time).</a:t>
            </a:r>
          </a:p>
          <a:p>
            <a:pPr lvl="1">
              <a:buFont typeface="Arial" pitchFamily="34" charset="0"/>
              <a:buChar char="•"/>
            </a:pPr>
            <a:r>
              <a:rPr lang="en-US" sz="3300" b="1" dirty="0">
                <a:solidFill>
                  <a:schemeClr val="bg2">
                    <a:lumMod val="10000"/>
                  </a:schemeClr>
                </a:solidFill>
              </a:rPr>
              <a:t>Legal holds: </a:t>
            </a:r>
            <a:r>
              <a:rPr lang="en-US" sz="3300" dirty="0">
                <a:solidFill>
                  <a:schemeClr val="bg2">
                    <a:lumMod val="10000"/>
                  </a:schemeClr>
                </a:solidFill>
              </a:rPr>
              <a:t>Any records that have been subpoenaed, any records for which there is knowledge of impending litigation, or any records for which there is even reasonable suspicion that there will be litigation must not be destroyed.  After the close of the litigation the records may then be re-evaluated for purposes of retention. </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056" y="5569742"/>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07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Retention Issues</a:t>
            </a:r>
          </a:p>
        </p:txBody>
      </p:sp>
      <p:sp>
        <p:nvSpPr>
          <p:cNvPr id="3" name="Content Placeholder 2"/>
          <p:cNvSpPr>
            <a:spLocks noGrp="1"/>
          </p:cNvSpPr>
          <p:nvPr>
            <p:ph idx="1"/>
          </p:nvPr>
        </p:nvSpPr>
        <p:spPr>
          <a:xfrm>
            <a:off x="914400" y="1468878"/>
            <a:ext cx="7500026" cy="4522348"/>
          </a:xfrm>
        </p:spPr>
        <p:txBody>
          <a:bodyPr>
            <a:normAutofit/>
          </a:bodyPr>
          <a:lstStyle/>
          <a:p>
            <a:pPr marL="457200" indent="-457200">
              <a:buFont typeface="Arial" pitchFamily="34" charset="0"/>
              <a:buChar char="•"/>
            </a:pPr>
            <a:r>
              <a:rPr lang="en-US" sz="2800" b="1" dirty="0">
                <a:solidFill>
                  <a:schemeClr val="bg2">
                    <a:lumMod val="10000"/>
                  </a:schemeClr>
                </a:solidFill>
              </a:rPr>
              <a:t>Storage</a:t>
            </a:r>
          </a:p>
          <a:p>
            <a:pPr marL="800100" lvl="1" indent="-342900">
              <a:buFont typeface="Arial" pitchFamily="34" charset="0"/>
              <a:buChar char="•"/>
            </a:pPr>
            <a:r>
              <a:rPr lang="en-US" sz="2200" b="1" dirty="0">
                <a:solidFill>
                  <a:schemeClr val="bg2">
                    <a:lumMod val="10000"/>
                  </a:schemeClr>
                </a:solidFill>
              </a:rPr>
              <a:t>Business Concerns:</a:t>
            </a:r>
          </a:p>
          <a:p>
            <a:pPr marL="1257300" lvl="2" indent="-342900">
              <a:buFont typeface="Arial" pitchFamily="34" charset="0"/>
              <a:buChar char="•"/>
            </a:pPr>
            <a:r>
              <a:rPr lang="en-US" sz="1800" b="1" dirty="0">
                <a:solidFill>
                  <a:schemeClr val="bg2">
                    <a:lumMod val="10000"/>
                  </a:schemeClr>
                </a:solidFill>
              </a:rPr>
              <a:t>Frequency of retrieval: </a:t>
            </a:r>
            <a:r>
              <a:rPr lang="en-US" sz="1800" dirty="0">
                <a:solidFill>
                  <a:schemeClr val="bg2">
                    <a:lumMod val="10000"/>
                  </a:schemeClr>
                </a:solidFill>
              </a:rPr>
              <a:t>Frequent retrieval and refiling would call for keeping files close by or even kept in digital form on-line.</a:t>
            </a:r>
          </a:p>
          <a:p>
            <a:pPr marL="1257300" lvl="2" indent="-342900">
              <a:buFont typeface="Arial" pitchFamily="34" charset="0"/>
              <a:buChar char="•"/>
            </a:pPr>
            <a:r>
              <a:rPr lang="en-US" sz="1800" b="1" dirty="0">
                <a:solidFill>
                  <a:schemeClr val="bg2">
                    <a:lumMod val="10000"/>
                  </a:schemeClr>
                </a:solidFill>
              </a:rPr>
              <a:t>Need for wide distribution: </a:t>
            </a:r>
            <a:r>
              <a:rPr lang="en-US" sz="1800" dirty="0">
                <a:solidFill>
                  <a:schemeClr val="bg2">
                    <a:lumMod val="10000"/>
                  </a:schemeClr>
                </a:solidFill>
              </a:rPr>
              <a:t>Records can be distributed quickly and economically when they are kept in digital form.  </a:t>
            </a:r>
          </a:p>
          <a:p>
            <a:pPr marL="800100" lvl="1" indent="-342900">
              <a:buFont typeface="Arial" pitchFamily="34" charset="0"/>
              <a:buChar char="•"/>
            </a:pPr>
            <a:r>
              <a:rPr lang="en-US" sz="2200" b="1" dirty="0">
                <a:solidFill>
                  <a:schemeClr val="bg2">
                    <a:lumMod val="10000"/>
                  </a:schemeClr>
                </a:solidFill>
              </a:rPr>
              <a:t>Retention Time</a:t>
            </a:r>
            <a:r>
              <a:rPr lang="en-US" sz="2200" b="1" i="0" dirty="0">
                <a:solidFill>
                  <a:schemeClr val="bg2">
                    <a:lumMod val="10000"/>
                  </a:schemeClr>
                </a:solidFill>
              </a:rPr>
              <a:t>: </a:t>
            </a:r>
            <a:r>
              <a:rPr lang="en-US" sz="1800" i="0" dirty="0">
                <a:solidFill>
                  <a:schemeClr val="bg2">
                    <a:lumMod val="10000"/>
                  </a:schemeClr>
                </a:solidFill>
              </a:rPr>
              <a:t>Longer retention requirements are better met by stable media less dependent on technology for readability. Retention periods longer than 10 years will require a migration strategy for digital records. </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993" y="5500686"/>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0070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Retention Issues</a:t>
            </a:r>
          </a:p>
        </p:txBody>
      </p:sp>
      <p:sp>
        <p:nvSpPr>
          <p:cNvPr id="3" name="Content Placeholder 2"/>
          <p:cNvSpPr>
            <a:spLocks noGrp="1"/>
          </p:cNvSpPr>
          <p:nvPr>
            <p:ph idx="1"/>
          </p:nvPr>
        </p:nvSpPr>
        <p:spPr>
          <a:xfrm>
            <a:off x="914400" y="1581912"/>
            <a:ext cx="7225498" cy="4418839"/>
          </a:xfrm>
        </p:spPr>
        <p:txBody>
          <a:bodyPr>
            <a:normAutofit/>
          </a:bodyPr>
          <a:lstStyle/>
          <a:p>
            <a:pPr marL="457200" indent="-457200">
              <a:buFont typeface="Arial" pitchFamily="34" charset="0"/>
              <a:buChar char="•"/>
            </a:pPr>
            <a:r>
              <a:rPr lang="en-US" sz="3000" b="1" dirty="0">
                <a:solidFill>
                  <a:schemeClr val="bg2">
                    <a:lumMod val="10000"/>
                  </a:schemeClr>
                </a:solidFill>
              </a:rPr>
              <a:t>Vital records</a:t>
            </a:r>
            <a:r>
              <a:rPr lang="en-US" sz="3000" dirty="0">
                <a:solidFill>
                  <a:schemeClr val="bg2">
                    <a:lumMod val="10000"/>
                  </a:schemeClr>
                </a:solidFill>
              </a:rPr>
              <a:t>: </a:t>
            </a:r>
          </a:p>
          <a:p>
            <a:r>
              <a:rPr lang="en-US" sz="1900" dirty="0">
                <a:solidFill>
                  <a:schemeClr val="bg2">
                    <a:lumMod val="10000"/>
                  </a:schemeClr>
                </a:solidFill>
              </a:rPr>
              <a:t>	Mission critical records without which the organization could not 	function (about 2% to 7% of an organization’s records)</a:t>
            </a:r>
          </a:p>
          <a:p>
            <a:pPr marL="800100" lvl="1" indent="-342900">
              <a:buFont typeface="Arial" pitchFamily="34" charset="0"/>
              <a:buChar char="•"/>
            </a:pPr>
            <a:r>
              <a:rPr lang="en-US" sz="1900" b="1" i="0" dirty="0">
                <a:solidFill>
                  <a:schemeClr val="bg2">
                    <a:lumMod val="10000"/>
                  </a:schemeClr>
                </a:solidFill>
              </a:rPr>
              <a:t>Examples:</a:t>
            </a:r>
            <a:r>
              <a:rPr lang="en-US" sz="1900" i="0" dirty="0">
                <a:solidFill>
                  <a:schemeClr val="bg2">
                    <a:lumMod val="10000"/>
                  </a:schemeClr>
                </a:solidFill>
              </a:rPr>
              <a:t> charters, minutes, service records, property records, insurance policies, donor lists, and accounts receivable</a:t>
            </a:r>
          </a:p>
          <a:p>
            <a:pPr marL="800100" lvl="1" indent="-342900">
              <a:buFont typeface="Arial" pitchFamily="34" charset="0"/>
              <a:buChar char="•"/>
            </a:pPr>
            <a:r>
              <a:rPr lang="en-US" sz="1900" b="1" dirty="0">
                <a:solidFill>
                  <a:schemeClr val="bg2">
                    <a:lumMod val="10000"/>
                  </a:schemeClr>
                </a:solidFill>
              </a:rPr>
              <a:t>Protection:</a:t>
            </a:r>
            <a:r>
              <a:rPr lang="en-US" sz="1900" dirty="0">
                <a:solidFill>
                  <a:schemeClr val="bg2">
                    <a:lumMod val="10000"/>
                  </a:schemeClr>
                </a:solidFill>
              </a:rPr>
              <a:t> </a:t>
            </a:r>
          </a:p>
          <a:p>
            <a:pPr marL="1257300" lvl="2" indent="-342900">
              <a:buFont typeface="Arial" pitchFamily="34" charset="0"/>
              <a:buChar char="•"/>
            </a:pPr>
            <a:r>
              <a:rPr lang="en-US" sz="1900" b="1" dirty="0">
                <a:solidFill>
                  <a:schemeClr val="bg2">
                    <a:lumMod val="10000"/>
                  </a:schemeClr>
                </a:solidFill>
              </a:rPr>
              <a:t>Redundancy:</a:t>
            </a:r>
            <a:r>
              <a:rPr lang="en-US" sz="1900" dirty="0">
                <a:solidFill>
                  <a:schemeClr val="bg2">
                    <a:lumMod val="10000"/>
                  </a:schemeClr>
                </a:solidFill>
              </a:rPr>
              <a:t> Keeping copies of vital records in a safe off-site location.  </a:t>
            </a:r>
          </a:p>
          <a:p>
            <a:pPr marL="1257300" lvl="2" indent="-342900">
              <a:buFont typeface="Arial" pitchFamily="34" charset="0"/>
              <a:buChar char="•"/>
            </a:pPr>
            <a:r>
              <a:rPr lang="en-US" sz="1900" b="1" dirty="0">
                <a:solidFill>
                  <a:schemeClr val="bg2">
                    <a:lumMod val="10000"/>
                  </a:schemeClr>
                </a:solidFill>
              </a:rPr>
              <a:t>Vaulting:</a:t>
            </a:r>
            <a:r>
              <a:rPr lang="en-US" sz="1900" dirty="0">
                <a:solidFill>
                  <a:schemeClr val="bg2">
                    <a:lumMod val="10000"/>
                  </a:schemeClr>
                </a:solidFill>
              </a:rPr>
              <a:t> Keeping vital records in a location that is safe from physical hazards such as fire, water, mold and theft. </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993" y="549116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8928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Retention Issues</a:t>
            </a:r>
            <a:endParaRPr lang="en-US" sz="4200" dirty="0"/>
          </a:p>
        </p:txBody>
      </p:sp>
      <p:sp>
        <p:nvSpPr>
          <p:cNvPr id="3" name="Content Placeholder 2"/>
          <p:cNvSpPr>
            <a:spLocks noGrp="1"/>
          </p:cNvSpPr>
          <p:nvPr>
            <p:ph idx="1"/>
          </p:nvPr>
        </p:nvSpPr>
        <p:spPr>
          <a:xfrm>
            <a:off x="914400" y="1468877"/>
            <a:ext cx="7225498" cy="4550923"/>
          </a:xfrm>
        </p:spPr>
        <p:txBody>
          <a:bodyPr>
            <a:normAutofit fontScale="70000" lnSpcReduction="20000"/>
          </a:bodyPr>
          <a:lstStyle/>
          <a:p>
            <a:pPr marL="571500" indent="-571500">
              <a:buFont typeface="Arial" pitchFamily="34" charset="0"/>
              <a:buChar char="•"/>
            </a:pPr>
            <a:r>
              <a:rPr lang="en-US" sz="3600" b="1" dirty="0">
                <a:solidFill>
                  <a:schemeClr val="bg2">
                    <a:lumMod val="10000"/>
                  </a:schemeClr>
                </a:solidFill>
              </a:rPr>
              <a:t>Budget</a:t>
            </a:r>
          </a:p>
          <a:p>
            <a:pPr marL="800100" lvl="1" indent="-342900">
              <a:buFont typeface="Arial" pitchFamily="34" charset="0"/>
              <a:buChar char="•"/>
            </a:pPr>
            <a:r>
              <a:rPr lang="en-US" sz="3200" b="1" i="0" dirty="0">
                <a:solidFill>
                  <a:schemeClr val="bg2">
                    <a:lumMod val="10000"/>
                  </a:schemeClr>
                </a:solidFill>
              </a:rPr>
              <a:t>Paper: </a:t>
            </a:r>
            <a:r>
              <a:rPr lang="en-US" sz="3200" i="0" dirty="0">
                <a:solidFill>
                  <a:schemeClr val="bg2">
                    <a:lumMod val="10000"/>
                  </a:schemeClr>
                </a:solidFill>
              </a:rPr>
              <a:t>Costs:</a:t>
            </a:r>
            <a:r>
              <a:rPr lang="en-US" sz="3200" b="1" i="0" dirty="0">
                <a:solidFill>
                  <a:schemeClr val="bg2">
                    <a:lumMod val="10000"/>
                  </a:schemeClr>
                </a:solidFill>
              </a:rPr>
              <a:t> </a:t>
            </a:r>
            <a:r>
              <a:rPr lang="en-US" sz="3200" i="0" dirty="0">
                <a:solidFill>
                  <a:schemeClr val="bg2">
                    <a:lumMod val="10000"/>
                  </a:schemeClr>
                </a:solidFill>
              </a:rPr>
              <a:t>printing, distribution, retrieval time, and storage space Note: In some cases it may cost less to store paper in commercial storage than to microfilm it.</a:t>
            </a:r>
          </a:p>
          <a:p>
            <a:pPr marL="800100" lvl="1" indent="-342900">
              <a:buFont typeface="Arial" pitchFamily="34" charset="0"/>
              <a:buChar char="•"/>
            </a:pPr>
            <a:endParaRPr lang="en-US" dirty="0">
              <a:solidFill>
                <a:schemeClr val="bg2">
                  <a:lumMod val="10000"/>
                </a:schemeClr>
              </a:solidFill>
            </a:endParaRPr>
          </a:p>
          <a:p>
            <a:pPr marL="800100" lvl="1" indent="-342900">
              <a:buFont typeface="Arial" pitchFamily="34" charset="0"/>
              <a:buChar char="•"/>
            </a:pPr>
            <a:r>
              <a:rPr lang="en-US" sz="3200" b="1" i="0" dirty="0">
                <a:solidFill>
                  <a:schemeClr val="bg2">
                    <a:lumMod val="10000"/>
                  </a:schemeClr>
                </a:solidFill>
              </a:rPr>
              <a:t>Microfilm: </a:t>
            </a:r>
            <a:r>
              <a:rPr lang="en-US" sz="3200" i="0" dirty="0">
                <a:solidFill>
                  <a:schemeClr val="bg2">
                    <a:lumMod val="10000"/>
                  </a:schemeClr>
                </a:solidFill>
              </a:rPr>
              <a:t>Costs:</a:t>
            </a:r>
            <a:r>
              <a:rPr lang="en-US" sz="3200" b="1" i="0" dirty="0">
                <a:solidFill>
                  <a:schemeClr val="bg2">
                    <a:lumMod val="10000"/>
                  </a:schemeClr>
                </a:solidFill>
              </a:rPr>
              <a:t> </a:t>
            </a:r>
            <a:r>
              <a:rPr lang="en-US" sz="3200" i="0" dirty="0">
                <a:solidFill>
                  <a:schemeClr val="bg2">
                    <a:lumMod val="10000"/>
                  </a:schemeClr>
                </a:solidFill>
              </a:rPr>
              <a:t>document preparation, filming, distribution, retrieval, reader/printer, climate controlled storage.</a:t>
            </a:r>
          </a:p>
          <a:p>
            <a:pPr marL="800100" lvl="1" indent="-342900">
              <a:buFont typeface="Arial" pitchFamily="34" charset="0"/>
              <a:buChar char="•"/>
            </a:pPr>
            <a:endParaRPr lang="en-US" sz="1800" dirty="0">
              <a:solidFill>
                <a:schemeClr val="bg2">
                  <a:lumMod val="10000"/>
                </a:schemeClr>
              </a:solidFill>
            </a:endParaRPr>
          </a:p>
          <a:p>
            <a:pPr marL="800100" lvl="1" indent="-342900">
              <a:buFont typeface="Arial" pitchFamily="34" charset="0"/>
              <a:buChar char="•"/>
            </a:pPr>
            <a:r>
              <a:rPr lang="en-US" sz="3600" b="1" i="0" dirty="0">
                <a:solidFill>
                  <a:schemeClr val="bg2">
                    <a:lumMod val="10000"/>
                  </a:schemeClr>
                </a:solidFill>
              </a:rPr>
              <a:t>Electronic:</a:t>
            </a:r>
            <a:r>
              <a:rPr lang="en-US" sz="3600" i="0" dirty="0">
                <a:solidFill>
                  <a:schemeClr val="bg2">
                    <a:lumMod val="10000"/>
                  </a:schemeClr>
                </a:solidFill>
              </a:rPr>
              <a:t> Costs: document preparation, quality control, indexing, computer workstation &amp; server, periodic record migration.</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120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4" y="405574"/>
            <a:ext cx="8172247" cy="936844"/>
          </a:xfrm>
        </p:spPr>
        <p:txBody>
          <a:bodyPr/>
          <a:lstStyle/>
          <a:p>
            <a:pPr algn="ctr"/>
            <a:r>
              <a:rPr lang="en-US" sz="4200" dirty="0">
                <a:solidFill>
                  <a:schemeClr val="accent3">
                    <a:lumMod val="50000"/>
                  </a:schemeClr>
                </a:solidFill>
              </a:rPr>
              <a:t>Is this how you see Records Retention?</a:t>
            </a:r>
          </a:p>
        </p:txBody>
      </p:sp>
      <p:pic>
        <p:nvPicPr>
          <p:cNvPr id="5" name="Picture 13" descr="Today's Dilbert Comic">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4824" y="1373746"/>
            <a:ext cx="8172247" cy="3013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8880" y="4753570"/>
            <a:ext cx="7348795" cy="1015663"/>
          </a:xfrm>
          <a:prstGeom prst="rect">
            <a:avLst/>
          </a:prstGeom>
        </p:spPr>
        <p:txBody>
          <a:bodyPr wrap="square">
            <a:spAutoFit/>
          </a:bodyPr>
          <a:lstStyle/>
          <a:p>
            <a:r>
              <a:rPr lang="en-US" sz="2000" dirty="0">
                <a:solidFill>
                  <a:schemeClr val="bg2">
                    <a:lumMod val="10000"/>
                  </a:schemeClr>
                </a:solidFill>
              </a:rPr>
              <a:t>Retention may not be as much fun as a day at the beach, but it can improve your quality of life by freeing up filing space, making records storage and retrieval more efficient, and minimizing litigation risks. </a:t>
            </a:r>
          </a:p>
        </p:txBody>
      </p:sp>
      <p:pic>
        <p:nvPicPr>
          <p:cNvPr id="7" name="Picture 1" descr="cid:image001.jpg@01CEB511.FFAFB5E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4293" y="556259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790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576072"/>
            <a:ext cx="8201025" cy="1005840"/>
          </a:xfrm>
        </p:spPr>
        <p:txBody>
          <a:bodyPr/>
          <a:lstStyle/>
          <a:p>
            <a:pPr algn="ctr"/>
            <a:r>
              <a:rPr lang="en-US" sz="3500" dirty="0">
                <a:solidFill>
                  <a:schemeClr val="accent3">
                    <a:lumMod val="50000"/>
                  </a:schemeClr>
                </a:solidFill>
              </a:rPr>
              <a:t>Creating a Retention Schedule</a:t>
            </a:r>
            <a:br>
              <a:rPr lang="en-US" sz="3500" dirty="0">
                <a:solidFill>
                  <a:schemeClr val="accent3">
                    <a:lumMod val="50000"/>
                  </a:schemeClr>
                </a:solidFill>
              </a:rPr>
            </a:br>
            <a:r>
              <a:rPr lang="en-US" sz="3500" dirty="0">
                <a:solidFill>
                  <a:schemeClr val="accent3">
                    <a:lumMod val="50000"/>
                  </a:schemeClr>
                </a:solidFill>
              </a:rPr>
              <a:t>(1 of 3)</a:t>
            </a:r>
          </a:p>
        </p:txBody>
      </p:sp>
      <p:sp>
        <p:nvSpPr>
          <p:cNvPr id="3" name="Content Placeholder 2"/>
          <p:cNvSpPr>
            <a:spLocks noGrp="1"/>
          </p:cNvSpPr>
          <p:nvPr>
            <p:ph idx="1"/>
          </p:nvPr>
        </p:nvSpPr>
        <p:spPr>
          <a:xfrm>
            <a:off x="651753" y="1731524"/>
            <a:ext cx="7577847" cy="4620360"/>
          </a:xfrm>
        </p:spPr>
        <p:txBody>
          <a:bodyPr>
            <a:noAutofit/>
          </a:bodyPr>
          <a:lstStyle/>
          <a:p>
            <a:pPr marL="342900" indent="-342900">
              <a:buFont typeface="Arial" pitchFamily="34" charset="0"/>
              <a:buChar char="•"/>
            </a:pPr>
            <a:r>
              <a:rPr lang="en-US" sz="2500" b="1" dirty="0">
                <a:solidFill>
                  <a:schemeClr val="bg2">
                    <a:lumMod val="10000"/>
                  </a:schemeClr>
                </a:solidFill>
              </a:rPr>
              <a:t>Create a statement </a:t>
            </a:r>
            <a:r>
              <a:rPr lang="en-US" sz="2500" dirty="0">
                <a:solidFill>
                  <a:schemeClr val="bg2">
                    <a:lumMod val="10000"/>
                  </a:schemeClr>
                </a:solidFill>
              </a:rPr>
              <a:t>declaring the scope and purpose of your record retention schedule.</a:t>
            </a:r>
          </a:p>
          <a:p>
            <a:pPr marL="342900" indent="-342900">
              <a:buFont typeface="Arial" pitchFamily="34" charset="0"/>
              <a:buChar char="•"/>
            </a:pPr>
            <a:r>
              <a:rPr lang="en-US" sz="2500" b="1" dirty="0">
                <a:solidFill>
                  <a:schemeClr val="bg2">
                    <a:lumMod val="10000"/>
                  </a:schemeClr>
                </a:solidFill>
              </a:rPr>
              <a:t>Have the statement reviewed and endorsed </a:t>
            </a:r>
            <a:r>
              <a:rPr lang="en-US" sz="2500" dirty="0">
                <a:solidFill>
                  <a:schemeClr val="bg2">
                    <a:lumMod val="10000"/>
                  </a:schemeClr>
                </a:solidFill>
              </a:rPr>
              <a:t>by top management.</a:t>
            </a:r>
          </a:p>
          <a:p>
            <a:pPr marL="342900" indent="-342900">
              <a:buFont typeface="Arial" pitchFamily="34" charset="0"/>
              <a:buChar char="•"/>
            </a:pPr>
            <a:r>
              <a:rPr lang="en-US" sz="2500" b="1" dirty="0">
                <a:solidFill>
                  <a:schemeClr val="bg2">
                    <a:lumMod val="10000"/>
                  </a:schemeClr>
                </a:solidFill>
              </a:rPr>
              <a:t>Establish the procedures necessary </a:t>
            </a:r>
            <a:r>
              <a:rPr lang="en-US" sz="2500" dirty="0">
                <a:solidFill>
                  <a:schemeClr val="bg2">
                    <a:lumMod val="10000"/>
                  </a:schemeClr>
                </a:solidFill>
              </a:rPr>
              <a:t>for creating the Record Retention Schedule.</a:t>
            </a:r>
          </a:p>
          <a:p>
            <a:pPr marL="342900" indent="-342900">
              <a:buFont typeface="Arial" pitchFamily="34" charset="0"/>
              <a:buChar char="•"/>
            </a:pPr>
            <a:r>
              <a:rPr lang="en-US" sz="2500" b="1" dirty="0">
                <a:solidFill>
                  <a:schemeClr val="bg2">
                    <a:lumMod val="10000"/>
                  </a:schemeClr>
                </a:solidFill>
              </a:rPr>
              <a:t>Document the process </a:t>
            </a:r>
            <a:r>
              <a:rPr lang="en-US" sz="2500" dirty="0">
                <a:solidFill>
                  <a:schemeClr val="bg2">
                    <a:lumMod val="10000"/>
                  </a:schemeClr>
                </a:solidFill>
              </a:rPr>
              <a:t>of creating the retention schedule.</a:t>
            </a:r>
          </a:p>
          <a:p>
            <a:pPr marL="342900" indent="-342900">
              <a:buFont typeface="Arial" pitchFamily="34" charset="0"/>
              <a:buChar char="•"/>
            </a:pPr>
            <a:r>
              <a:rPr lang="en-US" sz="2500" b="1" dirty="0">
                <a:solidFill>
                  <a:schemeClr val="bg2">
                    <a:lumMod val="10000"/>
                  </a:schemeClr>
                </a:solidFill>
              </a:rPr>
              <a:t>Retain the documentation </a:t>
            </a:r>
            <a:r>
              <a:rPr lang="en-US" sz="2500" dirty="0">
                <a:solidFill>
                  <a:schemeClr val="bg2">
                    <a:lumMod val="10000"/>
                  </a:schemeClr>
                </a:solidFill>
              </a:rPr>
              <a:t>as an audit trail for establishing and following the retention schedule.</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9771" y="5518925"/>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13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Eight Principles of Recordkeeping</a:t>
            </a:r>
          </a:p>
        </p:txBody>
      </p:sp>
      <p:sp>
        <p:nvSpPr>
          <p:cNvPr id="3" name="Content Placeholder 2"/>
          <p:cNvSpPr>
            <a:spLocks noGrp="1"/>
          </p:cNvSpPr>
          <p:nvPr>
            <p:ph idx="1"/>
          </p:nvPr>
        </p:nvSpPr>
        <p:spPr>
          <a:xfrm>
            <a:off x="914400" y="1581912"/>
            <a:ext cx="7315200" cy="4769971"/>
          </a:xfrm>
        </p:spPr>
        <p:txBody>
          <a:bodyPr>
            <a:normAutofit lnSpcReduction="10000"/>
          </a:bodyPr>
          <a:lstStyle/>
          <a:p>
            <a:r>
              <a:rPr lang="en-US" sz="3000" dirty="0">
                <a:solidFill>
                  <a:schemeClr val="bg2">
                    <a:lumMod val="10000"/>
                  </a:schemeClr>
                </a:solidFill>
              </a:rPr>
              <a:t>1) </a:t>
            </a:r>
            <a:r>
              <a:rPr lang="en-US" sz="3000" b="1" dirty="0">
                <a:solidFill>
                  <a:schemeClr val="bg2">
                    <a:lumMod val="10000"/>
                  </a:schemeClr>
                </a:solidFill>
              </a:rPr>
              <a:t>Principle of Compliance</a:t>
            </a:r>
            <a:br>
              <a:rPr lang="en-US" dirty="0">
                <a:solidFill>
                  <a:schemeClr val="bg2">
                    <a:lumMod val="10000"/>
                  </a:schemeClr>
                </a:solidFill>
              </a:rPr>
            </a:br>
            <a:r>
              <a:rPr lang="en-US" sz="1800" dirty="0">
                <a:solidFill>
                  <a:schemeClr val="bg2">
                    <a:lumMod val="10000"/>
                  </a:schemeClr>
                </a:solidFill>
              </a:rPr>
              <a:t>The recordkeeping program shall be constructed to comply with applicable laws and other binding authorities, as well as the organization’s policies</a:t>
            </a:r>
            <a:r>
              <a:rPr lang="en-US" sz="2600" dirty="0">
                <a:solidFill>
                  <a:schemeClr val="bg2">
                    <a:lumMod val="10000"/>
                  </a:schemeClr>
                </a:solidFill>
              </a:rPr>
              <a:t>.</a:t>
            </a:r>
          </a:p>
          <a:p>
            <a:br>
              <a:rPr lang="en-US" sz="2600" dirty="0">
                <a:solidFill>
                  <a:schemeClr val="bg2">
                    <a:lumMod val="10000"/>
                  </a:schemeClr>
                </a:solidFill>
              </a:rPr>
            </a:br>
            <a:r>
              <a:rPr lang="en-US" sz="3000" dirty="0">
                <a:solidFill>
                  <a:schemeClr val="bg2">
                    <a:lumMod val="10000"/>
                  </a:schemeClr>
                </a:solidFill>
              </a:rPr>
              <a:t>2) </a:t>
            </a:r>
            <a:r>
              <a:rPr lang="en-US" sz="3000" b="1" dirty="0">
                <a:solidFill>
                  <a:schemeClr val="bg2">
                    <a:lumMod val="10000"/>
                  </a:schemeClr>
                </a:solidFill>
              </a:rPr>
              <a:t>Principle of Availability</a:t>
            </a:r>
            <a:br>
              <a:rPr lang="en-US" dirty="0">
                <a:solidFill>
                  <a:schemeClr val="bg2">
                    <a:lumMod val="10000"/>
                  </a:schemeClr>
                </a:solidFill>
              </a:rPr>
            </a:br>
            <a:r>
              <a:rPr lang="en-US" sz="1800" dirty="0">
                <a:solidFill>
                  <a:schemeClr val="bg2">
                    <a:lumMod val="10000"/>
                  </a:schemeClr>
                </a:solidFill>
              </a:rPr>
              <a:t>An organization shall maintain records in a manner that ensures timely, efficient, and accurate retrieval of needed information.</a:t>
            </a:r>
            <a:br>
              <a:rPr lang="en-US" sz="1800" dirty="0">
                <a:solidFill>
                  <a:schemeClr val="bg2">
                    <a:lumMod val="10000"/>
                  </a:schemeClr>
                </a:solidFill>
              </a:rPr>
            </a:br>
            <a:endParaRPr lang="en-US" sz="1800" dirty="0">
              <a:solidFill>
                <a:schemeClr val="bg2">
                  <a:lumMod val="10000"/>
                </a:schemeClr>
              </a:solidFill>
            </a:endParaRPr>
          </a:p>
          <a:p>
            <a:r>
              <a:rPr lang="en-US" sz="3000" dirty="0">
                <a:solidFill>
                  <a:schemeClr val="bg2">
                    <a:lumMod val="10000"/>
                  </a:schemeClr>
                </a:solidFill>
              </a:rPr>
              <a:t>3) </a:t>
            </a:r>
            <a:r>
              <a:rPr lang="en-US" sz="3000" b="1" dirty="0">
                <a:solidFill>
                  <a:schemeClr val="bg2">
                    <a:lumMod val="10000"/>
                  </a:schemeClr>
                </a:solidFill>
              </a:rPr>
              <a:t>Principle of Retention</a:t>
            </a:r>
            <a:br>
              <a:rPr lang="en-US" sz="3000" dirty="0">
                <a:solidFill>
                  <a:schemeClr val="bg2">
                    <a:lumMod val="10000"/>
                  </a:schemeClr>
                </a:solidFill>
              </a:rPr>
            </a:br>
            <a:r>
              <a:rPr lang="en-US" sz="1800" dirty="0">
                <a:solidFill>
                  <a:schemeClr val="bg2">
                    <a:lumMod val="10000"/>
                  </a:schemeClr>
                </a:solidFill>
              </a:rPr>
              <a:t>An organization shall maintain its records and information for an appropriate time, taking into account legal, regulatory, fiscal, operational, and historical requirements.</a:t>
            </a:r>
          </a:p>
          <a:p>
            <a:br>
              <a:rPr lang="en-US" sz="1800" dirty="0">
                <a:solidFill>
                  <a:schemeClr val="bg2">
                    <a:lumMod val="10000"/>
                  </a:schemeClr>
                </a:solidFill>
              </a:rPr>
            </a:br>
            <a:r>
              <a:rPr lang="en-US" sz="1600" dirty="0">
                <a:solidFill>
                  <a:schemeClr val="bg2">
                    <a:lumMod val="10000"/>
                  </a:schemeClr>
                </a:solidFill>
                <a:hlinkClick r:id="rId2"/>
              </a:rPr>
              <a:t>http://www.arma.org/r2/generally-accepted-br-recordkeeping-principles</a:t>
            </a:r>
            <a:r>
              <a:rPr lang="en-US" sz="1600" dirty="0">
                <a:solidFill>
                  <a:schemeClr val="bg2">
                    <a:lumMod val="10000"/>
                  </a:schemeClr>
                </a:solidFill>
              </a:rPr>
              <a:t> </a:t>
            </a:r>
          </a:p>
        </p:txBody>
      </p:sp>
      <p:pic>
        <p:nvPicPr>
          <p:cNvPr id="5"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943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76072"/>
            <a:ext cx="8115300" cy="1005840"/>
          </a:xfrm>
        </p:spPr>
        <p:txBody>
          <a:bodyPr/>
          <a:lstStyle/>
          <a:p>
            <a:pPr algn="ctr"/>
            <a:r>
              <a:rPr lang="en-US" sz="3500" dirty="0">
                <a:solidFill>
                  <a:schemeClr val="accent3">
                    <a:lumMod val="50000"/>
                  </a:schemeClr>
                </a:solidFill>
              </a:rPr>
              <a:t>Creating a Retention Schedule</a:t>
            </a:r>
            <a:br>
              <a:rPr lang="en-US" sz="3500" dirty="0">
                <a:solidFill>
                  <a:schemeClr val="accent3">
                    <a:lumMod val="50000"/>
                  </a:schemeClr>
                </a:solidFill>
              </a:rPr>
            </a:br>
            <a:r>
              <a:rPr lang="en-US" sz="3500" dirty="0">
                <a:solidFill>
                  <a:schemeClr val="accent3">
                    <a:lumMod val="50000"/>
                  </a:schemeClr>
                </a:solidFill>
              </a:rPr>
              <a:t>(2 of 3)</a:t>
            </a:r>
          </a:p>
        </p:txBody>
      </p:sp>
      <p:sp>
        <p:nvSpPr>
          <p:cNvPr id="3" name="Content Placeholder 2"/>
          <p:cNvSpPr>
            <a:spLocks noGrp="1"/>
          </p:cNvSpPr>
          <p:nvPr>
            <p:ph idx="1"/>
          </p:nvPr>
        </p:nvSpPr>
        <p:spPr>
          <a:xfrm>
            <a:off x="914400" y="1809345"/>
            <a:ext cx="7225498" cy="4267606"/>
          </a:xfrm>
        </p:spPr>
        <p:txBody>
          <a:bodyPr>
            <a:noAutofit/>
          </a:bodyPr>
          <a:lstStyle/>
          <a:p>
            <a:pPr marL="342900" indent="-342900">
              <a:buFont typeface="Arial" pitchFamily="34" charset="0"/>
              <a:buChar char="•"/>
            </a:pPr>
            <a:r>
              <a:rPr lang="en-US" sz="2500" b="1" dirty="0">
                <a:solidFill>
                  <a:schemeClr val="bg2">
                    <a:lumMod val="10000"/>
                  </a:schemeClr>
                </a:solidFill>
              </a:rPr>
              <a:t>Contact your records manager </a:t>
            </a:r>
            <a:r>
              <a:rPr lang="en-US" sz="2500" dirty="0">
                <a:solidFill>
                  <a:schemeClr val="bg2">
                    <a:lumMod val="10000"/>
                  </a:schemeClr>
                </a:solidFill>
              </a:rPr>
              <a:t>(designate someone if necessary) to coordinate the process.</a:t>
            </a:r>
          </a:p>
          <a:p>
            <a:pPr marL="342900" indent="-342900">
              <a:buFont typeface="Arial" pitchFamily="34" charset="0"/>
              <a:buChar char="•"/>
            </a:pPr>
            <a:r>
              <a:rPr lang="en-US" sz="2500" b="1" dirty="0">
                <a:solidFill>
                  <a:schemeClr val="bg2">
                    <a:lumMod val="10000"/>
                  </a:schemeClr>
                </a:solidFill>
              </a:rPr>
              <a:t>Inventory all current records </a:t>
            </a:r>
            <a:r>
              <a:rPr lang="en-US" sz="2500" dirty="0">
                <a:solidFill>
                  <a:schemeClr val="bg2">
                    <a:lumMod val="10000"/>
                  </a:schemeClr>
                </a:solidFill>
              </a:rPr>
              <a:t>(including all media types) maintained in the office to which the retention schedule is to apply.</a:t>
            </a:r>
          </a:p>
          <a:p>
            <a:pPr marL="342900" indent="-342900">
              <a:buFont typeface="Arial" pitchFamily="34" charset="0"/>
              <a:buChar char="•"/>
            </a:pPr>
            <a:r>
              <a:rPr lang="en-US" sz="2500" b="1" dirty="0">
                <a:solidFill>
                  <a:schemeClr val="bg2">
                    <a:lumMod val="10000"/>
                  </a:schemeClr>
                </a:solidFill>
              </a:rPr>
              <a:t>Create a master list </a:t>
            </a:r>
            <a:r>
              <a:rPr lang="en-US" sz="2500" dirty="0">
                <a:solidFill>
                  <a:schemeClr val="bg2">
                    <a:lumMod val="10000"/>
                  </a:schemeClr>
                </a:solidFill>
              </a:rPr>
              <a:t>of record types and draft a preliminary retention schedule. </a:t>
            </a:r>
          </a:p>
          <a:p>
            <a:pPr marL="342900" indent="-342900">
              <a:buFont typeface="Arial" pitchFamily="34" charset="0"/>
              <a:buChar char="•"/>
            </a:pPr>
            <a:r>
              <a:rPr lang="en-US" sz="2500" b="1" dirty="0">
                <a:solidFill>
                  <a:schemeClr val="bg2">
                    <a:lumMod val="10000"/>
                  </a:schemeClr>
                </a:solidFill>
              </a:rPr>
              <a:t>Determine retention periods </a:t>
            </a:r>
            <a:r>
              <a:rPr lang="en-US" sz="2500" dirty="0">
                <a:solidFill>
                  <a:schemeClr val="bg2">
                    <a:lumMod val="10000"/>
                  </a:schemeClr>
                </a:solidFill>
              </a:rPr>
              <a:t>on the basis of legal, administrative, and historical value.</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518" y="548878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815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6072"/>
            <a:ext cx="8391525" cy="1005840"/>
          </a:xfrm>
        </p:spPr>
        <p:txBody>
          <a:bodyPr/>
          <a:lstStyle/>
          <a:p>
            <a:pPr algn="ctr"/>
            <a:r>
              <a:rPr lang="en-US" sz="3500" dirty="0">
                <a:solidFill>
                  <a:schemeClr val="accent3">
                    <a:lumMod val="50000"/>
                  </a:schemeClr>
                </a:solidFill>
              </a:rPr>
              <a:t>Creating a Retention Schedule</a:t>
            </a:r>
            <a:br>
              <a:rPr lang="en-US" sz="3500" dirty="0">
                <a:solidFill>
                  <a:schemeClr val="accent3">
                    <a:lumMod val="50000"/>
                  </a:schemeClr>
                </a:solidFill>
              </a:rPr>
            </a:br>
            <a:r>
              <a:rPr lang="en-US" sz="3500" dirty="0">
                <a:solidFill>
                  <a:schemeClr val="accent3">
                    <a:lumMod val="50000"/>
                  </a:schemeClr>
                </a:solidFill>
              </a:rPr>
              <a:t>(3 of 3)</a:t>
            </a:r>
          </a:p>
        </p:txBody>
      </p:sp>
      <p:sp>
        <p:nvSpPr>
          <p:cNvPr id="3" name="Content Placeholder 2"/>
          <p:cNvSpPr>
            <a:spLocks noGrp="1"/>
          </p:cNvSpPr>
          <p:nvPr>
            <p:ph idx="1"/>
          </p:nvPr>
        </p:nvSpPr>
        <p:spPr>
          <a:xfrm>
            <a:off x="859238" y="1799833"/>
            <a:ext cx="7225498" cy="3819525"/>
          </a:xfrm>
        </p:spPr>
        <p:txBody>
          <a:bodyPr>
            <a:normAutofit/>
          </a:bodyPr>
          <a:lstStyle/>
          <a:p>
            <a:pPr marL="342900" indent="-342900">
              <a:buFont typeface="Arial" pitchFamily="34" charset="0"/>
              <a:buChar char="•"/>
            </a:pPr>
            <a:r>
              <a:rPr lang="en-US" sz="2700" b="1" dirty="0">
                <a:solidFill>
                  <a:schemeClr val="bg2">
                    <a:lumMod val="10000"/>
                  </a:schemeClr>
                </a:solidFill>
              </a:rPr>
              <a:t>Obtain approval from relevant areas </a:t>
            </a:r>
            <a:r>
              <a:rPr lang="en-US" sz="2700" dirty="0">
                <a:solidFill>
                  <a:schemeClr val="bg2">
                    <a:lumMod val="10000"/>
                  </a:schemeClr>
                </a:solidFill>
              </a:rPr>
              <a:t>with oversight responsibility (i.e. IT, finance, or legal)</a:t>
            </a:r>
          </a:p>
          <a:p>
            <a:endParaRPr lang="en-US" sz="2700" dirty="0">
              <a:solidFill>
                <a:schemeClr val="bg2">
                  <a:lumMod val="10000"/>
                </a:schemeClr>
              </a:solidFill>
            </a:endParaRPr>
          </a:p>
          <a:p>
            <a:pPr marL="342900" indent="-342900">
              <a:buFont typeface="Arial" pitchFamily="34" charset="0"/>
              <a:buChar char="•"/>
            </a:pPr>
            <a:r>
              <a:rPr lang="en-US" sz="2700" b="1" dirty="0">
                <a:solidFill>
                  <a:schemeClr val="bg2">
                    <a:lumMod val="10000"/>
                  </a:schemeClr>
                </a:solidFill>
              </a:rPr>
              <a:t>Publish, distribute and follow </a:t>
            </a:r>
            <a:r>
              <a:rPr lang="en-US" sz="2700" dirty="0">
                <a:solidFill>
                  <a:schemeClr val="bg2">
                    <a:lumMod val="10000"/>
                  </a:schemeClr>
                </a:solidFill>
              </a:rPr>
              <a:t>the Retention Schedule</a:t>
            </a:r>
          </a:p>
          <a:p>
            <a:endParaRPr lang="en-US" sz="2700" dirty="0">
              <a:solidFill>
                <a:schemeClr val="bg2">
                  <a:lumMod val="10000"/>
                </a:schemeClr>
              </a:solidFill>
            </a:endParaRPr>
          </a:p>
          <a:p>
            <a:pPr marL="342900" indent="-342900">
              <a:buFont typeface="Arial" pitchFamily="34" charset="0"/>
              <a:buChar char="•"/>
            </a:pPr>
            <a:r>
              <a:rPr lang="en-US" sz="2700" b="1" dirty="0">
                <a:solidFill>
                  <a:schemeClr val="bg2">
                    <a:lumMod val="10000"/>
                  </a:schemeClr>
                </a:solidFill>
              </a:rPr>
              <a:t>Review the retention schedule </a:t>
            </a:r>
            <a:r>
              <a:rPr lang="en-US" sz="2700" dirty="0">
                <a:solidFill>
                  <a:schemeClr val="bg2">
                    <a:lumMod val="10000"/>
                  </a:schemeClr>
                </a:solidFill>
              </a:rPr>
              <a:t>at regular intervals (i.e. annually, biannually, etc. )</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831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576072"/>
            <a:ext cx="8058150" cy="883077"/>
          </a:xfrm>
        </p:spPr>
        <p:txBody>
          <a:bodyPr/>
          <a:lstStyle/>
          <a:p>
            <a:pPr algn="ctr"/>
            <a:r>
              <a:rPr lang="en-US" sz="4200" dirty="0">
                <a:solidFill>
                  <a:schemeClr val="accent3">
                    <a:lumMod val="50000"/>
                  </a:schemeClr>
                </a:solidFill>
              </a:rPr>
              <a:t>Sample </a:t>
            </a:r>
            <a:br>
              <a:rPr lang="en-US" sz="4200" dirty="0">
                <a:solidFill>
                  <a:schemeClr val="accent3">
                    <a:lumMod val="50000"/>
                  </a:schemeClr>
                </a:solidFill>
              </a:rPr>
            </a:br>
            <a:r>
              <a:rPr lang="en-US" sz="4200" dirty="0">
                <a:solidFill>
                  <a:schemeClr val="accent3">
                    <a:lumMod val="50000"/>
                  </a:schemeClr>
                </a:solidFill>
              </a:rPr>
              <a:t>Records Inventory Procedure</a:t>
            </a:r>
          </a:p>
        </p:txBody>
      </p:sp>
      <p:sp>
        <p:nvSpPr>
          <p:cNvPr id="3" name="Content Placeholder 2"/>
          <p:cNvSpPr>
            <a:spLocks noGrp="1"/>
          </p:cNvSpPr>
          <p:nvPr>
            <p:ph idx="1"/>
          </p:nvPr>
        </p:nvSpPr>
        <p:spPr>
          <a:xfrm>
            <a:off x="914400" y="1673158"/>
            <a:ext cx="7225498" cy="4491344"/>
          </a:xfrm>
        </p:spPr>
        <p:txBody>
          <a:bodyPr>
            <a:normAutofit fontScale="77500" lnSpcReduction="20000"/>
          </a:bodyPr>
          <a:lstStyle/>
          <a:p>
            <a:pPr marL="342900" indent="-342900">
              <a:buFont typeface="Arial" pitchFamily="34" charset="0"/>
              <a:buChar char="•"/>
            </a:pPr>
            <a:r>
              <a:rPr lang="en-US" b="1" dirty="0">
                <a:solidFill>
                  <a:schemeClr val="bg2">
                    <a:lumMod val="10000"/>
                  </a:schemeClr>
                </a:solidFill>
              </a:rPr>
              <a:t>Inventory forms </a:t>
            </a:r>
            <a:r>
              <a:rPr lang="en-US" dirty="0">
                <a:solidFill>
                  <a:schemeClr val="bg2">
                    <a:lumMod val="10000"/>
                  </a:schemeClr>
                </a:solidFill>
              </a:rPr>
              <a:t>collated and information put into a draft records retention schedule by Archives. </a:t>
            </a:r>
          </a:p>
          <a:p>
            <a:endParaRPr lang="en-US" dirty="0">
              <a:solidFill>
                <a:schemeClr val="bg2">
                  <a:lumMod val="10000"/>
                </a:schemeClr>
              </a:solidFill>
            </a:endParaRPr>
          </a:p>
          <a:p>
            <a:pPr marL="342900" indent="-342900">
              <a:buFont typeface="Arial" pitchFamily="34" charset="0"/>
              <a:buChar char="•"/>
            </a:pPr>
            <a:r>
              <a:rPr lang="en-US" b="1" dirty="0">
                <a:solidFill>
                  <a:schemeClr val="bg2">
                    <a:lumMod val="10000"/>
                  </a:schemeClr>
                </a:solidFill>
              </a:rPr>
              <a:t>Draft retention schedule </a:t>
            </a:r>
            <a:r>
              <a:rPr lang="en-US" dirty="0">
                <a:solidFill>
                  <a:schemeClr val="bg2">
                    <a:lumMod val="10000"/>
                  </a:schemeClr>
                </a:solidFill>
              </a:rPr>
              <a:t>reviewed and edited by department management. </a:t>
            </a:r>
          </a:p>
          <a:p>
            <a:endParaRPr lang="en-US" dirty="0">
              <a:solidFill>
                <a:schemeClr val="bg2">
                  <a:lumMod val="10000"/>
                </a:schemeClr>
              </a:solidFill>
            </a:endParaRPr>
          </a:p>
          <a:p>
            <a:pPr marL="342900" indent="-342900">
              <a:buFont typeface="Arial" pitchFamily="34" charset="0"/>
              <a:buChar char="•"/>
            </a:pPr>
            <a:r>
              <a:rPr lang="en-US" b="1" dirty="0">
                <a:solidFill>
                  <a:schemeClr val="bg2">
                    <a:lumMod val="10000"/>
                  </a:schemeClr>
                </a:solidFill>
              </a:rPr>
              <a:t>Department management </a:t>
            </a:r>
            <a:r>
              <a:rPr lang="en-US" dirty="0">
                <a:solidFill>
                  <a:schemeClr val="bg2">
                    <a:lumMod val="10000"/>
                  </a:schemeClr>
                </a:solidFill>
              </a:rPr>
              <a:t>to meet with Archives to put retention schedule into final form, pending review by Office of General Counsel (OGC). </a:t>
            </a:r>
          </a:p>
          <a:p>
            <a:endParaRPr lang="en-US" dirty="0">
              <a:solidFill>
                <a:schemeClr val="bg2">
                  <a:lumMod val="10000"/>
                </a:schemeClr>
              </a:solidFill>
            </a:endParaRPr>
          </a:p>
          <a:p>
            <a:pPr marL="342900" indent="-342900">
              <a:buFont typeface="Arial" pitchFamily="34" charset="0"/>
              <a:buChar char="•"/>
            </a:pPr>
            <a:r>
              <a:rPr lang="en-US" b="1" dirty="0">
                <a:solidFill>
                  <a:schemeClr val="bg2">
                    <a:lumMod val="10000"/>
                  </a:schemeClr>
                </a:solidFill>
              </a:rPr>
              <a:t>On approval of Legal (OGC) </a:t>
            </a:r>
            <a:r>
              <a:rPr lang="en-US" dirty="0">
                <a:solidFill>
                  <a:schemeClr val="bg2">
                    <a:lumMod val="10000"/>
                  </a:schemeClr>
                </a:solidFill>
              </a:rPr>
              <a:t>the retention schedule becomes official until there is a future revision.</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993" y="5576332"/>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256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95E1-6A4D-7040-992D-89B7796725CC}"/>
              </a:ext>
            </a:extLst>
          </p:cNvPr>
          <p:cNvSpPr>
            <a:spLocks noGrp="1"/>
          </p:cNvSpPr>
          <p:nvPr>
            <p:ph type="title"/>
          </p:nvPr>
        </p:nvSpPr>
        <p:spPr>
          <a:xfrm>
            <a:off x="914400" y="0"/>
            <a:ext cx="7315200" cy="506117"/>
          </a:xfrm>
        </p:spPr>
        <p:txBody>
          <a:bodyPr/>
          <a:lstStyle/>
          <a:p>
            <a:pPr algn="ctr"/>
            <a:r>
              <a:rPr lang="en-US" sz="3500" dirty="0">
                <a:solidFill>
                  <a:schemeClr val="accent3">
                    <a:lumMod val="50000"/>
                  </a:schemeClr>
                </a:solidFill>
              </a:rPr>
              <a:t>Sample Records Inventory Form</a:t>
            </a:r>
          </a:p>
        </p:txBody>
      </p:sp>
      <p:pic>
        <p:nvPicPr>
          <p:cNvPr id="4" name="Content Placeholder 3">
            <a:extLst>
              <a:ext uri="{FF2B5EF4-FFF2-40B4-BE49-F238E27FC236}">
                <a16:creationId xmlns:a16="http://schemas.microsoft.com/office/drawing/2014/main" id="{4165A756-616B-0E48-B8CD-BB5BED6DFAD6}"/>
              </a:ext>
            </a:extLst>
          </p:cNvPr>
          <p:cNvPicPr>
            <a:picLocks noGrp="1" noChangeAspect="1"/>
          </p:cNvPicPr>
          <p:nvPr>
            <p:ph idx="1"/>
          </p:nvPr>
        </p:nvPicPr>
        <p:blipFill>
          <a:blip r:embed="rId2"/>
          <a:stretch>
            <a:fillRect/>
          </a:stretch>
        </p:blipFill>
        <p:spPr>
          <a:xfrm>
            <a:off x="1760706" y="593962"/>
            <a:ext cx="5466945" cy="6264038"/>
          </a:xfrm>
          <a:prstGeom prst="rect">
            <a:avLst/>
          </a:prstGeom>
        </p:spPr>
      </p:pic>
    </p:spTree>
    <p:extLst>
      <p:ext uri="{BB962C8B-B14F-4D97-AF65-F5344CB8AC3E}">
        <p14:creationId xmlns:p14="http://schemas.microsoft.com/office/powerpoint/2010/main" val="5556926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562" y="544749"/>
            <a:ext cx="7928042" cy="6011694"/>
          </a:xfrm>
          <a:prstGeom prst="rect">
            <a:avLst/>
          </a:prstGeom>
        </p:spPr>
      </p:pic>
    </p:spTree>
    <p:extLst>
      <p:ext uri="{BB962C8B-B14F-4D97-AF65-F5344CB8AC3E}">
        <p14:creationId xmlns:p14="http://schemas.microsoft.com/office/powerpoint/2010/main" val="41007421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sz="3400" dirty="0">
                <a:solidFill>
                  <a:schemeClr val="accent3">
                    <a:lumMod val="50000"/>
                  </a:schemeClr>
                </a:solidFill>
              </a:rPr>
            </a:br>
            <a:r>
              <a:rPr lang="en-US" sz="3800" dirty="0" err="1">
                <a:solidFill>
                  <a:schemeClr val="accent3">
                    <a:lumMod val="50000"/>
                  </a:schemeClr>
                </a:solidFill>
              </a:rPr>
              <a:t>Sample</a:t>
            </a:r>
            <a:r>
              <a:rPr lang="en-US" sz="3800" dirty="0">
                <a:solidFill>
                  <a:schemeClr val="accent3">
                    <a:lumMod val="50000"/>
                  </a:schemeClr>
                </a:solidFill>
              </a:rPr>
              <a:t> Retention Schedule Form</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0387" y="2057400"/>
            <a:ext cx="5463225"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465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Questions so far?</a:t>
            </a:r>
          </a:p>
        </p:txBody>
      </p:sp>
      <p:pic>
        <p:nvPicPr>
          <p:cNvPr id="4098" name="Picture 2" descr="C:\Users\ChiomentiP\Pictures\June_July 2012\2012-07-01_13-22-29_37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3970" y="1752601"/>
            <a:ext cx="6647030" cy="4076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143" y="548639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833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0500"/>
            <a:ext cx="7315200" cy="928181"/>
          </a:xfrm>
        </p:spPr>
        <p:txBody>
          <a:bodyPr/>
          <a:lstStyle/>
          <a:p>
            <a:pPr algn="ctr"/>
            <a:r>
              <a:rPr lang="en-US" sz="3500" dirty="0">
                <a:solidFill>
                  <a:schemeClr val="accent3">
                    <a:lumMod val="50000"/>
                  </a:schemeClr>
                </a:solidFill>
              </a:rPr>
              <a:t>What to Keep</a:t>
            </a:r>
          </a:p>
        </p:txBody>
      </p:sp>
      <p:sp>
        <p:nvSpPr>
          <p:cNvPr id="3" name="Content Placeholder 2"/>
          <p:cNvSpPr>
            <a:spLocks noGrp="1"/>
          </p:cNvSpPr>
          <p:nvPr>
            <p:ph idx="1"/>
          </p:nvPr>
        </p:nvSpPr>
        <p:spPr>
          <a:xfrm>
            <a:off x="661481" y="1050587"/>
            <a:ext cx="7478417" cy="4883489"/>
          </a:xfrm>
        </p:spPr>
        <p:txBody>
          <a:bodyPr>
            <a:normAutofit fontScale="85000" lnSpcReduction="20000"/>
          </a:bodyPr>
          <a:lstStyle/>
          <a:p>
            <a:pPr marL="342900" indent="-342900">
              <a:buFont typeface="Arial" pitchFamily="34" charset="0"/>
              <a:buChar char="•"/>
            </a:pPr>
            <a:r>
              <a:rPr lang="en-US" sz="2900" b="1" dirty="0">
                <a:solidFill>
                  <a:schemeClr val="bg2">
                    <a:lumMod val="10000"/>
                  </a:schemeClr>
                </a:solidFill>
              </a:rPr>
              <a:t>Correspondence</a:t>
            </a:r>
          </a:p>
          <a:p>
            <a:pPr marL="800100" lvl="1" indent="-342900">
              <a:buFont typeface="Arial" pitchFamily="34" charset="0"/>
              <a:buChar char="•"/>
            </a:pPr>
            <a:r>
              <a:rPr lang="en-US" sz="2900" i="0" dirty="0">
                <a:solidFill>
                  <a:schemeClr val="bg2">
                    <a:lumMod val="10000"/>
                  </a:schemeClr>
                </a:solidFill>
              </a:rPr>
              <a:t>Dealing with policies, administration, personnel, projects, statistics, final travel itinerary, set of original form letters</a:t>
            </a:r>
          </a:p>
          <a:p>
            <a:pPr marL="342900" indent="-342900">
              <a:buFont typeface="Arial" pitchFamily="34" charset="0"/>
              <a:buChar char="•"/>
            </a:pPr>
            <a:r>
              <a:rPr lang="en-US" sz="2900" b="1" dirty="0">
                <a:solidFill>
                  <a:schemeClr val="bg2">
                    <a:lumMod val="10000"/>
                  </a:schemeClr>
                </a:solidFill>
              </a:rPr>
              <a:t>Minutes</a:t>
            </a:r>
          </a:p>
          <a:p>
            <a:pPr lvl="1">
              <a:buFont typeface="Arial" pitchFamily="34" charset="0"/>
              <a:buChar char="•"/>
            </a:pPr>
            <a:r>
              <a:rPr lang="en-US" sz="2900" i="0" dirty="0">
                <a:solidFill>
                  <a:schemeClr val="bg2">
                    <a:lumMod val="10000"/>
                  </a:schemeClr>
                </a:solidFill>
              </a:rPr>
              <a:t>Produced by your department or for which someone  in your department is the chair</a:t>
            </a:r>
          </a:p>
          <a:p>
            <a:pPr marL="342900" indent="-342900">
              <a:buFont typeface="Arial" pitchFamily="34" charset="0"/>
              <a:buChar char="•"/>
            </a:pPr>
            <a:r>
              <a:rPr lang="en-US" sz="2900" b="1" dirty="0">
                <a:solidFill>
                  <a:schemeClr val="bg2">
                    <a:lumMod val="10000"/>
                  </a:schemeClr>
                </a:solidFill>
              </a:rPr>
              <a:t>Case files</a:t>
            </a:r>
          </a:p>
          <a:p>
            <a:pPr marL="342900" indent="-342900">
              <a:buFont typeface="Arial" pitchFamily="34" charset="0"/>
              <a:buChar char="•"/>
            </a:pPr>
            <a:r>
              <a:rPr lang="en-US" sz="2900" b="1" dirty="0">
                <a:solidFill>
                  <a:schemeClr val="bg2">
                    <a:lumMod val="10000"/>
                  </a:schemeClr>
                </a:solidFill>
              </a:rPr>
              <a:t>Topical files</a:t>
            </a:r>
          </a:p>
          <a:p>
            <a:pPr marL="342900" indent="-342900">
              <a:buFont typeface="Arial" pitchFamily="34" charset="0"/>
              <a:buChar char="•"/>
            </a:pPr>
            <a:r>
              <a:rPr lang="en-US" sz="2900" b="1" dirty="0">
                <a:solidFill>
                  <a:schemeClr val="bg2">
                    <a:lumMod val="10000"/>
                  </a:schemeClr>
                </a:solidFill>
              </a:rPr>
              <a:t>Material published by your department</a:t>
            </a:r>
          </a:p>
          <a:p>
            <a:pPr marL="800100" lvl="1" indent="-342900">
              <a:buFont typeface="Arial" pitchFamily="34" charset="0"/>
              <a:buChar char="•"/>
            </a:pPr>
            <a:r>
              <a:rPr lang="en-US" sz="2900" i="0" dirty="0">
                <a:solidFill>
                  <a:schemeClr val="bg2">
                    <a:lumMod val="10000"/>
                  </a:schemeClr>
                </a:solidFill>
              </a:rPr>
              <a:t>A/V material (videos, photos, pod casts), a copy of reports or brochures </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093" y="549116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860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What to Toss</a:t>
            </a:r>
          </a:p>
        </p:txBody>
      </p:sp>
      <p:sp>
        <p:nvSpPr>
          <p:cNvPr id="3" name="Content Placeholder 2"/>
          <p:cNvSpPr>
            <a:spLocks noGrp="1"/>
          </p:cNvSpPr>
          <p:nvPr>
            <p:ph idx="1"/>
          </p:nvPr>
        </p:nvSpPr>
        <p:spPr>
          <a:xfrm>
            <a:off x="914400" y="2057400"/>
            <a:ext cx="7225498" cy="3838575"/>
          </a:xfrm>
        </p:spPr>
        <p:txBody>
          <a:bodyPr>
            <a:normAutofit fontScale="70000" lnSpcReduction="20000"/>
          </a:bodyPr>
          <a:lstStyle/>
          <a:p>
            <a:r>
              <a:rPr lang="en-US" sz="3600" b="1" dirty="0">
                <a:solidFill>
                  <a:schemeClr val="bg2">
                    <a:lumMod val="10000"/>
                  </a:schemeClr>
                </a:solidFill>
              </a:rPr>
              <a:t>Routine requests </a:t>
            </a:r>
            <a:r>
              <a:rPr lang="en-US" dirty="0">
                <a:solidFill>
                  <a:schemeClr val="bg2">
                    <a:lumMod val="10000"/>
                  </a:schemeClr>
                </a:solidFill>
              </a:rPr>
              <a:t>– catalogs, brochures, services</a:t>
            </a:r>
          </a:p>
          <a:p>
            <a:endParaRPr lang="en-US" dirty="0">
              <a:solidFill>
                <a:schemeClr val="bg2">
                  <a:lumMod val="10000"/>
                </a:schemeClr>
              </a:solidFill>
            </a:endParaRPr>
          </a:p>
          <a:p>
            <a:r>
              <a:rPr lang="en-US" sz="3600" b="1" dirty="0">
                <a:solidFill>
                  <a:schemeClr val="bg2">
                    <a:lumMod val="10000"/>
                  </a:schemeClr>
                </a:solidFill>
              </a:rPr>
              <a:t>Circular memos </a:t>
            </a:r>
            <a:r>
              <a:rPr lang="en-US" dirty="0">
                <a:solidFill>
                  <a:schemeClr val="bg2">
                    <a:lumMod val="10000"/>
                  </a:schemeClr>
                </a:solidFill>
              </a:rPr>
              <a:t>from other offices</a:t>
            </a:r>
          </a:p>
          <a:p>
            <a:endParaRPr lang="en-US" dirty="0">
              <a:solidFill>
                <a:schemeClr val="bg2">
                  <a:lumMod val="10000"/>
                </a:schemeClr>
              </a:solidFill>
            </a:endParaRPr>
          </a:p>
          <a:p>
            <a:r>
              <a:rPr lang="en-US" sz="3600" b="1" dirty="0">
                <a:solidFill>
                  <a:schemeClr val="bg2">
                    <a:lumMod val="10000"/>
                  </a:schemeClr>
                </a:solidFill>
              </a:rPr>
              <a:t>Correspondence</a:t>
            </a:r>
            <a:r>
              <a:rPr lang="en-US" dirty="0">
                <a:solidFill>
                  <a:schemeClr val="bg2">
                    <a:lumMod val="10000"/>
                  </a:schemeClr>
                </a:solidFill>
              </a:rPr>
              <a:t> concerning travel planning</a:t>
            </a:r>
          </a:p>
          <a:p>
            <a:endParaRPr lang="en-US" dirty="0">
              <a:solidFill>
                <a:schemeClr val="bg2">
                  <a:lumMod val="10000"/>
                </a:schemeClr>
              </a:solidFill>
            </a:endParaRPr>
          </a:p>
          <a:p>
            <a:r>
              <a:rPr lang="en-US" sz="3600" b="1" dirty="0">
                <a:solidFill>
                  <a:schemeClr val="bg2">
                    <a:lumMod val="10000"/>
                  </a:schemeClr>
                </a:solidFill>
              </a:rPr>
              <a:t>Non-SDA</a:t>
            </a:r>
            <a:r>
              <a:rPr lang="en-US" dirty="0">
                <a:solidFill>
                  <a:schemeClr val="bg2">
                    <a:lumMod val="10000"/>
                  </a:schemeClr>
                </a:solidFill>
              </a:rPr>
              <a:t> published or duplicated material</a:t>
            </a:r>
          </a:p>
          <a:p>
            <a:endParaRPr lang="en-US" dirty="0">
              <a:solidFill>
                <a:schemeClr val="bg2">
                  <a:lumMod val="10000"/>
                </a:schemeClr>
              </a:solidFill>
            </a:endParaRPr>
          </a:p>
          <a:p>
            <a:r>
              <a:rPr lang="en-US" sz="3600" b="1" dirty="0">
                <a:solidFill>
                  <a:schemeClr val="bg2">
                    <a:lumMod val="10000"/>
                  </a:schemeClr>
                </a:solidFill>
              </a:rPr>
              <a:t>Temporary financial records </a:t>
            </a:r>
            <a:r>
              <a:rPr lang="en-US" dirty="0">
                <a:solidFill>
                  <a:schemeClr val="bg2">
                    <a:lumMod val="10000"/>
                  </a:schemeClr>
                </a:solidFill>
              </a:rPr>
              <a:t>– phone bills, purchase orders, monthly financial statements</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976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What to Archive</a:t>
            </a:r>
          </a:p>
        </p:txBody>
      </p:sp>
      <p:sp>
        <p:nvSpPr>
          <p:cNvPr id="3" name="Content Placeholder 2"/>
          <p:cNvSpPr>
            <a:spLocks noGrp="1"/>
          </p:cNvSpPr>
          <p:nvPr>
            <p:ph idx="1"/>
          </p:nvPr>
        </p:nvSpPr>
        <p:spPr>
          <a:xfrm>
            <a:off x="914400" y="2057401"/>
            <a:ext cx="7225498" cy="3810000"/>
          </a:xfrm>
        </p:spPr>
        <p:txBody>
          <a:bodyPr/>
          <a:lstStyle/>
          <a:p>
            <a:r>
              <a:rPr lang="en-US" sz="2400" dirty="0">
                <a:solidFill>
                  <a:schemeClr val="bg2">
                    <a:lumMod val="10000"/>
                  </a:schemeClr>
                </a:solidFill>
              </a:rPr>
              <a:t>Think of your Archive as the corporate memory. </a:t>
            </a:r>
          </a:p>
          <a:p>
            <a:r>
              <a:rPr lang="en-US" sz="2400" dirty="0">
                <a:solidFill>
                  <a:schemeClr val="bg2">
                    <a:lumMod val="10000"/>
                  </a:schemeClr>
                </a:solidFill>
              </a:rPr>
              <a:t>You would want to save records:</a:t>
            </a:r>
          </a:p>
          <a:p>
            <a:pPr marL="800100" lvl="1" indent="-342900">
              <a:buFont typeface="Arial" pitchFamily="34" charset="0"/>
              <a:buChar char="•"/>
            </a:pPr>
            <a:r>
              <a:rPr lang="en-US" sz="2000" i="0" dirty="0">
                <a:solidFill>
                  <a:schemeClr val="bg2">
                    <a:lumMod val="10000"/>
                  </a:schemeClr>
                </a:solidFill>
              </a:rPr>
              <a:t>portraying beginnings, changes, endings</a:t>
            </a:r>
          </a:p>
          <a:p>
            <a:pPr marL="800100" lvl="1" indent="-342900">
              <a:buFont typeface="Arial" pitchFamily="34" charset="0"/>
              <a:buChar char="•"/>
            </a:pPr>
            <a:r>
              <a:rPr lang="en-US" sz="2000" i="0" dirty="0">
                <a:solidFill>
                  <a:schemeClr val="bg2">
                    <a:lumMod val="10000"/>
                  </a:schemeClr>
                </a:solidFill>
              </a:rPr>
              <a:t>dealing with cases, events, problems, projects that reveal the purpose and function of the organization</a:t>
            </a:r>
          </a:p>
          <a:p>
            <a:pPr marL="800100" lvl="1" indent="-342900">
              <a:buFont typeface="Arial" pitchFamily="34" charset="0"/>
              <a:buChar char="•"/>
            </a:pPr>
            <a:r>
              <a:rPr lang="en-US" sz="2000" i="0" dirty="0">
                <a:solidFill>
                  <a:schemeClr val="bg2">
                    <a:lumMod val="10000"/>
                  </a:schemeClr>
                </a:solidFill>
              </a:rPr>
              <a:t>documenting relationships with other denominational organizations</a:t>
            </a:r>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641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Eight Principles of Recordkeeping</a:t>
            </a:r>
          </a:p>
        </p:txBody>
      </p:sp>
      <p:sp>
        <p:nvSpPr>
          <p:cNvPr id="3" name="Content Placeholder 2"/>
          <p:cNvSpPr>
            <a:spLocks noGrp="1"/>
          </p:cNvSpPr>
          <p:nvPr>
            <p:ph idx="1"/>
          </p:nvPr>
        </p:nvSpPr>
        <p:spPr>
          <a:xfrm>
            <a:off x="914400" y="1470212"/>
            <a:ext cx="7315200" cy="4881671"/>
          </a:xfrm>
        </p:spPr>
        <p:txBody>
          <a:bodyPr>
            <a:normAutofit fontScale="62500" lnSpcReduction="20000"/>
          </a:bodyPr>
          <a:lstStyle/>
          <a:p>
            <a:r>
              <a:rPr lang="en-US" sz="4800" dirty="0">
                <a:solidFill>
                  <a:schemeClr val="bg2">
                    <a:lumMod val="10000"/>
                  </a:schemeClr>
                </a:solidFill>
              </a:rPr>
              <a:t>4) </a:t>
            </a:r>
            <a:r>
              <a:rPr lang="en-US" sz="4800" b="1" dirty="0">
                <a:solidFill>
                  <a:schemeClr val="bg2">
                    <a:lumMod val="10000"/>
                  </a:schemeClr>
                </a:solidFill>
              </a:rPr>
              <a:t>Principle of Accountability</a:t>
            </a:r>
            <a:br>
              <a:rPr lang="en-US" dirty="0"/>
            </a:br>
            <a:r>
              <a:rPr lang="en-US" sz="2900" dirty="0">
                <a:solidFill>
                  <a:schemeClr val="bg2">
                    <a:lumMod val="10000"/>
                  </a:schemeClr>
                </a:solidFill>
              </a:rPr>
              <a:t>An organization shall assign a senior executive who will oversee a recordkeeping program and delegate program responsibility to appropriate individuals, adopt policies and procedures to guide personnel, and ensure program auditability.</a:t>
            </a:r>
          </a:p>
          <a:p>
            <a:br>
              <a:rPr lang="en-US" sz="2900" dirty="0">
                <a:solidFill>
                  <a:schemeClr val="bg2">
                    <a:lumMod val="10000"/>
                  </a:schemeClr>
                </a:solidFill>
              </a:rPr>
            </a:br>
            <a:r>
              <a:rPr lang="en-US" sz="4800" dirty="0">
                <a:solidFill>
                  <a:schemeClr val="bg2">
                    <a:lumMod val="10000"/>
                  </a:schemeClr>
                </a:solidFill>
              </a:rPr>
              <a:t>5) </a:t>
            </a:r>
            <a:r>
              <a:rPr lang="en-US" sz="4800" b="1" dirty="0">
                <a:solidFill>
                  <a:schemeClr val="bg2">
                    <a:lumMod val="10000"/>
                  </a:schemeClr>
                </a:solidFill>
              </a:rPr>
              <a:t>Principle of Integrity</a:t>
            </a:r>
            <a:br>
              <a:rPr lang="en-US" dirty="0"/>
            </a:br>
            <a:r>
              <a:rPr lang="en-US" sz="2900" dirty="0">
                <a:solidFill>
                  <a:schemeClr val="bg2">
                    <a:lumMod val="10000"/>
                  </a:schemeClr>
                </a:solidFill>
              </a:rPr>
              <a:t>A recordkeeping program shall be constructed so the records and information generated or managed by or for the organization have a reasonable and suitable guarantee of authenticity and reliability</a:t>
            </a:r>
          </a:p>
          <a:p>
            <a:endParaRPr lang="en-US" sz="2900" dirty="0">
              <a:solidFill>
                <a:schemeClr val="bg2">
                  <a:lumMod val="10000"/>
                </a:schemeClr>
              </a:solidFill>
            </a:endParaRPr>
          </a:p>
          <a:p>
            <a:r>
              <a:rPr lang="en-US" sz="4800" dirty="0">
                <a:solidFill>
                  <a:schemeClr val="bg2">
                    <a:lumMod val="10000"/>
                  </a:schemeClr>
                </a:solidFill>
              </a:rPr>
              <a:t>6) </a:t>
            </a:r>
            <a:r>
              <a:rPr lang="en-US" sz="4800" b="1" dirty="0">
                <a:solidFill>
                  <a:schemeClr val="bg2">
                    <a:lumMod val="10000"/>
                  </a:schemeClr>
                </a:solidFill>
              </a:rPr>
              <a:t>Principle of Protection </a:t>
            </a:r>
            <a:br>
              <a:rPr lang="en-US" dirty="0"/>
            </a:br>
            <a:r>
              <a:rPr lang="en-US" sz="2600" dirty="0">
                <a:solidFill>
                  <a:schemeClr val="bg2">
                    <a:lumMod val="10000"/>
                  </a:schemeClr>
                </a:solidFill>
              </a:rPr>
              <a:t>A recordkeeping program shall be constructed to ensure a reasonable level of protection to records and information that are private, confidential, privileged, secret, or essential to business continuity</a:t>
            </a:r>
          </a:p>
          <a:p>
            <a:endParaRPr lang="en-US" sz="2600" dirty="0">
              <a:solidFill>
                <a:schemeClr val="bg2">
                  <a:lumMod val="10000"/>
                </a:schemeClr>
              </a:solidFill>
            </a:endParaRPr>
          </a:p>
          <a:p>
            <a:r>
              <a:rPr lang="en-US" sz="2900" dirty="0">
                <a:solidFill>
                  <a:schemeClr val="bg2">
                    <a:lumMod val="10000"/>
                  </a:schemeClr>
                </a:solidFill>
                <a:hlinkClick r:id="rId2"/>
              </a:rPr>
              <a:t>http://www.arma.org/r2/generally-accepted-br-recordkeeping-principles</a:t>
            </a:r>
            <a:r>
              <a:rPr lang="en-US" sz="2900" dirty="0">
                <a:solidFill>
                  <a:schemeClr val="bg2">
                    <a:lumMod val="10000"/>
                  </a:schemeClr>
                </a:solidFill>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7" y="5505450"/>
            <a:ext cx="1317625"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2398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1005840"/>
          </a:xfrm>
        </p:spPr>
        <p:txBody>
          <a:bodyPr/>
          <a:lstStyle/>
          <a:p>
            <a:pPr algn="ctr"/>
            <a:r>
              <a:rPr lang="en-US" sz="4200" dirty="0">
                <a:solidFill>
                  <a:schemeClr val="accent3">
                    <a:lumMod val="50000"/>
                  </a:schemeClr>
                </a:solidFill>
              </a:rPr>
              <a:t>Archives Web Site</a:t>
            </a:r>
          </a:p>
        </p:txBody>
      </p:sp>
      <p:pic>
        <p:nvPicPr>
          <p:cNvPr id="7"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718" y="552926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466641" y="833891"/>
            <a:ext cx="7822079" cy="5748757"/>
          </a:xfrm>
          <a:prstGeom prst="rect">
            <a:avLst/>
          </a:prstGeom>
        </p:spPr>
      </p:pic>
    </p:spTree>
    <p:extLst>
      <p:ext uri="{BB962C8B-B14F-4D97-AF65-F5344CB8AC3E}">
        <p14:creationId xmlns:p14="http://schemas.microsoft.com/office/powerpoint/2010/main" val="853830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9817"/>
            <a:ext cx="7315200" cy="1005840"/>
          </a:xfrm>
        </p:spPr>
        <p:txBody>
          <a:bodyPr/>
          <a:lstStyle/>
          <a:p>
            <a:pPr algn="ctr"/>
            <a:r>
              <a:rPr lang="en-US" sz="4200" dirty="0">
                <a:solidFill>
                  <a:schemeClr val="accent3">
                    <a:lumMod val="50000"/>
                  </a:schemeClr>
                </a:solidFill>
              </a:rPr>
              <a:t>Records Center Web Page</a:t>
            </a:r>
          </a:p>
        </p:txBody>
      </p:sp>
      <p:pic>
        <p:nvPicPr>
          <p:cNvPr id="7"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193" y="5491161"/>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283779" y="1050700"/>
            <a:ext cx="7713280" cy="5668796"/>
          </a:xfrm>
          <a:prstGeom prst="rect">
            <a:avLst/>
          </a:prstGeom>
        </p:spPr>
      </p:pic>
    </p:spTree>
    <p:extLst>
      <p:ext uri="{BB962C8B-B14F-4D97-AF65-F5344CB8AC3E}">
        <p14:creationId xmlns:p14="http://schemas.microsoft.com/office/powerpoint/2010/main" val="167588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Resources: Web Sites (1 of 2)</a:t>
            </a:r>
          </a:p>
        </p:txBody>
      </p:sp>
      <p:sp>
        <p:nvSpPr>
          <p:cNvPr id="3" name="Content Placeholder 2"/>
          <p:cNvSpPr>
            <a:spLocks noGrp="1"/>
          </p:cNvSpPr>
          <p:nvPr>
            <p:ph idx="1"/>
          </p:nvPr>
        </p:nvSpPr>
        <p:spPr>
          <a:xfrm>
            <a:off x="914400" y="1485900"/>
            <a:ext cx="7225498" cy="4467226"/>
          </a:xfrm>
        </p:spPr>
        <p:txBody>
          <a:bodyPr>
            <a:normAutofit fontScale="47500" lnSpcReduction="20000"/>
          </a:bodyPr>
          <a:lstStyle/>
          <a:p>
            <a:r>
              <a:rPr lang="en-US" sz="3600" b="1" dirty="0">
                <a:solidFill>
                  <a:schemeClr val="bg2">
                    <a:lumMod val="10000"/>
                  </a:schemeClr>
                </a:solidFill>
              </a:rPr>
              <a:t>General Conference</a:t>
            </a:r>
          </a:p>
          <a:p>
            <a:pPr marL="285750" indent="-285750">
              <a:buFont typeface="Arial" pitchFamily="34" charset="0"/>
              <a:buChar char="•"/>
            </a:pPr>
            <a:r>
              <a:rPr lang="en-US" dirty="0">
                <a:solidFill>
                  <a:schemeClr val="bg2">
                    <a:lumMod val="10000"/>
                  </a:schemeClr>
                </a:solidFill>
              </a:rPr>
              <a:t>General Conference Web site: </a:t>
            </a:r>
            <a:r>
              <a:rPr lang="en-US" dirty="0">
                <a:solidFill>
                  <a:schemeClr val="bg2">
                    <a:lumMod val="10000"/>
                  </a:schemeClr>
                </a:solidFill>
                <a:hlinkClick r:id="rId2"/>
              </a:rPr>
              <a:t>http://www.adventist.org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Archives Web page: </a:t>
            </a:r>
            <a:r>
              <a:rPr lang="en-US" dirty="0">
                <a:solidFill>
                  <a:schemeClr val="bg2">
                    <a:lumMod val="10000"/>
                  </a:schemeClr>
                </a:solidFill>
                <a:hlinkClick r:id="rId3"/>
              </a:rPr>
              <a:t>http://www.adventistarchives.org/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Records Center Web page: </a:t>
            </a:r>
            <a:r>
              <a:rPr lang="en-US" dirty="0">
                <a:solidFill>
                  <a:schemeClr val="bg2">
                    <a:lumMod val="10000"/>
                  </a:schemeClr>
                </a:solidFill>
                <a:hlinkClick r:id="rId4"/>
              </a:rPr>
              <a:t>https://www.adventistarchives.org/records-center</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Online Archives: </a:t>
            </a:r>
            <a:r>
              <a:rPr lang="en-US" dirty="0">
                <a:solidFill>
                  <a:schemeClr val="bg2">
                    <a:lumMod val="10000"/>
                  </a:schemeClr>
                </a:solidFill>
                <a:hlinkClick r:id="rId5"/>
              </a:rPr>
              <a:t>http://documents.adventistarchives.org/default.aspx</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Yearbook page: </a:t>
            </a:r>
            <a:r>
              <a:rPr lang="en-US" dirty="0">
                <a:solidFill>
                  <a:schemeClr val="bg2">
                    <a:lumMod val="10000"/>
                  </a:schemeClr>
                </a:solidFill>
                <a:hlinkClick r:id="rId6"/>
              </a:rPr>
              <a:t>http://www.adventistyearbook.org/default.asp</a:t>
            </a:r>
            <a:r>
              <a:rPr lang="en-US" u="sng" dirty="0">
                <a:solidFill>
                  <a:schemeClr val="bg2">
                    <a:lumMod val="10000"/>
                  </a:schemeClr>
                </a:solidFill>
                <a:hlinkClick r:id="rId6"/>
              </a:rPr>
              <a:t>x</a:t>
            </a:r>
            <a:r>
              <a:rPr lang="en-US" u="sng"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Organizational Directory page:  </a:t>
            </a:r>
            <a:r>
              <a:rPr lang="en-US" dirty="0">
                <a:solidFill>
                  <a:schemeClr val="bg2">
                    <a:lumMod val="10000"/>
                  </a:schemeClr>
                </a:solidFill>
                <a:hlinkClick r:id="rId7"/>
              </a:rPr>
              <a:t>http://www.adventistdirectory.org/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Statistics page: </a:t>
            </a:r>
            <a:r>
              <a:rPr lang="en-US" dirty="0">
                <a:solidFill>
                  <a:schemeClr val="bg2">
                    <a:lumMod val="10000"/>
                  </a:schemeClr>
                </a:solidFill>
                <a:hlinkClick r:id="rId8"/>
              </a:rPr>
              <a:t>http://www.adventiststatistics.org/</a:t>
            </a:r>
            <a:r>
              <a:rPr lang="en-US" dirty="0">
                <a:solidFill>
                  <a:schemeClr val="bg2">
                    <a:lumMod val="10000"/>
                  </a:schemeClr>
                </a:solidFill>
              </a:rPr>
              <a:t> </a:t>
            </a:r>
          </a:p>
          <a:p>
            <a:endParaRPr lang="en-US" dirty="0">
              <a:solidFill>
                <a:schemeClr val="bg2">
                  <a:lumMod val="10000"/>
                </a:schemeClr>
              </a:solidFill>
            </a:endParaRPr>
          </a:p>
          <a:p>
            <a:r>
              <a:rPr lang="en-US" sz="3600" b="1" dirty="0">
                <a:solidFill>
                  <a:schemeClr val="bg2">
                    <a:lumMod val="10000"/>
                  </a:schemeClr>
                </a:solidFill>
              </a:rPr>
              <a:t>Archives &amp; Records Management </a:t>
            </a:r>
          </a:p>
          <a:p>
            <a:pPr marL="285750" indent="-285750">
              <a:buFont typeface="Arial" pitchFamily="34" charset="0"/>
              <a:buChar char="•"/>
            </a:pPr>
            <a:r>
              <a:rPr lang="en-US" dirty="0">
                <a:solidFill>
                  <a:schemeClr val="bg2">
                    <a:lumMod val="10000"/>
                  </a:schemeClr>
                </a:solidFill>
              </a:rPr>
              <a:t>ARMA International: </a:t>
            </a:r>
            <a:r>
              <a:rPr lang="en-US" dirty="0">
                <a:solidFill>
                  <a:schemeClr val="bg2">
                    <a:lumMod val="10000"/>
                  </a:schemeClr>
                </a:solidFill>
                <a:hlinkClick r:id="rId9"/>
              </a:rPr>
              <a:t>http://www.arma.org</a:t>
            </a:r>
            <a:r>
              <a:rPr lang="en-US" dirty="0">
                <a:solidFill>
                  <a:schemeClr val="bg2">
                    <a:lumMod val="10000"/>
                  </a:schemeClr>
                </a:solidFill>
              </a:rPr>
              <a:t>   </a:t>
            </a:r>
          </a:p>
          <a:p>
            <a:r>
              <a:rPr lang="en-US" dirty="0">
                <a:solidFill>
                  <a:schemeClr val="bg2">
                    <a:lumMod val="10000"/>
                  </a:schemeClr>
                </a:solidFill>
              </a:rPr>
              <a:t>	(Association of Records Managers &amp; Administrators)  </a:t>
            </a:r>
          </a:p>
          <a:p>
            <a:pPr marL="285750" indent="-285750">
              <a:buFont typeface="Arial" pitchFamily="34" charset="0"/>
              <a:buChar char="•"/>
            </a:pPr>
            <a:r>
              <a:rPr lang="en-US" dirty="0">
                <a:solidFill>
                  <a:schemeClr val="bg2">
                    <a:lumMod val="10000"/>
                  </a:schemeClr>
                </a:solidFill>
              </a:rPr>
              <a:t>Association of Seventh-day Adventist Librarians </a:t>
            </a:r>
            <a:r>
              <a:rPr lang="en-US" dirty="0">
                <a:solidFill>
                  <a:schemeClr val="bg2">
                    <a:lumMod val="10000"/>
                  </a:schemeClr>
                </a:solidFill>
                <a:hlinkClick r:id="rId10"/>
              </a:rPr>
              <a:t>http://www.asdal.org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Society of American Archivists: </a:t>
            </a:r>
            <a:r>
              <a:rPr lang="en-US" dirty="0">
                <a:solidFill>
                  <a:schemeClr val="bg2">
                    <a:lumMod val="10000"/>
                  </a:schemeClr>
                </a:solidFill>
                <a:hlinkClick r:id="rId11"/>
              </a:rPr>
              <a:t>http://www2.archivists.org</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National Archives and Records Administration (US): </a:t>
            </a:r>
            <a:r>
              <a:rPr lang="en-US" dirty="0">
                <a:solidFill>
                  <a:schemeClr val="bg2">
                    <a:lumMod val="10000"/>
                  </a:schemeClr>
                </a:solidFill>
                <a:hlinkClick r:id="rId12"/>
              </a:rPr>
              <a:t>http://www.archives.gov</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National Archives (Australia): </a:t>
            </a:r>
            <a:r>
              <a:rPr lang="en-US" dirty="0">
                <a:solidFill>
                  <a:schemeClr val="bg2">
                    <a:lumMod val="10000"/>
                  </a:schemeClr>
                </a:solidFill>
                <a:hlinkClick r:id="rId13"/>
              </a:rPr>
              <a:t>http://www.naa.gov.au</a:t>
            </a:r>
            <a:r>
              <a:rPr lang="en-US" dirty="0">
                <a:solidFill>
                  <a:schemeClr val="bg2">
                    <a:lumMod val="10000"/>
                  </a:schemeClr>
                </a:solidFill>
              </a:rPr>
              <a:t>   </a:t>
            </a:r>
          </a:p>
          <a:p>
            <a:pPr marL="285750" indent="-285750">
              <a:buFont typeface="Arial" pitchFamily="34" charset="0"/>
              <a:buChar char="•"/>
            </a:pPr>
            <a:r>
              <a:rPr lang="en-US" dirty="0">
                <a:solidFill>
                  <a:schemeClr val="bg2">
                    <a:lumMod val="10000"/>
                  </a:schemeClr>
                </a:solidFill>
              </a:rPr>
              <a:t>UNESCO Archives Portal: </a:t>
            </a:r>
            <a:r>
              <a:rPr lang="en-US" dirty="0">
                <a:solidFill>
                  <a:schemeClr val="bg2">
                    <a:lumMod val="10000"/>
                  </a:schemeClr>
                </a:solidFill>
                <a:hlinkClick r:id="rId14"/>
              </a:rPr>
              <a:t>http://www.unesco.org/archives</a:t>
            </a:r>
            <a:r>
              <a:rPr lang="en-US" dirty="0">
                <a:solidFill>
                  <a:schemeClr val="bg2">
                    <a:lumMod val="10000"/>
                  </a:schemeClr>
                </a:solidFill>
              </a:rPr>
              <a:t> </a:t>
            </a:r>
          </a:p>
        </p:txBody>
      </p:sp>
      <p:pic>
        <p:nvPicPr>
          <p:cNvPr id="5" name="Picture 1" descr="cid:image001.jpg@01CEB511.FFAFB5E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9197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Resources: Web Sites (2 of 2)</a:t>
            </a:r>
          </a:p>
        </p:txBody>
      </p:sp>
      <p:sp>
        <p:nvSpPr>
          <p:cNvPr id="3" name="Content Placeholder 2"/>
          <p:cNvSpPr>
            <a:spLocks noGrp="1"/>
          </p:cNvSpPr>
          <p:nvPr>
            <p:ph idx="1"/>
          </p:nvPr>
        </p:nvSpPr>
        <p:spPr>
          <a:xfrm>
            <a:off x="914400" y="2057400"/>
            <a:ext cx="7225498" cy="3933825"/>
          </a:xfrm>
        </p:spPr>
        <p:txBody>
          <a:bodyPr>
            <a:normAutofit fontScale="47500" lnSpcReduction="20000"/>
          </a:bodyPr>
          <a:lstStyle/>
          <a:p>
            <a:r>
              <a:rPr lang="en-US" b="1" dirty="0">
                <a:solidFill>
                  <a:schemeClr val="bg2">
                    <a:lumMod val="10000"/>
                  </a:schemeClr>
                </a:solidFill>
              </a:rPr>
              <a:t>Disaster Recovery</a:t>
            </a:r>
          </a:p>
          <a:p>
            <a:pPr marL="285750" lvl="0" indent="-285750">
              <a:buFont typeface="Arial" pitchFamily="34" charset="0"/>
              <a:buChar char="•"/>
            </a:pPr>
            <a:r>
              <a:rPr lang="en-US" dirty="0">
                <a:solidFill>
                  <a:schemeClr val="bg2">
                    <a:lumMod val="10000"/>
                  </a:schemeClr>
                </a:solidFill>
              </a:rPr>
              <a:t>Disaster Recovery Journal: </a:t>
            </a:r>
            <a:r>
              <a:rPr lang="en-US" u="sng" dirty="0">
                <a:solidFill>
                  <a:schemeClr val="bg2">
                    <a:lumMod val="10000"/>
                  </a:schemeClr>
                </a:solidFill>
                <a:hlinkClick r:id="rId2"/>
              </a:rPr>
              <a:t>http://www.drj.com</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Disaster Recovery Planning Directory: </a:t>
            </a:r>
            <a:r>
              <a:rPr lang="en-US" u="sng" dirty="0">
                <a:solidFill>
                  <a:schemeClr val="bg2">
                    <a:lumMod val="10000"/>
                  </a:schemeClr>
                </a:solidFill>
                <a:hlinkClick r:id="rId3"/>
              </a:rPr>
              <a:t>http://www.disasterrecoveryworld.com</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Disaster Recovery Planning Guide: </a:t>
            </a:r>
            <a:r>
              <a:rPr lang="en-US" u="sng" dirty="0">
                <a:solidFill>
                  <a:schemeClr val="bg2">
                    <a:lumMod val="10000"/>
                  </a:schemeClr>
                </a:solidFill>
                <a:hlinkClick r:id="rId4"/>
              </a:rPr>
              <a:t>http://www.disaster-recovery-guide.com</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Contingency Planning &amp; Disaster Recovery: </a:t>
            </a:r>
            <a:r>
              <a:rPr lang="en-US" u="sng" dirty="0">
                <a:solidFill>
                  <a:schemeClr val="bg2">
                    <a:lumMod val="10000"/>
                  </a:schemeClr>
                </a:solidFill>
                <a:hlinkClick r:id="rId5"/>
              </a:rPr>
              <a:t>http://www.disasterplan.com</a:t>
            </a:r>
            <a:r>
              <a:rPr lang="en-US" dirty="0">
                <a:solidFill>
                  <a:schemeClr val="bg2">
                    <a:lumMod val="10000"/>
                  </a:schemeClr>
                </a:solidFill>
              </a:rPr>
              <a:t>  </a:t>
            </a:r>
          </a:p>
          <a:p>
            <a:pPr lvl="0"/>
            <a:endParaRPr lang="en-US" dirty="0">
              <a:solidFill>
                <a:schemeClr val="bg2">
                  <a:lumMod val="10000"/>
                </a:schemeClr>
              </a:solidFill>
            </a:endParaRPr>
          </a:p>
          <a:p>
            <a:r>
              <a:rPr lang="en-US" b="1" dirty="0">
                <a:solidFill>
                  <a:schemeClr val="bg2">
                    <a:lumMod val="10000"/>
                  </a:schemeClr>
                </a:solidFill>
              </a:rPr>
              <a:t>Electronic Records</a:t>
            </a:r>
          </a:p>
          <a:p>
            <a:pPr marL="285750" lvl="0" indent="-285750">
              <a:buFont typeface="Arial" pitchFamily="34" charset="0"/>
              <a:buChar char="•"/>
            </a:pPr>
            <a:r>
              <a:rPr lang="en-US" dirty="0">
                <a:solidFill>
                  <a:schemeClr val="bg2">
                    <a:lumMod val="10000"/>
                  </a:schemeClr>
                </a:solidFill>
              </a:rPr>
              <a:t>Long Term Preservation of Authentic </a:t>
            </a:r>
            <a:r>
              <a:rPr lang="en-US">
                <a:solidFill>
                  <a:schemeClr val="bg2">
                    <a:lumMod val="10000"/>
                  </a:schemeClr>
                </a:solidFill>
              </a:rPr>
              <a:t>Electronic Records: </a:t>
            </a:r>
            <a:r>
              <a:rPr lang="en-US" u="sng" dirty="0">
                <a:solidFill>
                  <a:schemeClr val="bg2">
                    <a:lumMod val="10000"/>
                  </a:schemeClr>
                </a:solidFill>
                <a:hlinkClick r:id="rId6"/>
              </a:rPr>
              <a:t>http://www.interpares.org/book/index.htm</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Overview of Technical Approaches to Digital Preservation and Challenges: </a:t>
            </a:r>
            <a:r>
              <a:rPr lang="en-US" u="sng" dirty="0">
                <a:solidFill>
                  <a:schemeClr val="bg2">
                    <a:lumMod val="10000"/>
                  </a:schemeClr>
                </a:solidFill>
                <a:hlinkClick r:id="rId7"/>
              </a:rPr>
              <a:t>http://www.clir.org/pubs/reports/pub107/thibodeau.html</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Authenticity in a Digital Environment: </a:t>
            </a:r>
            <a:r>
              <a:rPr lang="en-US" u="sng" dirty="0">
                <a:solidFill>
                  <a:schemeClr val="bg2">
                    <a:lumMod val="10000"/>
                  </a:schemeClr>
                </a:solidFill>
                <a:hlinkClick r:id="rId8"/>
              </a:rPr>
              <a:t>http://www.clir.org/pubs/reports/pub92/contents.html</a:t>
            </a:r>
            <a:r>
              <a:rPr lang="en-US" dirty="0">
                <a:solidFill>
                  <a:schemeClr val="bg2">
                    <a:lumMod val="10000"/>
                  </a:schemeClr>
                </a:solidFill>
              </a:rPr>
              <a:t>  </a:t>
            </a:r>
          </a:p>
          <a:p>
            <a:pPr marL="285750" lvl="0" indent="-285750">
              <a:buFont typeface="Arial" pitchFamily="34" charset="0"/>
              <a:buChar char="•"/>
            </a:pPr>
            <a:r>
              <a:rPr lang="en-US" dirty="0">
                <a:solidFill>
                  <a:schemeClr val="bg2">
                    <a:lumMod val="10000"/>
                  </a:schemeClr>
                </a:solidFill>
              </a:rPr>
              <a:t>Preserving the Authenticity of Contingent Digital Objects: </a:t>
            </a:r>
            <a:r>
              <a:rPr lang="en-US" u="sng" dirty="0">
                <a:solidFill>
                  <a:schemeClr val="bg2">
                    <a:lumMod val="10000"/>
                  </a:schemeClr>
                </a:solidFill>
                <a:hlinkClick r:id="rId9"/>
              </a:rPr>
              <a:t>http://www.dlib.org/dlib/july00/eppard/07eppard.html</a:t>
            </a:r>
            <a:r>
              <a:rPr lang="en-US" dirty="0">
                <a:solidFill>
                  <a:schemeClr val="bg2">
                    <a:lumMod val="10000"/>
                  </a:schemeClr>
                </a:solidFill>
              </a:rPr>
              <a:t>  </a:t>
            </a:r>
          </a:p>
          <a:p>
            <a:endParaRPr lang="en-US" dirty="0">
              <a:solidFill>
                <a:schemeClr val="bg2">
                  <a:lumMod val="10000"/>
                </a:schemeClr>
              </a:solidFill>
            </a:endParaRPr>
          </a:p>
        </p:txBody>
      </p:sp>
      <p:pic>
        <p:nvPicPr>
          <p:cNvPr id="5" name="Picture 1" descr="cid:image001.jpg@01CEB511.FFAFB5E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2381" y="548639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23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500" dirty="0">
                <a:solidFill>
                  <a:schemeClr val="accent3">
                    <a:lumMod val="50000"/>
                  </a:schemeClr>
                </a:solidFill>
              </a:rPr>
              <a:t>Build on Success</a:t>
            </a:r>
          </a:p>
        </p:txBody>
      </p:sp>
      <p:sp>
        <p:nvSpPr>
          <p:cNvPr id="3" name="Content Placeholder 2"/>
          <p:cNvSpPr>
            <a:spLocks noGrp="1"/>
          </p:cNvSpPr>
          <p:nvPr>
            <p:ph idx="1"/>
          </p:nvPr>
        </p:nvSpPr>
        <p:spPr>
          <a:xfrm>
            <a:off x="819150" y="2057400"/>
            <a:ext cx="7320748" cy="3876675"/>
          </a:xfrm>
        </p:spPr>
        <p:txBody>
          <a:bodyPr>
            <a:normAutofit fontScale="77500" lnSpcReduction="20000"/>
          </a:bodyPr>
          <a:lstStyle/>
          <a:p>
            <a:r>
              <a:rPr lang="en-US" sz="3400" dirty="0">
                <a:solidFill>
                  <a:schemeClr val="bg2">
                    <a:lumMod val="10000"/>
                  </a:schemeClr>
                </a:solidFill>
              </a:rPr>
              <a:t>Start small, one department or one record group at a time. One way to ensure failure is to try and do everything all at once.</a:t>
            </a:r>
          </a:p>
          <a:p>
            <a:endParaRPr lang="en-US" sz="3400" dirty="0">
              <a:solidFill>
                <a:schemeClr val="bg2">
                  <a:lumMod val="10000"/>
                </a:schemeClr>
              </a:solidFill>
            </a:endParaRPr>
          </a:p>
          <a:p>
            <a:r>
              <a:rPr lang="en-US" sz="3400" dirty="0">
                <a:solidFill>
                  <a:schemeClr val="bg2">
                    <a:lumMod val="10000"/>
                  </a:schemeClr>
                </a:solidFill>
              </a:rPr>
              <a:t>Make the retention schedule as generic as possible.</a:t>
            </a:r>
          </a:p>
          <a:p>
            <a:endParaRPr lang="en-US" sz="3400" dirty="0">
              <a:solidFill>
                <a:schemeClr val="bg2">
                  <a:lumMod val="10000"/>
                </a:schemeClr>
              </a:solidFill>
            </a:endParaRPr>
          </a:p>
          <a:p>
            <a:r>
              <a:rPr lang="en-US" sz="3400" dirty="0">
                <a:solidFill>
                  <a:schemeClr val="bg2">
                    <a:lumMod val="10000"/>
                  </a:schemeClr>
                </a:solidFill>
              </a:rPr>
              <a:t>Make the retention schedule, as well as your records management system, as transparent and easy to follow as possible. The measure of its success is the degree to which it is understood and followed.</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462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7C5F-D3FB-014D-AD68-38256E1EB037}"/>
              </a:ext>
            </a:extLst>
          </p:cNvPr>
          <p:cNvSpPr>
            <a:spLocks noGrp="1"/>
          </p:cNvSpPr>
          <p:nvPr>
            <p:ph type="title"/>
          </p:nvPr>
        </p:nvSpPr>
        <p:spPr>
          <a:xfrm>
            <a:off x="914400" y="576072"/>
            <a:ext cx="7315200" cy="692289"/>
          </a:xfrm>
        </p:spPr>
        <p:txBody>
          <a:bodyPr/>
          <a:lstStyle/>
          <a:p>
            <a:pPr algn="ctr"/>
            <a:r>
              <a:rPr lang="en-US" dirty="0"/>
              <a:t>Electronic Records</a:t>
            </a:r>
          </a:p>
        </p:txBody>
      </p:sp>
      <p:pic>
        <p:nvPicPr>
          <p:cNvPr id="4" name="Content Placeholder 3">
            <a:extLst>
              <a:ext uri="{FF2B5EF4-FFF2-40B4-BE49-F238E27FC236}">
                <a16:creationId xmlns:a16="http://schemas.microsoft.com/office/drawing/2014/main" id="{D04E15D1-6546-714F-A36E-DECF9E60D83E}"/>
              </a:ext>
            </a:extLst>
          </p:cNvPr>
          <p:cNvPicPr>
            <a:picLocks noGrp="1" noChangeAspect="1"/>
          </p:cNvPicPr>
          <p:nvPr>
            <p:ph idx="1"/>
          </p:nvPr>
        </p:nvPicPr>
        <p:blipFill>
          <a:blip r:embed="rId2"/>
          <a:stretch>
            <a:fillRect/>
          </a:stretch>
        </p:blipFill>
        <p:spPr>
          <a:xfrm>
            <a:off x="914399" y="1268360"/>
            <a:ext cx="7521677" cy="5427407"/>
          </a:xfrm>
          <a:prstGeom prst="rect">
            <a:avLst/>
          </a:prstGeom>
        </p:spPr>
      </p:pic>
    </p:spTree>
    <p:extLst>
      <p:ext uri="{BB962C8B-B14F-4D97-AF65-F5344CB8AC3E}">
        <p14:creationId xmlns:p14="http://schemas.microsoft.com/office/powerpoint/2010/main" val="3469754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Questions ?</a:t>
            </a:r>
          </a:p>
        </p:txBody>
      </p:sp>
      <p:pic>
        <p:nvPicPr>
          <p:cNvPr id="5122" name="Picture 2" descr="C:\Users\ChiomentiP\Pictures\PixLibrary\09Tr\09fall\P92918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2083" y="1704975"/>
            <a:ext cx="572558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911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Eight Principles of Recordkeeping</a:t>
            </a:r>
          </a:p>
        </p:txBody>
      </p:sp>
      <p:sp>
        <p:nvSpPr>
          <p:cNvPr id="3" name="Content Placeholder 2"/>
          <p:cNvSpPr>
            <a:spLocks noGrp="1"/>
          </p:cNvSpPr>
          <p:nvPr>
            <p:ph idx="1"/>
          </p:nvPr>
        </p:nvSpPr>
        <p:spPr>
          <a:xfrm>
            <a:off x="945931" y="1449422"/>
            <a:ext cx="7315200" cy="4902462"/>
          </a:xfrm>
        </p:spPr>
        <p:txBody>
          <a:bodyPr>
            <a:normAutofit/>
          </a:bodyPr>
          <a:lstStyle/>
          <a:p>
            <a:r>
              <a:rPr lang="en-US" sz="3000" dirty="0">
                <a:solidFill>
                  <a:schemeClr val="bg2">
                    <a:lumMod val="10000"/>
                  </a:schemeClr>
                </a:solidFill>
              </a:rPr>
              <a:t>7) </a:t>
            </a:r>
            <a:r>
              <a:rPr lang="en-US" sz="3000" b="1" dirty="0">
                <a:solidFill>
                  <a:schemeClr val="bg2">
                    <a:lumMod val="10000"/>
                  </a:schemeClr>
                </a:solidFill>
              </a:rPr>
              <a:t>Principle of Disposition</a:t>
            </a:r>
            <a:br>
              <a:rPr lang="en-US" dirty="0">
                <a:solidFill>
                  <a:schemeClr val="bg2">
                    <a:lumMod val="10000"/>
                  </a:schemeClr>
                </a:solidFill>
              </a:rPr>
            </a:br>
            <a:r>
              <a:rPr lang="en-US" sz="1800" dirty="0">
                <a:solidFill>
                  <a:schemeClr val="bg2">
                    <a:lumMod val="10000"/>
                  </a:schemeClr>
                </a:solidFill>
              </a:rPr>
              <a:t>An organization shall provide secure and appropriate disposition for records that are no longer required to be maintained by applicable laws and the organization’s policies.</a:t>
            </a:r>
          </a:p>
          <a:p>
            <a:br>
              <a:rPr lang="en-US" sz="1800" dirty="0">
                <a:solidFill>
                  <a:schemeClr val="bg2">
                    <a:lumMod val="10000"/>
                  </a:schemeClr>
                </a:solidFill>
              </a:rPr>
            </a:br>
            <a:r>
              <a:rPr lang="en-US" sz="3000" dirty="0">
                <a:solidFill>
                  <a:schemeClr val="bg2">
                    <a:lumMod val="10000"/>
                  </a:schemeClr>
                </a:solidFill>
              </a:rPr>
              <a:t>8)  </a:t>
            </a:r>
            <a:r>
              <a:rPr lang="en-US" sz="3000" b="1" dirty="0">
                <a:solidFill>
                  <a:schemeClr val="bg2">
                    <a:lumMod val="10000"/>
                  </a:schemeClr>
                </a:solidFill>
              </a:rPr>
              <a:t>Principle of Transparency </a:t>
            </a:r>
            <a:br>
              <a:rPr lang="en-US" dirty="0">
                <a:solidFill>
                  <a:schemeClr val="bg2">
                    <a:lumMod val="10000"/>
                  </a:schemeClr>
                </a:solidFill>
              </a:rPr>
            </a:br>
            <a:r>
              <a:rPr lang="en-US" sz="1800" dirty="0">
                <a:solidFill>
                  <a:schemeClr val="bg2">
                    <a:lumMod val="10000"/>
                  </a:schemeClr>
                </a:solidFill>
              </a:rPr>
              <a:t>The processes and activities of an organization’s recordkeeping program shall be documented in an understandable manner and be available to all personnel and appropriate interested parties</a:t>
            </a:r>
            <a:r>
              <a:rPr lang="en-US" sz="1900" dirty="0">
                <a:solidFill>
                  <a:schemeClr val="bg2">
                    <a:lumMod val="10000"/>
                  </a:schemeClr>
                </a:solidFill>
              </a:rPr>
              <a:t>.</a:t>
            </a:r>
            <a:br>
              <a:rPr lang="en-US" sz="1900" dirty="0">
                <a:solidFill>
                  <a:schemeClr val="bg2">
                    <a:lumMod val="10000"/>
                  </a:schemeClr>
                </a:solidFill>
              </a:rPr>
            </a:br>
            <a:endParaRPr lang="en-US" sz="1900" dirty="0">
              <a:solidFill>
                <a:schemeClr val="bg2">
                  <a:lumMod val="10000"/>
                </a:schemeClr>
              </a:solidFill>
            </a:endParaRPr>
          </a:p>
          <a:p>
            <a:endParaRPr lang="en-US" sz="1900" dirty="0">
              <a:solidFill>
                <a:schemeClr val="bg2">
                  <a:lumMod val="10000"/>
                </a:schemeClr>
              </a:solidFill>
            </a:endParaRPr>
          </a:p>
          <a:p>
            <a:r>
              <a:rPr lang="en-US" sz="1600" dirty="0">
                <a:solidFill>
                  <a:schemeClr val="bg2">
                    <a:lumMod val="10000"/>
                  </a:schemeClr>
                </a:solidFill>
                <a:hlinkClick r:id="rId2"/>
              </a:rPr>
              <a:t>http://www.arma.org/r2/generally-accepted-br-recordkeeping-principles</a:t>
            </a:r>
            <a:r>
              <a:rPr lang="en-US" sz="1600" dirty="0">
                <a:solidFill>
                  <a:schemeClr val="bg2">
                    <a:lumMod val="10000"/>
                  </a:schemeClr>
                </a:solidFill>
              </a:rPr>
              <a:t> </a:t>
            </a:r>
          </a:p>
        </p:txBody>
      </p:sp>
      <p:pic>
        <p:nvPicPr>
          <p:cNvPr id="5" name="Picture 1" descr="cid:image001.jpg@01CEB511.FFAFB5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7519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lnSpc>
                <a:spcPct val="90000"/>
              </a:lnSpc>
            </a:pPr>
            <a:r>
              <a:rPr lang="en-US" sz="2800" kern="1200">
                <a:solidFill>
                  <a:schemeClr val="bg1"/>
                </a:solidFill>
                <a:latin typeface="+mj-lt"/>
                <a:ea typeface="+mj-ea"/>
                <a:cs typeface="+mj-cs"/>
              </a:rPr>
              <a:t>What to do with all your documents?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705" b="20201"/>
          <a:stretch/>
        </p:blipFill>
        <p:spPr>
          <a:xfrm>
            <a:off x="1642539" y="1675227"/>
            <a:ext cx="5858921" cy="4394199"/>
          </a:xfrm>
          <a:prstGeom prst="rect">
            <a:avLst/>
          </a:prstGeom>
        </p:spPr>
      </p:pic>
    </p:spTree>
    <p:extLst>
      <p:ext uri="{BB962C8B-B14F-4D97-AF65-F5344CB8AC3E}">
        <p14:creationId xmlns:p14="http://schemas.microsoft.com/office/powerpoint/2010/main" val="38759245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Goals for Records Management</a:t>
            </a:r>
          </a:p>
        </p:txBody>
      </p:sp>
      <p:sp>
        <p:nvSpPr>
          <p:cNvPr id="3" name="Content Placeholder 2"/>
          <p:cNvSpPr>
            <a:spLocks noGrp="1"/>
          </p:cNvSpPr>
          <p:nvPr>
            <p:ph idx="1"/>
          </p:nvPr>
        </p:nvSpPr>
        <p:spPr>
          <a:xfrm>
            <a:off x="914400" y="1581912"/>
            <a:ext cx="7225498" cy="4428364"/>
          </a:xfrm>
        </p:spPr>
        <p:txBody>
          <a:bodyPr>
            <a:normAutofit fontScale="40000" lnSpcReduction="20000"/>
          </a:bodyPr>
          <a:lstStyle/>
          <a:p>
            <a:r>
              <a:rPr lang="en-US" sz="6300" b="1" dirty="0">
                <a:solidFill>
                  <a:schemeClr val="bg2">
                    <a:lumMod val="10000"/>
                  </a:schemeClr>
                </a:solidFill>
              </a:rPr>
              <a:t>1) Policies and Procedures:  </a:t>
            </a:r>
            <a:r>
              <a:rPr lang="en-US" sz="6300" dirty="0">
                <a:solidFill>
                  <a:schemeClr val="bg2">
                    <a:lumMod val="10000"/>
                  </a:schemeClr>
                </a:solidFill>
              </a:rPr>
              <a:t>Produce a written document that outlines your records management and archival policies. Produce a second (or attached) document that outlines the procedures that you will use to fulfill your policy. </a:t>
            </a:r>
          </a:p>
          <a:p>
            <a:endParaRPr lang="en-US" sz="3100" dirty="0">
              <a:solidFill>
                <a:schemeClr val="bg2">
                  <a:lumMod val="10000"/>
                </a:schemeClr>
              </a:solidFill>
            </a:endParaRPr>
          </a:p>
          <a:p>
            <a:r>
              <a:rPr lang="en-US" sz="6300" b="1" dirty="0">
                <a:solidFill>
                  <a:schemeClr val="bg2">
                    <a:lumMod val="10000"/>
                  </a:schemeClr>
                </a:solidFill>
              </a:rPr>
              <a:t>2) Records Inventory:  </a:t>
            </a:r>
            <a:r>
              <a:rPr lang="en-US" sz="6300" dirty="0">
                <a:solidFill>
                  <a:schemeClr val="bg2">
                    <a:lumMod val="10000"/>
                  </a:schemeClr>
                </a:solidFill>
              </a:rPr>
              <a:t>Conduct a general records inventory to find out:</a:t>
            </a:r>
          </a:p>
          <a:p>
            <a:r>
              <a:rPr lang="en-US" sz="5500" b="1" dirty="0">
                <a:solidFill>
                  <a:schemeClr val="bg2">
                    <a:lumMod val="10000"/>
                  </a:schemeClr>
                </a:solidFill>
              </a:rPr>
              <a:t>	</a:t>
            </a:r>
            <a:r>
              <a:rPr lang="en-US" sz="6300" b="1" dirty="0">
                <a:solidFill>
                  <a:schemeClr val="bg2">
                    <a:lumMod val="10000"/>
                  </a:schemeClr>
                </a:solidFill>
              </a:rPr>
              <a:t>What</a:t>
            </a:r>
            <a:r>
              <a:rPr lang="en-US" sz="6300" dirty="0">
                <a:solidFill>
                  <a:schemeClr val="bg2">
                    <a:lumMod val="10000"/>
                  </a:schemeClr>
                </a:solidFill>
              </a:rPr>
              <a:t> records are being produced and kept; </a:t>
            </a:r>
          </a:p>
          <a:p>
            <a:r>
              <a:rPr lang="en-US" sz="6300" dirty="0">
                <a:solidFill>
                  <a:schemeClr val="bg2">
                    <a:lumMod val="10000"/>
                  </a:schemeClr>
                </a:solidFill>
              </a:rPr>
              <a:t>	and </a:t>
            </a:r>
          </a:p>
          <a:p>
            <a:r>
              <a:rPr lang="en-US" sz="6300" b="1" dirty="0">
                <a:solidFill>
                  <a:schemeClr val="bg2">
                    <a:lumMod val="10000"/>
                  </a:schemeClr>
                </a:solidFill>
              </a:rPr>
              <a:t>	The</a:t>
            </a:r>
            <a:r>
              <a:rPr lang="en-US" sz="6300" dirty="0">
                <a:solidFill>
                  <a:schemeClr val="bg2">
                    <a:lumMod val="10000"/>
                  </a:schemeClr>
                </a:solidFill>
              </a:rPr>
              <a:t> various record types and the approximate 		volume of 	records that are stored in each office.</a:t>
            </a:r>
          </a:p>
          <a:p>
            <a:endParaRPr lang="en-US" dirty="0"/>
          </a:p>
          <a:p>
            <a:endParaRPr lang="en-US" dirty="0"/>
          </a:p>
        </p:txBody>
      </p:sp>
      <p:pic>
        <p:nvPicPr>
          <p:cNvPr id="6"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93" y="5353048"/>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2688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200" dirty="0">
                <a:solidFill>
                  <a:schemeClr val="accent3">
                    <a:lumMod val="50000"/>
                  </a:schemeClr>
                </a:solidFill>
              </a:rPr>
              <a:t>Goals for Records Management</a:t>
            </a:r>
            <a:endParaRPr lang="en-US" sz="4200" dirty="0"/>
          </a:p>
        </p:txBody>
      </p:sp>
      <p:sp>
        <p:nvSpPr>
          <p:cNvPr id="3" name="Content Placeholder 2"/>
          <p:cNvSpPr>
            <a:spLocks noGrp="1"/>
          </p:cNvSpPr>
          <p:nvPr>
            <p:ph idx="1"/>
          </p:nvPr>
        </p:nvSpPr>
        <p:spPr>
          <a:xfrm>
            <a:off x="914400" y="1581912"/>
            <a:ext cx="7315200" cy="4769971"/>
          </a:xfrm>
        </p:spPr>
        <p:txBody>
          <a:bodyPr>
            <a:normAutofit lnSpcReduction="10000"/>
          </a:bodyPr>
          <a:lstStyle/>
          <a:p>
            <a:r>
              <a:rPr lang="en-US" sz="3000" dirty="0">
                <a:solidFill>
                  <a:schemeClr val="bg2">
                    <a:lumMod val="10000"/>
                  </a:schemeClr>
                </a:solidFill>
              </a:rPr>
              <a:t>3) </a:t>
            </a:r>
            <a:r>
              <a:rPr lang="en-US" sz="3000" b="1" dirty="0">
                <a:solidFill>
                  <a:schemeClr val="bg2">
                    <a:lumMod val="10000"/>
                  </a:schemeClr>
                </a:solidFill>
              </a:rPr>
              <a:t>Designate a filing system:  </a:t>
            </a:r>
            <a:r>
              <a:rPr lang="en-US" sz="2800" dirty="0">
                <a:solidFill>
                  <a:schemeClr val="bg2">
                    <a:lumMod val="10000"/>
                  </a:schemeClr>
                </a:solidFill>
              </a:rPr>
              <a:t>Decide what type of filing system (paper in filing cabinets, film, electronic or some combination) best suits your needs, and follow it to the degree that is most practical. </a:t>
            </a:r>
          </a:p>
          <a:p>
            <a:endParaRPr lang="en-US" sz="3000" dirty="0">
              <a:solidFill>
                <a:schemeClr val="bg2">
                  <a:lumMod val="10000"/>
                </a:schemeClr>
              </a:solidFill>
            </a:endParaRPr>
          </a:p>
          <a:p>
            <a:r>
              <a:rPr lang="en-US" sz="3000" dirty="0">
                <a:solidFill>
                  <a:schemeClr val="bg2">
                    <a:lumMod val="10000"/>
                  </a:schemeClr>
                </a:solidFill>
              </a:rPr>
              <a:t>4) </a:t>
            </a:r>
            <a:r>
              <a:rPr lang="en-US" sz="3000" b="1" dirty="0">
                <a:solidFill>
                  <a:schemeClr val="bg2">
                    <a:lumMod val="10000"/>
                  </a:schemeClr>
                </a:solidFill>
              </a:rPr>
              <a:t>Records Storage Facility:  </a:t>
            </a:r>
            <a:r>
              <a:rPr lang="en-US" sz="2800" dirty="0">
                <a:solidFill>
                  <a:schemeClr val="bg2">
                    <a:lumMod val="10000"/>
                  </a:schemeClr>
                </a:solidFill>
              </a:rPr>
              <a:t>Choose a facility for the storage of records that are useful, but that are no longer needed in the office. Be sure that the facility is secure and protects the records. </a:t>
            </a:r>
          </a:p>
          <a:p>
            <a:endParaRPr lang="en-US" dirty="0"/>
          </a:p>
        </p:txBody>
      </p:sp>
      <p:pic>
        <p:nvPicPr>
          <p:cNvPr id="5" name="Picture 1" descr="cid:image001.jpg@01CEB511.FFAFB5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2869" y="5614985"/>
            <a:ext cx="1319213" cy="117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4398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rchives Document" ma:contentTypeID="0x010100B780B9765D18EC489F727F2F20C2F10800185CB8586FA8064ABCD6DCF8B59CCD79" ma:contentTypeVersion="23" ma:contentTypeDescription="Generic archives document" ma:contentTypeScope="" ma:versionID="994b05982a851b1ec66019abe1e98165">
  <xsd:schema xmlns:xsd="http://www.w3.org/2001/XMLSchema" xmlns:xs="http://www.w3.org/2001/XMLSchema" xmlns:p="http://schemas.microsoft.com/office/2006/metadata/properties" xmlns:ns2="93657dfc-095c-47d7-98dc-273907ae11ad" targetNamespace="http://schemas.microsoft.com/office/2006/metadata/properties" ma:root="true" ma:fieldsID="81bc25826cd3e43a8aeb0f624a7fd525" ns2:_="">
    <xsd:import namespace="93657dfc-095c-47d7-98dc-273907ae11ad"/>
    <xsd:element name="properties">
      <xsd:complexType>
        <xsd:sequence>
          <xsd:element name="documentManagement">
            <xsd:complexType>
              <xsd:all>
                <xsd:element ref="ns2:_dlc_DocId" minOccurs="0"/>
                <xsd:element ref="ns2:_dlc_DocIdUrl" minOccurs="0"/>
                <xsd:element ref="ns2:_dlc_DocIdPersistId" minOccurs="0"/>
                <xsd:element ref="ns2:OldFileID" minOccurs="0"/>
                <xsd:element ref="ns2:OldDocID" minOccurs="0"/>
                <xsd:element ref="ns2:ScanType" minOccurs="0"/>
                <xsd:element ref="ns2:DocAuthor" minOccurs="0"/>
                <xsd:element ref="ns2:DateTag" minOccurs="0"/>
                <xsd:element ref="ns2:DocDate" minOccurs="0"/>
                <xsd:element ref="ns2:DocYear" minOccurs="0"/>
                <xsd:element ref="ns2:Issue" minOccurs="0"/>
                <xsd:element ref="ns2:IssueN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57dfc-095c-47d7-98dc-273907ae11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OldFileID" ma:index="11" nillable="true" ma:displayName="OldFileID" ma:hidden="true" ma:internalName="OldFileID" ma:readOnly="false">
      <xsd:simpleType>
        <xsd:restriction base="dms:Number"/>
      </xsd:simpleType>
    </xsd:element>
    <xsd:element name="OldDocID" ma:index="12" nillable="true" ma:displayName="OldDocID" ma:hidden="true" ma:internalName="OldDocID" ma:readOnly="false">
      <xsd:simpleType>
        <xsd:restriction base="dms:Number"/>
      </xsd:simpleType>
    </xsd:element>
    <xsd:element name="ScanType" ma:index="13" nillable="true" ma:displayName="Scan Type" ma:internalName="ScanType" ma:readOnly="false">
      <xsd:simpleType>
        <xsd:restriction base="dms:Choice">
          <xsd:enumeration value="B"/>
          <xsd:enumeration value="C"/>
          <xsd:enumeration value="G"/>
        </xsd:restriction>
      </xsd:simpleType>
    </xsd:element>
    <xsd:element name="DocAuthor" ma:index="14" nillable="true" ma:displayName="Author" ma:internalName="DocAuthor" ma:readOnly="false">
      <xsd:simpleType>
        <xsd:restriction base="dms:Text"/>
      </xsd:simpleType>
    </xsd:element>
    <xsd:element name="DateTag" ma:index="15" nillable="true" ma:displayName="Date Tag" ma:internalName="DateTag" ma:readOnly="false">
      <xsd:simpleType>
        <xsd:restriction base="dms:Text"/>
      </xsd:simpleType>
    </xsd:element>
    <xsd:element name="DocDate" ma:index="16" nillable="true" ma:displayName="Doc Date" ma:format="DateOnly" ma:internalName="DocDate" ma:readOnly="false">
      <xsd:simpleType>
        <xsd:restriction base="dms:DateTime"/>
      </xsd:simpleType>
    </xsd:element>
    <xsd:element name="DocYear" ma:index="17" nillable="true" ma:displayName="Doc Year" ma:internalName="DocYear" ma:readOnly="false">
      <xsd:simpleType>
        <xsd:restriction base="dms:Number"/>
      </xsd:simpleType>
    </xsd:element>
    <xsd:element name="Issue" ma:index="18" nillable="true" ma:displayName="Issue" ma:internalName="Issue" ma:readOnly="false">
      <xsd:simpleType>
        <xsd:restriction base="dms:Text"/>
      </xsd:simpleType>
    </xsd:element>
    <xsd:element name="IssueNum" ma:index="19" nillable="true" ma:displayName="IssueNum" ma:internalName="IssueNum"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Date xmlns="93657dfc-095c-47d7-98dc-273907ae11ad" xsi:nil="true"/>
    <DocAuthor xmlns="93657dfc-095c-47d7-98dc-273907ae11ad" xsi:nil="true"/>
    <DocYear xmlns="93657dfc-095c-47d7-98dc-273907ae11ad" xsi:nil="true"/>
    <_dlc_DocId xmlns="93657dfc-095c-47d7-98dc-273907ae11ad">2SNEJPDDRKTW-22-715</_dlc_DocId>
    <Issue xmlns="93657dfc-095c-47d7-98dc-273907ae11ad" xsi:nil="true"/>
    <OldFileID xmlns="93657dfc-095c-47d7-98dc-273907ae11ad" xsi:nil="true"/>
    <IssueNum xmlns="93657dfc-095c-47d7-98dc-273907ae11ad" xsi:nil="true"/>
    <_dlc_DocIdUrl xmlns="93657dfc-095c-47d7-98dc-273907ae11ad">
      <Url>https://documents.adventistarchives.org/_layouts/DocIdRedir.aspx?ID=2SNEJPDDRKTW-22-715</Url>
      <Description>2SNEJPDDRKTW-22-715</Description>
    </_dlc_DocIdUrl>
    <ScanType xmlns="93657dfc-095c-47d7-98dc-273907ae11ad" xsi:nil="true"/>
    <DateTag xmlns="93657dfc-095c-47d7-98dc-273907ae11ad" xsi:nil="true"/>
    <OldDocID xmlns="93657dfc-095c-47d7-98dc-273907ae11ad" xsi:nil="true"/>
  </documentManagement>
</p:properties>
</file>

<file path=customXml/itemProps1.xml><?xml version="1.0" encoding="utf-8"?>
<ds:datastoreItem xmlns:ds="http://schemas.openxmlformats.org/officeDocument/2006/customXml" ds:itemID="{CE9CB543-0DE0-4541-A28E-0B958C681DB1}"/>
</file>

<file path=customXml/itemProps2.xml><?xml version="1.0" encoding="utf-8"?>
<ds:datastoreItem xmlns:ds="http://schemas.openxmlformats.org/officeDocument/2006/customXml" ds:itemID="{3C2CE279-1D28-470E-B223-FDC536308DAE}"/>
</file>

<file path=customXml/itemProps3.xml><?xml version="1.0" encoding="utf-8"?>
<ds:datastoreItem xmlns:ds="http://schemas.openxmlformats.org/officeDocument/2006/customXml" ds:itemID="{552FCEAF-11B3-4DDA-AF85-B89BBDCD9DF9}"/>
</file>

<file path=customXml/itemProps4.xml><?xml version="1.0" encoding="utf-8"?>
<ds:datastoreItem xmlns:ds="http://schemas.openxmlformats.org/officeDocument/2006/customXml" ds:itemID="{467F57CA-62F5-4A03-99F3-5AE0D115B6B7}"/>
</file>

<file path=docProps/app.xml><?xml version="1.0" encoding="utf-8"?>
<Properties xmlns="http://schemas.openxmlformats.org/officeDocument/2006/extended-properties" xmlns:vt="http://schemas.openxmlformats.org/officeDocument/2006/docPropsVTypes">
  <TotalTime>159</TotalTime>
  <Words>2438</Words>
  <Application>Microsoft Macintosh PowerPoint</Application>
  <PresentationFormat>On-screen Show (4:3)</PresentationFormat>
  <Paragraphs>285</Paragraphs>
  <Slides>56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Droid Serif</vt:lpstr>
      <vt:lpstr>Wingdings</vt:lpstr>
      <vt:lpstr>Office Theme</vt:lpstr>
      <vt:lpstr>Records Management Training 5/2019</vt:lpstr>
      <vt:lpstr>REMEMBER</vt:lpstr>
      <vt:lpstr>Training Session Overview</vt:lpstr>
      <vt:lpstr>Eight Principles of Recordkeeping</vt:lpstr>
      <vt:lpstr>Eight Principles of Recordkeeping</vt:lpstr>
      <vt:lpstr>Eight Principles of Recordkeeping</vt:lpstr>
      <vt:lpstr>What to do with all your documents?</vt:lpstr>
      <vt:lpstr>Goals for Records Management</vt:lpstr>
      <vt:lpstr>Goals for Records Management</vt:lpstr>
      <vt:lpstr>Goals for Records Management</vt:lpstr>
      <vt:lpstr>Questions so far?</vt:lpstr>
      <vt:lpstr>Records Management Terms (1 of 3)</vt:lpstr>
      <vt:lpstr>Record Management Terms(2 of 3)</vt:lpstr>
      <vt:lpstr>Records Management Terms (3 of 3)</vt:lpstr>
      <vt:lpstr>Record-Keeping Challenges</vt:lpstr>
      <vt:lpstr>PowerPoint Presentation</vt:lpstr>
      <vt:lpstr>Questions so far?</vt:lpstr>
      <vt:lpstr>PowerPoint Presentation</vt:lpstr>
      <vt:lpstr>Record Retention Issues</vt:lpstr>
      <vt:lpstr>Record Interdependence</vt:lpstr>
      <vt:lpstr>Records Life Cycle</vt:lpstr>
      <vt:lpstr>Records Media We’ve gone from this . . .</vt:lpstr>
      <vt:lpstr>Records Media . . . . to this and . . . </vt:lpstr>
      <vt:lpstr>Records Media have ended up with this.</vt:lpstr>
      <vt:lpstr>PowerPoint Presentation</vt:lpstr>
      <vt:lpstr>Records Media</vt:lpstr>
      <vt:lpstr>Records Media</vt:lpstr>
      <vt:lpstr>Records Media</vt:lpstr>
      <vt:lpstr>Records Retrieval Issues</vt:lpstr>
      <vt:lpstr>PowerPoint Presentation</vt:lpstr>
      <vt:lpstr>Storage Issues</vt:lpstr>
      <vt:lpstr>Storage Options</vt:lpstr>
      <vt:lpstr>Questions so far?</vt:lpstr>
      <vt:lpstr>Retention Issues</vt:lpstr>
      <vt:lpstr>Retention Issues</vt:lpstr>
      <vt:lpstr>Retention Issues</vt:lpstr>
      <vt:lpstr>Retention Issues</vt:lpstr>
      <vt:lpstr>Is this how you see Records Retention?</vt:lpstr>
      <vt:lpstr>Creating a Retention Schedule (1 of 3)</vt:lpstr>
      <vt:lpstr>Creating a Retention Schedule (2 of 3)</vt:lpstr>
      <vt:lpstr>Creating a Retention Schedule (3 of 3)</vt:lpstr>
      <vt:lpstr>Sample  Records Inventory Procedure</vt:lpstr>
      <vt:lpstr>Sample Records Inventory Form</vt:lpstr>
      <vt:lpstr>PowerPoint Presentation</vt:lpstr>
      <vt:lpstr> Sample Retention Schedule Form</vt:lpstr>
      <vt:lpstr>Questions so far?</vt:lpstr>
      <vt:lpstr>What to Keep</vt:lpstr>
      <vt:lpstr>What to Toss</vt:lpstr>
      <vt:lpstr>What to Archive</vt:lpstr>
      <vt:lpstr>Archives Web Site</vt:lpstr>
      <vt:lpstr>Records Center Web Page</vt:lpstr>
      <vt:lpstr>Resources: Web Sites (1 of 2)</vt:lpstr>
      <vt:lpstr>Resources: Web Sites (2 of 2)</vt:lpstr>
      <vt:lpstr>Build on Success</vt:lpstr>
      <vt:lpstr>Electronic Records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Records Management Training (2019)</dc:title>
  <dc:creator>Kline, Roy</dc:creator>
  <cp:lastModifiedBy>Kline, Roy</cp:lastModifiedBy>
  <cp:revision>35</cp:revision>
  <dcterms:created xsi:type="dcterms:W3CDTF">2019-05-21T17:51:15Z</dcterms:created>
  <dcterms:modified xsi:type="dcterms:W3CDTF">2019-05-28T13:18:33Z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3dd45950-1adb-4a54-8334-59ff75af27e4</vt:lpwstr>
  </property>
  <property fmtid="{D5CDD505-2E9C-101B-9397-08002B2CF9AE}" pid="3" name="ContentTypeId">
    <vt:lpwstr>0x010100B780B9765D18EC489F727F2F20C2F10800185CB8586FA8064ABCD6DCF8B59CCD79</vt:lpwstr>
  </property>
</Properties>
</file>