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entation.xml" ContentType="application/vnd.openxmlformats-officedocument.presentationml.presentation.main+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7" r:id="rId1"/>
  </p:sldMasterIdLst>
  <p:notesMasterIdLst>
    <p:notesMasterId r:id="rId33"/>
  </p:notesMasterIdLst>
  <p:sldIdLst>
    <p:sldId id="256" r:id="rId2"/>
    <p:sldId id="281" r:id="rId3"/>
    <p:sldId id="283" r:id="rId4"/>
    <p:sldId id="285" r:id="rId5"/>
    <p:sldId id="258" r:id="rId6"/>
    <p:sldId id="257" r:id="rId7"/>
    <p:sldId id="286" r:id="rId8"/>
    <p:sldId id="259" r:id="rId9"/>
    <p:sldId id="260" r:id="rId10"/>
    <p:sldId id="261" r:id="rId11"/>
    <p:sldId id="291" r:id="rId12"/>
    <p:sldId id="262" r:id="rId13"/>
    <p:sldId id="263" r:id="rId14"/>
    <p:sldId id="264" r:id="rId15"/>
    <p:sldId id="265" r:id="rId16"/>
    <p:sldId id="292" r:id="rId17"/>
    <p:sldId id="266" r:id="rId18"/>
    <p:sldId id="293"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89" autoAdjust="0"/>
    <p:restoredTop sz="94694" autoAdjust="0"/>
  </p:normalViewPr>
  <p:slideViewPr>
    <p:cSldViewPr snapToGrid="0">
      <p:cViewPr varScale="1">
        <p:scale>
          <a:sx n="121" d="100"/>
          <a:sy n="121" d="100"/>
        </p:scale>
        <p:origin x="688" y="17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4.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40"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EAFD43-6D7E-46B4-9521-ACA127E35FB8}" type="datetimeFigureOut">
              <a:rPr lang="en-US" smtClean="0"/>
              <a:t>5/22/19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A77C2D-0072-42C0-82E7-CA0449167D27}" type="slidenum">
              <a:rPr lang="en-US" smtClean="0"/>
              <a:t>‹#›</a:t>
            </a:fld>
            <a:endParaRPr lang="en-US" dirty="0"/>
          </a:p>
        </p:txBody>
      </p:sp>
    </p:spTree>
    <p:extLst>
      <p:ext uri="{BB962C8B-B14F-4D97-AF65-F5344CB8AC3E}">
        <p14:creationId xmlns:p14="http://schemas.microsoft.com/office/powerpoint/2010/main" val="4896150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A77C2D-0072-42C0-82E7-CA0449167D27}" type="slidenum">
              <a:rPr lang="en-US" smtClean="0"/>
              <a:t>1</a:t>
            </a:fld>
            <a:endParaRPr lang="en-US" dirty="0"/>
          </a:p>
        </p:txBody>
      </p:sp>
    </p:spTree>
    <p:extLst>
      <p:ext uri="{BB962C8B-B14F-4D97-AF65-F5344CB8AC3E}">
        <p14:creationId xmlns:p14="http://schemas.microsoft.com/office/powerpoint/2010/main" val="16442503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A77C2D-0072-42C0-82E7-CA0449167D27}" type="slidenum">
              <a:rPr lang="en-US" smtClean="0"/>
              <a:t>6</a:t>
            </a:fld>
            <a:endParaRPr lang="en-US" dirty="0"/>
          </a:p>
        </p:txBody>
      </p:sp>
    </p:spTree>
    <p:extLst>
      <p:ext uri="{BB962C8B-B14F-4D97-AF65-F5344CB8AC3E}">
        <p14:creationId xmlns:p14="http://schemas.microsoft.com/office/powerpoint/2010/main" val="13787735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A77C2D-0072-42C0-82E7-CA0449167D27}" type="slidenum">
              <a:rPr lang="en-US" smtClean="0"/>
              <a:t>17</a:t>
            </a:fld>
            <a:endParaRPr lang="en-US" dirty="0"/>
          </a:p>
        </p:txBody>
      </p:sp>
    </p:spTree>
    <p:extLst>
      <p:ext uri="{BB962C8B-B14F-4D97-AF65-F5344CB8AC3E}">
        <p14:creationId xmlns:p14="http://schemas.microsoft.com/office/powerpoint/2010/main" val="40207304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5D1BD82-4FCA-4839-8BC4-B7C103AF0CC8}" type="datetimeFigureOut">
              <a:rPr lang="en-US" smtClean="0"/>
              <a:t>5/22/19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486F668F-6A9D-4918-887B-87981E2936CE}" type="slidenum">
              <a:rPr lang="en-US" smtClean="0"/>
              <a:t>‹#›</a:t>
            </a:fld>
            <a:endParaRPr lang="en-US" dirty="0"/>
          </a:p>
        </p:txBody>
      </p:sp>
    </p:spTree>
    <p:extLst>
      <p:ext uri="{BB962C8B-B14F-4D97-AF65-F5344CB8AC3E}">
        <p14:creationId xmlns:p14="http://schemas.microsoft.com/office/powerpoint/2010/main" val="42396593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5D1BD82-4FCA-4839-8BC4-B7C103AF0CC8}" type="datetimeFigureOut">
              <a:rPr lang="en-US" smtClean="0"/>
              <a:t>5/22/19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86F668F-6A9D-4918-887B-87981E2936CE}" type="slidenum">
              <a:rPr lang="en-US" smtClean="0"/>
              <a:t>‹#›</a:t>
            </a:fld>
            <a:endParaRPr lang="en-US" dirty="0"/>
          </a:p>
        </p:txBody>
      </p:sp>
    </p:spTree>
    <p:extLst>
      <p:ext uri="{BB962C8B-B14F-4D97-AF65-F5344CB8AC3E}">
        <p14:creationId xmlns:p14="http://schemas.microsoft.com/office/powerpoint/2010/main" val="4485721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5D1BD82-4FCA-4839-8BC4-B7C103AF0CC8}" type="datetimeFigureOut">
              <a:rPr lang="en-US" smtClean="0"/>
              <a:t>5/22/19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86F668F-6A9D-4918-887B-87981E2936CE}" type="slidenum">
              <a:rPr lang="en-US" smtClean="0"/>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9147553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D5D1BD82-4FCA-4839-8BC4-B7C103AF0CC8}" type="datetimeFigureOut">
              <a:rPr lang="en-US" smtClean="0"/>
              <a:t>5/22/19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86F668F-6A9D-4918-887B-87981E2936CE}" type="slidenum">
              <a:rPr lang="en-US" smtClean="0"/>
              <a:t>‹#›</a:t>
            </a:fld>
            <a:endParaRPr lang="en-US" dirty="0"/>
          </a:p>
        </p:txBody>
      </p:sp>
    </p:spTree>
    <p:extLst>
      <p:ext uri="{BB962C8B-B14F-4D97-AF65-F5344CB8AC3E}">
        <p14:creationId xmlns:p14="http://schemas.microsoft.com/office/powerpoint/2010/main" val="14248720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D5D1BD82-4FCA-4839-8BC4-B7C103AF0CC8}" type="datetimeFigureOut">
              <a:rPr lang="en-US" smtClean="0"/>
              <a:t>5/22/19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86F668F-6A9D-4918-887B-87981E2936CE}" type="slidenum">
              <a:rPr lang="en-US" smtClean="0"/>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5895120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D5D1BD82-4FCA-4839-8BC4-B7C103AF0CC8}" type="datetimeFigureOut">
              <a:rPr lang="en-US" smtClean="0"/>
              <a:t>5/22/19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86F668F-6A9D-4918-887B-87981E2936CE}" type="slidenum">
              <a:rPr lang="en-US" smtClean="0"/>
              <a:t>‹#›</a:t>
            </a:fld>
            <a:endParaRPr lang="en-US" dirty="0"/>
          </a:p>
        </p:txBody>
      </p:sp>
    </p:spTree>
    <p:extLst>
      <p:ext uri="{BB962C8B-B14F-4D97-AF65-F5344CB8AC3E}">
        <p14:creationId xmlns:p14="http://schemas.microsoft.com/office/powerpoint/2010/main" val="32882702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D1BD82-4FCA-4839-8BC4-B7C103AF0CC8}" type="datetimeFigureOut">
              <a:rPr lang="en-US" smtClean="0"/>
              <a:t>5/22/19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86F668F-6A9D-4918-887B-87981E2936CE}" type="slidenum">
              <a:rPr lang="en-US" smtClean="0"/>
              <a:t>‹#›</a:t>
            </a:fld>
            <a:endParaRPr lang="en-US" dirty="0"/>
          </a:p>
        </p:txBody>
      </p:sp>
    </p:spTree>
    <p:extLst>
      <p:ext uri="{BB962C8B-B14F-4D97-AF65-F5344CB8AC3E}">
        <p14:creationId xmlns:p14="http://schemas.microsoft.com/office/powerpoint/2010/main" val="3259041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D1BD82-4FCA-4839-8BC4-B7C103AF0CC8}" type="datetimeFigureOut">
              <a:rPr lang="en-US" smtClean="0"/>
              <a:t>5/22/19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86F668F-6A9D-4918-887B-87981E2936CE}" type="slidenum">
              <a:rPr lang="en-US" smtClean="0"/>
              <a:t>‹#›</a:t>
            </a:fld>
            <a:endParaRPr lang="en-US" dirty="0"/>
          </a:p>
        </p:txBody>
      </p:sp>
    </p:spTree>
    <p:extLst>
      <p:ext uri="{BB962C8B-B14F-4D97-AF65-F5344CB8AC3E}">
        <p14:creationId xmlns:p14="http://schemas.microsoft.com/office/powerpoint/2010/main" val="28474260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D1BD82-4FCA-4839-8BC4-B7C103AF0CC8}" type="datetimeFigureOut">
              <a:rPr lang="en-US" smtClean="0"/>
              <a:t>5/22/19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86F668F-6A9D-4918-887B-87981E2936CE}" type="slidenum">
              <a:rPr lang="en-US" smtClean="0"/>
              <a:t>‹#›</a:t>
            </a:fld>
            <a:endParaRPr lang="en-US" dirty="0"/>
          </a:p>
        </p:txBody>
      </p:sp>
    </p:spTree>
    <p:extLst>
      <p:ext uri="{BB962C8B-B14F-4D97-AF65-F5344CB8AC3E}">
        <p14:creationId xmlns:p14="http://schemas.microsoft.com/office/powerpoint/2010/main" val="463192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5D1BD82-4FCA-4839-8BC4-B7C103AF0CC8}" type="datetimeFigureOut">
              <a:rPr lang="en-US" smtClean="0"/>
              <a:t>5/22/19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86F668F-6A9D-4918-887B-87981E2936CE}" type="slidenum">
              <a:rPr lang="en-US" smtClean="0"/>
              <a:t>‹#›</a:t>
            </a:fld>
            <a:endParaRPr lang="en-US" dirty="0"/>
          </a:p>
        </p:txBody>
      </p:sp>
    </p:spTree>
    <p:extLst>
      <p:ext uri="{BB962C8B-B14F-4D97-AF65-F5344CB8AC3E}">
        <p14:creationId xmlns:p14="http://schemas.microsoft.com/office/powerpoint/2010/main" val="2095223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5D1BD82-4FCA-4839-8BC4-B7C103AF0CC8}" type="datetimeFigureOut">
              <a:rPr lang="en-US" smtClean="0"/>
              <a:t>5/22/19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486F668F-6A9D-4918-887B-87981E2936CE}" type="slidenum">
              <a:rPr lang="en-US" smtClean="0"/>
              <a:t>‹#›</a:t>
            </a:fld>
            <a:endParaRPr lang="en-US" dirty="0"/>
          </a:p>
        </p:txBody>
      </p:sp>
    </p:spTree>
    <p:extLst>
      <p:ext uri="{BB962C8B-B14F-4D97-AF65-F5344CB8AC3E}">
        <p14:creationId xmlns:p14="http://schemas.microsoft.com/office/powerpoint/2010/main" val="4110968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5D1BD82-4FCA-4839-8BC4-B7C103AF0CC8}" type="datetimeFigureOut">
              <a:rPr lang="en-US" smtClean="0"/>
              <a:t>5/22/19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486F668F-6A9D-4918-887B-87981E2936CE}" type="slidenum">
              <a:rPr lang="en-US" smtClean="0"/>
              <a:t>‹#›</a:t>
            </a:fld>
            <a:endParaRPr lang="en-US" dirty="0"/>
          </a:p>
        </p:txBody>
      </p:sp>
    </p:spTree>
    <p:extLst>
      <p:ext uri="{BB962C8B-B14F-4D97-AF65-F5344CB8AC3E}">
        <p14:creationId xmlns:p14="http://schemas.microsoft.com/office/powerpoint/2010/main" val="41577723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5D1BD82-4FCA-4839-8BC4-B7C103AF0CC8}" type="datetimeFigureOut">
              <a:rPr lang="en-US" smtClean="0"/>
              <a:t>5/22/19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486F668F-6A9D-4918-887B-87981E2936CE}" type="slidenum">
              <a:rPr lang="en-US" smtClean="0"/>
              <a:t>‹#›</a:t>
            </a:fld>
            <a:endParaRPr lang="en-US" dirty="0"/>
          </a:p>
        </p:txBody>
      </p:sp>
    </p:spTree>
    <p:extLst>
      <p:ext uri="{BB962C8B-B14F-4D97-AF65-F5344CB8AC3E}">
        <p14:creationId xmlns:p14="http://schemas.microsoft.com/office/powerpoint/2010/main" val="452237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D1BD82-4FCA-4839-8BC4-B7C103AF0CC8}" type="datetimeFigureOut">
              <a:rPr lang="en-US" smtClean="0"/>
              <a:t>5/22/19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486F668F-6A9D-4918-887B-87981E2936CE}" type="slidenum">
              <a:rPr lang="en-US" smtClean="0"/>
              <a:t>‹#›</a:t>
            </a:fld>
            <a:endParaRPr lang="en-US" dirty="0"/>
          </a:p>
        </p:txBody>
      </p:sp>
    </p:spTree>
    <p:extLst>
      <p:ext uri="{BB962C8B-B14F-4D97-AF65-F5344CB8AC3E}">
        <p14:creationId xmlns:p14="http://schemas.microsoft.com/office/powerpoint/2010/main" val="32456850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5D1BD82-4FCA-4839-8BC4-B7C103AF0CC8}" type="datetimeFigureOut">
              <a:rPr lang="en-US" smtClean="0"/>
              <a:t>5/22/19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486F668F-6A9D-4918-887B-87981E2936CE}" type="slidenum">
              <a:rPr lang="en-US" smtClean="0"/>
              <a:t>‹#›</a:t>
            </a:fld>
            <a:endParaRPr lang="en-US" dirty="0"/>
          </a:p>
        </p:txBody>
      </p:sp>
    </p:spTree>
    <p:extLst>
      <p:ext uri="{BB962C8B-B14F-4D97-AF65-F5344CB8AC3E}">
        <p14:creationId xmlns:p14="http://schemas.microsoft.com/office/powerpoint/2010/main" val="1044684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5D1BD82-4FCA-4839-8BC4-B7C103AF0CC8}" type="datetimeFigureOut">
              <a:rPr lang="en-US" smtClean="0"/>
              <a:t>5/22/19</a:t>
            </a:fld>
            <a:endParaRPr lang="en-US" dirty="0"/>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86F668F-6A9D-4918-887B-87981E2936CE}" type="slidenum">
              <a:rPr lang="en-US" smtClean="0"/>
              <a:t>‹#›</a:t>
            </a:fld>
            <a:endParaRPr lang="en-US" dirty="0"/>
          </a:p>
        </p:txBody>
      </p:sp>
    </p:spTree>
    <p:extLst>
      <p:ext uri="{BB962C8B-B14F-4D97-AF65-F5344CB8AC3E}">
        <p14:creationId xmlns:p14="http://schemas.microsoft.com/office/powerpoint/2010/main" val="537094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D5D1BD82-4FCA-4839-8BC4-B7C103AF0CC8}" type="datetimeFigureOut">
              <a:rPr lang="en-US" smtClean="0"/>
              <a:t>5/22/19</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486F668F-6A9D-4918-887B-87981E2936CE}" type="slidenum">
              <a:rPr lang="en-US" smtClean="0"/>
              <a:t>‹#›</a:t>
            </a:fld>
            <a:endParaRPr lang="en-US" dirty="0"/>
          </a:p>
        </p:txBody>
      </p:sp>
    </p:spTree>
    <p:extLst>
      <p:ext uri="{BB962C8B-B14F-4D97-AF65-F5344CB8AC3E}">
        <p14:creationId xmlns:p14="http://schemas.microsoft.com/office/powerpoint/2010/main" val="1030615379"/>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 id="2147483869" r:id="rId12"/>
    <p:sldLayoutId id="2147483870" r:id="rId13"/>
    <p:sldLayoutId id="2147483871" r:id="rId14"/>
    <p:sldLayoutId id="2147483872" r:id="rId15"/>
    <p:sldLayoutId id="2147483873"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hyperlink" Target="mailto:kliner@gc.adventist.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www.adventistarchivist.org/" TargetMode="External"/><Relationship Id="rId2" Type="http://schemas.openxmlformats.org/officeDocument/2006/relationships/hyperlink" Target="http://www.adventistarchives/Accreditation"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14426" y="1"/>
            <a:ext cx="9629774" cy="1194904"/>
          </a:xfrm>
        </p:spPr>
        <p:txBody>
          <a:bodyPr>
            <a:normAutofit fontScale="90000"/>
          </a:bodyPr>
          <a:lstStyle/>
          <a:p>
            <a:pPr algn="ctr"/>
            <a:br>
              <a:rPr lang="en-US" sz="3600" dirty="0"/>
            </a:br>
            <a:br>
              <a:rPr lang="en-US" sz="3600" dirty="0"/>
            </a:br>
            <a:br>
              <a:rPr lang="en-US" sz="3600" dirty="0"/>
            </a:br>
            <a:br>
              <a:rPr lang="en-US" sz="3600" dirty="0"/>
            </a:br>
            <a:br>
              <a:rPr lang="en-US" sz="3600" dirty="0"/>
            </a:br>
            <a:br>
              <a:rPr lang="en-US" sz="3600" dirty="0"/>
            </a:br>
            <a:r>
              <a:rPr lang="en-US" sz="4400" dirty="0"/>
              <a:t>ASTR Accreditation Program Training</a:t>
            </a:r>
            <a:br>
              <a:rPr lang="en-US" sz="4000" dirty="0"/>
            </a:br>
            <a:endParaRPr lang="en-US" sz="3000" dirty="0"/>
          </a:p>
        </p:txBody>
      </p:sp>
      <p:sp>
        <p:nvSpPr>
          <p:cNvPr id="3" name="Subtitle 2"/>
          <p:cNvSpPr>
            <a:spLocks noGrp="1"/>
          </p:cNvSpPr>
          <p:nvPr>
            <p:ph type="subTitle" idx="1"/>
          </p:nvPr>
        </p:nvSpPr>
        <p:spPr>
          <a:xfrm>
            <a:off x="2679906" y="3429000"/>
            <a:ext cx="7003016" cy="2928938"/>
          </a:xfrm>
        </p:spPr>
        <p:txBody>
          <a:bodyPr>
            <a:normAutofit fontScale="92500" lnSpcReduction="10000"/>
          </a:bodyPr>
          <a:lstStyle/>
          <a:p>
            <a:endParaRPr lang="en-US" dirty="0"/>
          </a:p>
          <a:p>
            <a:r>
              <a:rPr lang="en-US" sz="2400" dirty="0"/>
              <a:t>Roy Kline, MHA</a:t>
            </a:r>
          </a:p>
          <a:p>
            <a:r>
              <a:rPr lang="en-US" sz="2400" dirty="0"/>
              <a:t>Assistant Director</a:t>
            </a:r>
          </a:p>
          <a:p>
            <a:r>
              <a:rPr lang="en-US" sz="2400" dirty="0"/>
              <a:t>Office of Archives, Statistics &amp; Research</a:t>
            </a:r>
          </a:p>
          <a:p>
            <a:r>
              <a:rPr lang="en-US" sz="2400" dirty="0"/>
              <a:t>General Conference of Seventh-day Adventists</a:t>
            </a:r>
          </a:p>
          <a:p>
            <a:r>
              <a:rPr lang="en-US" sz="2400" dirty="0">
                <a:hlinkClick r:id="rId3"/>
              </a:rPr>
              <a:t>kliner@gc.adventist.org</a:t>
            </a:r>
            <a:r>
              <a:rPr lang="en-US" sz="2400" dirty="0"/>
              <a:t> </a:t>
            </a:r>
          </a:p>
          <a:p>
            <a:r>
              <a:rPr lang="en-US" sz="2400" dirty="0"/>
              <a:t>(1)-301-680-5026</a:t>
            </a:r>
          </a:p>
        </p:txBody>
      </p:sp>
      <p:sp>
        <p:nvSpPr>
          <p:cNvPr id="4" name="Rectangle 3"/>
          <p:cNvSpPr/>
          <p:nvPr/>
        </p:nvSpPr>
        <p:spPr>
          <a:xfrm>
            <a:off x="2679906" y="1194905"/>
            <a:ext cx="6464093" cy="1323439"/>
          </a:xfrm>
          <a:prstGeom prst="rect">
            <a:avLst/>
          </a:prstGeom>
        </p:spPr>
        <p:txBody>
          <a:bodyPr wrap="square">
            <a:spAutoFit/>
          </a:bodyPr>
          <a:lstStyle/>
          <a:p>
            <a:pPr algn="ctr"/>
            <a:r>
              <a:rPr lang="en-US" sz="3000" dirty="0"/>
              <a:t>West-Central Africa Division SDA</a:t>
            </a:r>
            <a:br>
              <a:rPr lang="en-US" sz="3000" dirty="0"/>
            </a:br>
            <a:r>
              <a:rPr lang="en-US" sz="3000" dirty="0"/>
              <a:t>May 2019 </a:t>
            </a:r>
            <a:r>
              <a:rPr lang="en-US" sz="1000" dirty="0"/>
              <a:t>5/2019</a:t>
            </a:r>
          </a:p>
          <a:p>
            <a:pPr algn="ctr"/>
            <a:endParaRPr lang="en-US" sz="1000" dirty="0"/>
          </a:p>
          <a:p>
            <a:pPr algn="ctr"/>
            <a:endParaRPr lang="en-US" sz="1000" dirty="0"/>
          </a:p>
        </p:txBody>
      </p:sp>
    </p:spTree>
    <p:extLst>
      <p:ext uri="{BB962C8B-B14F-4D97-AF65-F5344CB8AC3E}">
        <p14:creationId xmlns:p14="http://schemas.microsoft.com/office/powerpoint/2010/main" val="40475865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0729" y="-156885"/>
            <a:ext cx="11245604" cy="8125301"/>
          </a:xfrm>
          <a:prstGeom prst="rect">
            <a:avLst/>
          </a:prstGeom>
          <a:noFill/>
        </p:spPr>
        <p:txBody>
          <a:bodyPr wrap="square" rtlCol="0">
            <a:spAutoFit/>
          </a:bodyPr>
          <a:lstStyle/>
          <a:p>
            <a:pPr algn="ctr"/>
            <a:r>
              <a:rPr lang="en-US" sz="3800" b="1" dirty="0"/>
              <a:t>Benefits of an Accreditation Program (2 of 3)</a:t>
            </a:r>
          </a:p>
          <a:p>
            <a:endParaRPr lang="en-US" dirty="0"/>
          </a:p>
          <a:p>
            <a:pPr lvl="0"/>
            <a:r>
              <a:rPr lang="en-US" sz="2700" b="1" i="1" dirty="0"/>
              <a:t>3) Accreditation reflects achievement and facilitates the best possible way to ensure maintaining the unique history and heritage that those records comprise. </a:t>
            </a:r>
            <a:r>
              <a:rPr lang="en-US" sz="2700" dirty="0"/>
              <a:t>Organizing and maintaining your holdings, in a manner consistent with accreditation standards, evidences that you have strived to reach a level of achievement commensurate with only the best recordkeeping centers within the world church. It evidences that you were committed to securing, and achieving, a measure of excellence in recordkeeping</a:t>
            </a:r>
          </a:p>
          <a:p>
            <a:pPr lvl="0"/>
            <a:r>
              <a:rPr lang="en-US" sz="2700" b="1" i="1" dirty="0"/>
              <a:t>4) Accreditation demonstrates your desire for excellence in the recordkeeping profession.</a:t>
            </a:r>
            <a:r>
              <a:rPr lang="en-US" sz="2700" i="1" dirty="0"/>
              <a:t> </a:t>
            </a:r>
            <a:r>
              <a:rPr lang="en-US" sz="2700" dirty="0"/>
              <a:t>Your attainment of accreditation reflects the fact that you are committed to a recordkeeping performance that is globally recognized by ASTR. It signifies that you want the very best in your recordkeeping and practices, and have done what is necessary to earn that hallmark.</a:t>
            </a:r>
          </a:p>
          <a:p>
            <a:pPr lvl="0"/>
            <a:endParaRPr lang="en-US" sz="2500" dirty="0"/>
          </a:p>
          <a:p>
            <a:endParaRPr lang="en-US" dirty="0"/>
          </a:p>
          <a:p>
            <a:endParaRPr lang="en-US" dirty="0"/>
          </a:p>
        </p:txBody>
      </p:sp>
    </p:spTree>
    <p:extLst>
      <p:ext uri="{BB962C8B-B14F-4D97-AF65-F5344CB8AC3E}">
        <p14:creationId xmlns:p14="http://schemas.microsoft.com/office/powerpoint/2010/main" val="25614097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0470" y="159026"/>
            <a:ext cx="11198087" cy="6001643"/>
          </a:xfrm>
          <a:prstGeom prst="rect">
            <a:avLst/>
          </a:prstGeom>
        </p:spPr>
        <p:txBody>
          <a:bodyPr wrap="square">
            <a:spAutoFit/>
          </a:bodyPr>
          <a:lstStyle/>
          <a:p>
            <a:pPr algn="ctr"/>
            <a:r>
              <a:rPr lang="en-US" sz="3800" b="1" dirty="0"/>
              <a:t>Benefits of an Accreditation Program (3 of 3)</a:t>
            </a:r>
          </a:p>
          <a:p>
            <a:endParaRPr lang="en-US" sz="3800" b="1" dirty="0"/>
          </a:p>
          <a:p>
            <a:r>
              <a:rPr lang="en-US" sz="2800" b="1" i="1" dirty="0"/>
              <a:t>5. Accreditation ensures greater professional recognition from peer facilities while promoting peer efforts to also gain accreditation. </a:t>
            </a:r>
            <a:r>
              <a:rPr lang="en-US" sz="2800" dirty="0"/>
              <a:t>Your path to accreditation is part of, and encourages, a cycle towards recordkeeping excellence. As Church recordkeeping facilities around the world become aware of the accreditation process they will recognize the professional achievement, and the work that is needed, in attaining that accreditation. As recordkeeping facilities gain accreditation other recordkeeping facilities will become aware of the process. The more that other recordkeeping facilities become aware of the process and peer recognition of that achievement, the more that other recordkeeping facilities will want to gain accreditation. </a:t>
            </a:r>
          </a:p>
        </p:txBody>
      </p:sp>
    </p:spTree>
    <p:extLst>
      <p:ext uri="{BB962C8B-B14F-4D97-AF65-F5344CB8AC3E}">
        <p14:creationId xmlns:p14="http://schemas.microsoft.com/office/powerpoint/2010/main" val="21465232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59040" y="371060"/>
            <a:ext cx="11088786" cy="6001643"/>
          </a:xfrm>
          <a:prstGeom prst="rect">
            <a:avLst/>
          </a:prstGeom>
          <a:noFill/>
        </p:spPr>
        <p:txBody>
          <a:bodyPr wrap="square" rtlCol="0">
            <a:spAutoFit/>
          </a:bodyPr>
          <a:lstStyle/>
          <a:p>
            <a:endParaRPr lang="en-US" dirty="0"/>
          </a:p>
          <a:p>
            <a:pPr algn="ctr"/>
            <a:r>
              <a:rPr lang="en-US" sz="4000" b="1" dirty="0"/>
              <a:t>Standards</a:t>
            </a:r>
          </a:p>
          <a:p>
            <a:endParaRPr lang="en-US" sz="2800" dirty="0"/>
          </a:p>
          <a:p>
            <a:r>
              <a:rPr lang="en-US" sz="2800" dirty="0"/>
              <a:t>The Office of Archives, Statistics and Research (ASTR) holds to the principle that denominational accreditation is not dependent upon regional, state, or national requirements. Nevertheless, many of the criteria established by ASTR coincide with international archives and records management standards.</a:t>
            </a:r>
          </a:p>
          <a:p>
            <a:endParaRPr lang="en-US" sz="2800" dirty="0"/>
          </a:p>
          <a:p>
            <a:r>
              <a:rPr lang="en-US" sz="2800" dirty="0"/>
              <a:t>The accrediting standards used by the Office of Archives, Statistics and Research comprise the criteria for accreditation. These criteria are subject to periodic evaluation and provide consistent guidelines for the evaluation of archives and records centers.</a:t>
            </a:r>
          </a:p>
          <a:p>
            <a:endParaRPr lang="en-US" dirty="0"/>
          </a:p>
        </p:txBody>
      </p:sp>
    </p:spTree>
    <p:extLst>
      <p:ext uri="{BB962C8B-B14F-4D97-AF65-F5344CB8AC3E}">
        <p14:creationId xmlns:p14="http://schemas.microsoft.com/office/powerpoint/2010/main" val="32857385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88" y="70678"/>
            <a:ext cx="12930187" cy="7494359"/>
          </a:xfrm>
          <a:prstGeom prst="rect">
            <a:avLst/>
          </a:prstGeom>
          <a:noFill/>
        </p:spPr>
        <p:txBody>
          <a:bodyPr wrap="square" rtlCol="0">
            <a:spAutoFit/>
          </a:bodyPr>
          <a:lstStyle/>
          <a:p>
            <a:pPr algn="ctr"/>
            <a:r>
              <a:rPr lang="en-US" sz="3800" b="1" dirty="0"/>
              <a:t>Levels of Accreditation</a:t>
            </a:r>
          </a:p>
          <a:p>
            <a:endParaRPr lang="en-US" dirty="0"/>
          </a:p>
          <a:p>
            <a:r>
              <a:rPr lang="en-US" sz="2500" b="1" i="1" dirty="0"/>
              <a:t>ASTR currently recognizes three (3) levels of accreditation:</a:t>
            </a:r>
          </a:p>
          <a:p>
            <a:pPr lvl="0"/>
            <a:endParaRPr lang="en-US" sz="2500" b="1" dirty="0"/>
          </a:p>
          <a:p>
            <a:pPr lvl="0"/>
            <a:r>
              <a:rPr lang="en-US" sz="2500" b="1" dirty="0"/>
              <a:t>Recognized</a:t>
            </a:r>
            <a:r>
              <a:rPr lang="en-US" sz="2500" dirty="0"/>
              <a:t> – The initial level of recordkeeping accreditation, it reflects implementation of the basic foundations of ASTR’s recommended protocols </a:t>
            </a:r>
          </a:p>
          <a:p>
            <a:pPr lvl="0"/>
            <a:r>
              <a:rPr lang="en-US" sz="2500" dirty="0"/>
              <a:t>for quality recordkeeping. We encourage efforts to subsequently strive </a:t>
            </a:r>
          </a:p>
          <a:p>
            <a:pPr lvl="0"/>
            <a:r>
              <a:rPr lang="en-US" sz="2500" dirty="0"/>
              <a:t>towards the second level of accreditation as appropriate and resources permit.</a:t>
            </a:r>
          </a:p>
          <a:p>
            <a:pPr lvl="0"/>
            <a:endParaRPr lang="en-US" sz="2500" dirty="0"/>
          </a:p>
          <a:p>
            <a:pPr lvl="0"/>
            <a:r>
              <a:rPr lang="en-US" sz="2500" b="1" dirty="0"/>
              <a:t>Approved</a:t>
            </a:r>
            <a:r>
              <a:rPr lang="en-US" sz="2500" dirty="0"/>
              <a:t> – The highest level of recordkeeping accreditation, it signifies the </a:t>
            </a:r>
          </a:p>
          <a:p>
            <a:pPr lvl="0"/>
            <a:r>
              <a:rPr lang="en-US" sz="2500" dirty="0"/>
              <a:t>record keeping entity’s desire to maintain and operate records in the best </a:t>
            </a:r>
          </a:p>
          <a:p>
            <a:pPr lvl="0"/>
            <a:r>
              <a:rPr lang="en-US" sz="2500" dirty="0"/>
              <a:t>possible manner.</a:t>
            </a:r>
          </a:p>
          <a:p>
            <a:pPr lvl="0"/>
            <a:endParaRPr lang="en-US" sz="2500" dirty="0"/>
          </a:p>
          <a:p>
            <a:pPr lvl="0"/>
            <a:r>
              <a:rPr lang="en-US" sz="2500" b="1" dirty="0"/>
              <a:t>Center of Excellence</a:t>
            </a:r>
            <a:r>
              <a:rPr lang="en-US" sz="2500" dirty="0"/>
              <a:t> – The gold standard for those entity’s privileged to </a:t>
            </a:r>
          </a:p>
          <a:p>
            <a:pPr lvl="0"/>
            <a:r>
              <a:rPr lang="en-US" sz="2500" dirty="0"/>
              <a:t>operate both a records center and an archives. It signifies that they have achieved ASTR’s highest accreditation standard. It is a hallmark of quality recordkeeping reflecting only the most committed and the very best recordkeeping entities.</a:t>
            </a:r>
          </a:p>
          <a:p>
            <a:endParaRPr lang="en-US" sz="2500" dirty="0"/>
          </a:p>
        </p:txBody>
      </p:sp>
    </p:spTree>
    <p:extLst>
      <p:ext uri="{BB962C8B-B14F-4D97-AF65-F5344CB8AC3E}">
        <p14:creationId xmlns:p14="http://schemas.microsoft.com/office/powerpoint/2010/main" val="1502454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6295" y="0"/>
            <a:ext cx="10952623" cy="7248138"/>
          </a:xfrm>
          <a:prstGeom prst="rect">
            <a:avLst/>
          </a:prstGeom>
          <a:noFill/>
        </p:spPr>
        <p:txBody>
          <a:bodyPr wrap="square" rtlCol="0">
            <a:spAutoFit/>
          </a:bodyPr>
          <a:lstStyle/>
          <a:p>
            <a:r>
              <a:rPr lang="en-US" sz="3400" b="1" dirty="0"/>
              <a:t>Eligibility, Application and Survey Processes (1 of 3)</a:t>
            </a:r>
          </a:p>
          <a:p>
            <a:endParaRPr lang="en-US" b="1" dirty="0"/>
          </a:p>
          <a:p>
            <a:pPr lvl="0"/>
            <a:r>
              <a:rPr lang="en-US" sz="2300" b="1" dirty="0"/>
              <a:t>1) All </a:t>
            </a:r>
            <a:r>
              <a:rPr lang="en-US" sz="2300" dirty="0"/>
              <a:t>recordkeeping entities operated under the auspices of a World Division of the Seventh-day Adventist Church are eligible, and encouraged, to apply for accreditation.</a:t>
            </a:r>
          </a:p>
          <a:p>
            <a:pPr lvl="0"/>
            <a:endParaRPr lang="en-US" sz="2300" dirty="0"/>
          </a:p>
          <a:p>
            <a:pPr lvl="0"/>
            <a:r>
              <a:rPr lang="en-US" sz="2300" b="1" dirty="0"/>
              <a:t>2) Each </a:t>
            </a:r>
            <a:r>
              <a:rPr lang="en-US" sz="2300" dirty="0"/>
              <a:t>World Division will contact all known recordkeeping Church entities within that  Division and will apprise the appropriate individuals of accreditation – encouraging them to contact ASTR and/or its website: </a:t>
            </a:r>
            <a:r>
              <a:rPr lang="en-US" sz="2300" u="sng" dirty="0">
                <a:hlinkClick r:id="rId2"/>
              </a:rPr>
              <a:t>www.AdventistArchives/Accreditation</a:t>
            </a:r>
            <a:r>
              <a:rPr lang="en-US" sz="2300" dirty="0"/>
              <a:t> </a:t>
            </a:r>
          </a:p>
          <a:p>
            <a:pPr lvl="0"/>
            <a:endParaRPr lang="en-US" sz="2300" dirty="0"/>
          </a:p>
          <a:p>
            <a:pPr lvl="0"/>
            <a:r>
              <a:rPr lang="en-US" sz="2300" b="1" dirty="0"/>
              <a:t>3) Both </a:t>
            </a:r>
            <a:r>
              <a:rPr lang="en-US" sz="2300" dirty="0"/>
              <a:t>an Introduction to the Accreditation Process narrative and forms for each sought level of accreditation will be available on our site and are downloadable. Further information or questions may be addressed to </a:t>
            </a:r>
            <a:r>
              <a:rPr lang="en-US" sz="2300" dirty="0">
                <a:hlinkClick r:id="rId3"/>
              </a:rPr>
              <a:t>www.AdventistArchivist.org</a:t>
            </a:r>
            <a:r>
              <a:rPr lang="en-US" sz="2300" dirty="0"/>
              <a:t>  </a:t>
            </a:r>
          </a:p>
          <a:p>
            <a:pPr lvl="0"/>
            <a:r>
              <a:rPr lang="en-US" sz="2300" dirty="0"/>
              <a:t> </a:t>
            </a:r>
          </a:p>
          <a:p>
            <a:pPr lvl="0"/>
            <a:r>
              <a:rPr lang="en-US" sz="2300" b="1" dirty="0"/>
              <a:t>4) Each </a:t>
            </a:r>
            <a:r>
              <a:rPr lang="en-US" sz="2300" dirty="0"/>
              <a:t>completed application will be processed in a timely manner by ASTR. There are no application costs at present.</a:t>
            </a:r>
          </a:p>
          <a:p>
            <a:pPr lvl="0"/>
            <a:endParaRPr lang="en-US" sz="2300" dirty="0"/>
          </a:p>
          <a:p>
            <a:pPr lvl="0"/>
            <a:endParaRPr lang="en-US" sz="2200" dirty="0"/>
          </a:p>
        </p:txBody>
      </p:sp>
    </p:spTree>
    <p:extLst>
      <p:ext uri="{BB962C8B-B14F-4D97-AF65-F5344CB8AC3E}">
        <p14:creationId xmlns:p14="http://schemas.microsoft.com/office/powerpoint/2010/main" val="30895565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09983" y="97183"/>
            <a:ext cx="10940147" cy="7540526"/>
          </a:xfrm>
          <a:prstGeom prst="rect">
            <a:avLst/>
          </a:prstGeom>
          <a:noFill/>
        </p:spPr>
        <p:txBody>
          <a:bodyPr wrap="square" rtlCol="0">
            <a:spAutoFit/>
          </a:bodyPr>
          <a:lstStyle/>
          <a:p>
            <a:r>
              <a:rPr lang="en-US" sz="3400" b="1" dirty="0"/>
              <a:t>Eligibility, Application and Survey Processes (2 of 3)</a:t>
            </a:r>
          </a:p>
          <a:p>
            <a:endParaRPr lang="en-US" b="1" dirty="0"/>
          </a:p>
          <a:p>
            <a:r>
              <a:rPr lang="en-US" sz="2300" b="1" dirty="0"/>
              <a:t>5) An on-site </a:t>
            </a:r>
            <a:r>
              <a:rPr lang="en-US" sz="2300" dirty="0"/>
              <a:t>survey will be conducted by an ASTR and/or GC Secretariat Evaluator or, where situations warrant, Evaluator personnel assigned by the respective Division and approved by ASTR.</a:t>
            </a:r>
            <a:endParaRPr lang="en-US" sz="2300" b="1" dirty="0"/>
          </a:p>
          <a:p>
            <a:pPr lvl="0"/>
            <a:endParaRPr lang="en-US" sz="2300" b="1" dirty="0"/>
          </a:p>
          <a:p>
            <a:pPr lvl="0"/>
            <a:r>
              <a:rPr lang="en-US" sz="2300" b="1" dirty="0"/>
              <a:t>6) Prior </a:t>
            </a:r>
            <a:r>
              <a:rPr lang="en-US" sz="2300" dirty="0"/>
              <a:t>to visit there will be a request for specific documentation from the entity being surveyed. Upon submission of that documentation and its evaluation from the assigned Evaluator(s), a site visit will be scheduled.</a:t>
            </a:r>
          </a:p>
          <a:p>
            <a:pPr lvl="0"/>
            <a:endParaRPr lang="en-US" sz="2300" b="1" dirty="0"/>
          </a:p>
          <a:p>
            <a:pPr lvl="0"/>
            <a:r>
              <a:rPr lang="en-US" sz="2300" b="1" dirty="0"/>
              <a:t>7) Upon </a:t>
            </a:r>
            <a:r>
              <a:rPr lang="en-US" sz="2300" dirty="0"/>
              <a:t>completion of the Evaluator’s site visit, copies of all completed survey applications, Evaluator-requested documentation, Evaluator-completed survey forms and Evaluator site visit remarks and recommendations will be forwarded to ASTR’s offices.</a:t>
            </a:r>
          </a:p>
          <a:p>
            <a:pPr lvl="0"/>
            <a:endParaRPr lang="en-US" sz="2300" dirty="0"/>
          </a:p>
          <a:p>
            <a:pPr lvl="0"/>
            <a:r>
              <a:rPr lang="en-US" sz="2300" b="1" dirty="0"/>
              <a:t>8) ASTR </a:t>
            </a:r>
            <a:r>
              <a:rPr lang="en-US" sz="2300" dirty="0"/>
              <a:t>will review all submitted documentation and, within ninety (90) days of receipt, will notify the respective recordkeeping entity of whether or not accreditation has been approved.</a:t>
            </a:r>
          </a:p>
          <a:p>
            <a:pPr lvl="0"/>
            <a:endParaRPr lang="en-US" sz="2300" dirty="0"/>
          </a:p>
          <a:p>
            <a:pPr lvl="0"/>
            <a:endParaRPr lang="en-US" sz="2300" dirty="0"/>
          </a:p>
          <a:p>
            <a:endParaRPr lang="en-US" b="1" dirty="0"/>
          </a:p>
        </p:txBody>
      </p:sp>
    </p:spTree>
    <p:extLst>
      <p:ext uri="{BB962C8B-B14F-4D97-AF65-F5344CB8AC3E}">
        <p14:creationId xmlns:p14="http://schemas.microsoft.com/office/powerpoint/2010/main" val="2418962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60556" y="770332"/>
            <a:ext cx="11224591" cy="9233297"/>
          </a:xfrm>
          <a:prstGeom prst="rect">
            <a:avLst/>
          </a:prstGeom>
        </p:spPr>
        <p:txBody>
          <a:bodyPr wrap="square">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3" name="Rectangle 2"/>
          <p:cNvSpPr/>
          <p:nvPr/>
        </p:nvSpPr>
        <p:spPr>
          <a:xfrm>
            <a:off x="870225" y="269462"/>
            <a:ext cx="10931249" cy="5601533"/>
          </a:xfrm>
          <a:prstGeom prst="rect">
            <a:avLst/>
          </a:prstGeom>
        </p:spPr>
        <p:txBody>
          <a:bodyPr wrap="square">
            <a:spAutoFit/>
          </a:bodyPr>
          <a:lstStyle/>
          <a:p>
            <a:r>
              <a:rPr lang="en-US" sz="3400" b="1" dirty="0"/>
              <a:t>Eligibility Application and Survey Processes (3 of 3)</a:t>
            </a:r>
          </a:p>
          <a:p>
            <a:endParaRPr lang="en-US" dirty="0"/>
          </a:p>
          <a:p>
            <a:r>
              <a:rPr lang="en-US" sz="2400" b="1" dirty="0"/>
              <a:t>9) If accreditation has</a:t>
            </a:r>
            <a:r>
              <a:rPr lang="en-US" sz="2400" dirty="0"/>
              <a:t> been approved a Certificate of Accreditation will be issued. </a:t>
            </a:r>
          </a:p>
          <a:p>
            <a:endParaRPr lang="en-US" dirty="0"/>
          </a:p>
          <a:p>
            <a:r>
              <a:rPr lang="en-US" sz="2400" b="1" dirty="0"/>
              <a:t>10) If accreditation has not</a:t>
            </a:r>
            <a:r>
              <a:rPr lang="en-US" sz="2400" dirty="0"/>
              <a:t> been approved ASTR will apprise the respective recordkeeping entity of deficiency(s) and offer advice as to how best to address them for subsequent re-inspection.</a:t>
            </a:r>
          </a:p>
          <a:p>
            <a:endParaRPr lang="en-US" sz="2400" dirty="0"/>
          </a:p>
          <a:p>
            <a:r>
              <a:rPr lang="en-US" sz="2400" b="1" dirty="0"/>
              <a:t>11) All accreditations </a:t>
            </a:r>
            <a:r>
              <a:rPr lang="en-US" sz="2400" dirty="0"/>
              <a:t>are valid for a period of five (5) years from the date of issuance.</a:t>
            </a:r>
          </a:p>
          <a:p>
            <a:endParaRPr lang="en-US" sz="2400" dirty="0"/>
          </a:p>
          <a:p>
            <a:r>
              <a:rPr lang="en-US" sz="2400" b="1" dirty="0"/>
              <a:t>12) All accredited </a:t>
            </a:r>
            <a:r>
              <a:rPr lang="en-US" sz="2400" dirty="0"/>
              <a:t>recordkeeping entities will be notified by ASTR within six (6) months of accreditation expiration to ensure ample time to apply for re-inspection in order to maintain accreditation.</a:t>
            </a:r>
          </a:p>
        </p:txBody>
      </p:sp>
    </p:spTree>
    <p:extLst>
      <p:ext uri="{BB962C8B-B14F-4D97-AF65-F5344CB8AC3E}">
        <p14:creationId xmlns:p14="http://schemas.microsoft.com/office/powerpoint/2010/main" val="763903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42913" y="-48591"/>
            <a:ext cx="12438200" cy="6647974"/>
          </a:xfrm>
          <a:prstGeom prst="rect">
            <a:avLst/>
          </a:prstGeom>
          <a:noFill/>
        </p:spPr>
        <p:txBody>
          <a:bodyPr wrap="square" rtlCol="0">
            <a:spAutoFit/>
          </a:bodyPr>
          <a:lstStyle/>
          <a:p>
            <a:r>
              <a:rPr lang="en-US" sz="3000" b="1" dirty="0"/>
              <a:t>Records Center Accreditation Specifications – Recognized (1 of 3)</a:t>
            </a:r>
          </a:p>
          <a:p>
            <a:endParaRPr lang="en-US" dirty="0"/>
          </a:p>
          <a:p>
            <a:r>
              <a:rPr lang="en-US" sz="2400" b="1" i="1" u="sng" dirty="0"/>
              <a:t>Staffing </a:t>
            </a:r>
            <a:endParaRPr lang="en-US" sz="2400" i="1" u="sng" dirty="0"/>
          </a:p>
          <a:p>
            <a:r>
              <a:rPr lang="en-US" sz="2400" dirty="0"/>
              <a:t>1) Is there a designated records manager, whether the designee is part-time or full-time? </a:t>
            </a:r>
          </a:p>
          <a:p>
            <a:r>
              <a:rPr lang="en-US" sz="2400" dirty="0"/>
              <a:t>2) Does the designated records manager have access to someone with training in records management? </a:t>
            </a:r>
          </a:p>
          <a:p>
            <a:endParaRPr lang="en-US" sz="2400" b="1" i="1" u="sng" dirty="0"/>
          </a:p>
          <a:p>
            <a:r>
              <a:rPr lang="en-US" sz="2400" b="1" i="1" u="sng" dirty="0"/>
              <a:t>Oversight </a:t>
            </a:r>
            <a:endParaRPr lang="en-US" sz="2400" i="1" u="sng" dirty="0"/>
          </a:p>
          <a:p>
            <a:r>
              <a:rPr lang="en-US" sz="2400" dirty="0"/>
              <a:t>Is there a committee whose terms of reference include archives and records management?</a:t>
            </a:r>
          </a:p>
          <a:p>
            <a:endParaRPr lang="en-US" sz="2400" b="1" i="1" u="sng" dirty="0"/>
          </a:p>
          <a:p>
            <a:r>
              <a:rPr lang="en-US" sz="2400" b="1" i="1" u="sng" dirty="0"/>
              <a:t>Policies </a:t>
            </a:r>
          </a:p>
          <a:p>
            <a:r>
              <a:rPr lang="en-US" sz="2400" dirty="0"/>
              <a:t>1) Are there policies, governing access to materials, for both internal and external researchers?</a:t>
            </a:r>
          </a:p>
          <a:p>
            <a:r>
              <a:rPr lang="en-US" sz="2400" dirty="0"/>
              <a:t>2) Are there disaster policies and plans in place?</a:t>
            </a:r>
          </a:p>
          <a:p>
            <a:r>
              <a:rPr lang="en-US" sz="2400" dirty="0"/>
              <a:t>3) Is there a retention schedule in place?</a:t>
            </a:r>
          </a:p>
          <a:p>
            <a:endParaRPr lang="en-US" dirty="0"/>
          </a:p>
        </p:txBody>
      </p:sp>
    </p:spTree>
    <p:extLst>
      <p:ext uri="{BB962C8B-B14F-4D97-AF65-F5344CB8AC3E}">
        <p14:creationId xmlns:p14="http://schemas.microsoft.com/office/powerpoint/2010/main" val="5129732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42913" y="-48591"/>
            <a:ext cx="12438200" cy="6924973"/>
          </a:xfrm>
          <a:prstGeom prst="rect">
            <a:avLst/>
          </a:prstGeom>
          <a:noFill/>
        </p:spPr>
        <p:txBody>
          <a:bodyPr wrap="square" rtlCol="0">
            <a:spAutoFit/>
          </a:bodyPr>
          <a:lstStyle/>
          <a:p>
            <a:r>
              <a:rPr lang="en-US" sz="2800" b="1" dirty="0"/>
              <a:t>Records Center Accreditation Specifications – Recognized (2 of 3)</a:t>
            </a:r>
          </a:p>
          <a:p>
            <a:endParaRPr lang="en-US" dirty="0"/>
          </a:p>
          <a:p>
            <a:endParaRPr lang="en-US" b="1" i="1" u="sng" dirty="0"/>
          </a:p>
          <a:p>
            <a:r>
              <a:rPr lang="en-US" sz="2400" b="1" i="1" u="sng" dirty="0"/>
              <a:t>Policies (Continued)</a:t>
            </a:r>
          </a:p>
          <a:p>
            <a:r>
              <a:rPr lang="en-US" sz="2400" dirty="0"/>
              <a:t>4) Are vital records secure (refer to WP BA 70-15) ?</a:t>
            </a:r>
          </a:p>
          <a:p>
            <a:r>
              <a:rPr lang="en-US" sz="2400" dirty="0"/>
              <a:t>5) Has the retention schedule been updated?</a:t>
            </a:r>
          </a:p>
          <a:p>
            <a:r>
              <a:rPr lang="en-US" sz="2400" dirty="0"/>
              <a:t>6) Has the retention schedule been applied to records?</a:t>
            </a:r>
          </a:p>
          <a:p>
            <a:r>
              <a:rPr lang="en-US" sz="2400" dirty="0"/>
              <a:t>7) Are electronic records included in the retention schedule?</a:t>
            </a:r>
          </a:p>
          <a:p>
            <a:endParaRPr lang="en-US" sz="2400" dirty="0"/>
          </a:p>
          <a:p>
            <a:r>
              <a:rPr lang="en-US" sz="2400" b="1" i="1" u="sng" dirty="0"/>
              <a:t>Physical Locations and Preservation </a:t>
            </a:r>
            <a:endParaRPr lang="en-US" sz="2400" i="1" u="sng" dirty="0"/>
          </a:p>
          <a:p>
            <a:r>
              <a:rPr lang="en-US" sz="2400" dirty="0"/>
              <a:t>1) Is the storage space safe to use?</a:t>
            </a:r>
          </a:p>
          <a:p>
            <a:r>
              <a:rPr lang="en-US" sz="2400" dirty="0"/>
              <a:t>2) Is the storage space well-lit?</a:t>
            </a:r>
          </a:p>
          <a:p>
            <a:r>
              <a:rPr lang="en-US" sz="2400" dirty="0"/>
              <a:t>3) Are shelving units stable?</a:t>
            </a:r>
          </a:p>
          <a:p>
            <a:r>
              <a:rPr lang="en-US" sz="2400" dirty="0"/>
              <a:t>4) Are there ladders or stepladders, commensurate to the shelving, available to allow access to high areas?</a:t>
            </a:r>
          </a:p>
          <a:p>
            <a:r>
              <a:rPr lang="en-US" sz="2400" dirty="0"/>
              <a:t>5) Does the physical location(s) allow for materials to be preserved?</a:t>
            </a:r>
          </a:p>
          <a:p>
            <a:r>
              <a:rPr lang="en-US" sz="2400" dirty="0"/>
              <a:t>6) Can access to the storage space be controlled?</a:t>
            </a:r>
          </a:p>
          <a:p>
            <a:r>
              <a:rPr lang="en-US" sz="2400" dirty="0"/>
              <a:t>7) Is the storage space dry and watertight?</a:t>
            </a:r>
          </a:p>
          <a:p>
            <a:endParaRPr lang="en-US" dirty="0"/>
          </a:p>
        </p:txBody>
      </p:sp>
    </p:spTree>
    <p:extLst>
      <p:ext uri="{BB962C8B-B14F-4D97-AF65-F5344CB8AC3E}">
        <p14:creationId xmlns:p14="http://schemas.microsoft.com/office/powerpoint/2010/main" val="29567440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2901" y="66260"/>
            <a:ext cx="11730038" cy="4924425"/>
          </a:xfrm>
          <a:prstGeom prst="rect">
            <a:avLst/>
          </a:prstGeom>
          <a:noFill/>
        </p:spPr>
        <p:txBody>
          <a:bodyPr wrap="square" rtlCol="0">
            <a:spAutoFit/>
          </a:bodyPr>
          <a:lstStyle/>
          <a:p>
            <a:r>
              <a:rPr lang="en-US" sz="2800" b="1" dirty="0"/>
              <a:t>Records Center Accreditation Specifications – Recognized (3 of 3)	</a:t>
            </a:r>
          </a:p>
          <a:p>
            <a:endParaRPr lang="en-US" dirty="0"/>
          </a:p>
          <a:p>
            <a:r>
              <a:rPr lang="en-US" sz="2500" b="1" i="1" u="sng" dirty="0"/>
              <a:t>Physical Locations and Preservation (Continued)</a:t>
            </a:r>
          </a:p>
          <a:p>
            <a:endParaRPr lang="en-US" sz="2500" i="1" u="sng" dirty="0"/>
          </a:p>
          <a:p>
            <a:r>
              <a:rPr lang="en-US" sz="2500" dirty="0"/>
              <a:t>8) Have measures been taken to prevent and protect against leaks?</a:t>
            </a:r>
          </a:p>
          <a:p>
            <a:r>
              <a:rPr lang="en-US" sz="2500" dirty="0"/>
              <a:t>9) Have measures been taken to prevent and extinguish fires?</a:t>
            </a:r>
          </a:p>
          <a:p>
            <a:r>
              <a:rPr lang="en-US" sz="2500" dirty="0"/>
              <a:t>10) Have measures been taken to control termites, mice, and other pests?</a:t>
            </a:r>
          </a:p>
          <a:p>
            <a:r>
              <a:rPr lang="en-US" sz="2500" dirty="0"/>
              <a:t>11) Is the storage space accessible within an acceptable timeframe (e.g. a week, two weeks)?</a:t>
            </a:r>
          </a:p>
          <a:p>
            <a:r>
              <a:rPr lang="en-US" sz="2500" dirty="0"/>
              <a:t>12) Is the storage space adequate for current needs?</a:t>
            </a:r>
          </a:p>
          <a:p>
            <a:r>
              <a:rPr lang="en-US" sz="2500" dirty="0"/>
              <a:t>13) Is there a working relationship between the records center and the institution’s IT department?</a:t>
            </a:r>
          </a:p>
          <a:p>
            <a:endParaRPr lang="en-US" dirty="0"/>
          </a:p>
        </p:txBody>
      </p:sp>
    </p:spTree>
    <p:extLst>
      <p:ext uri="{BB962C8B-B14F-4D97-AF65-F5344CB8AC3E}">
        <p14:creationId xmlns:p14="http://schemas.microsoft.com/office/powerpoint/2010/main" val="40998109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3467" y="1226122"/>
            <a:ext cx="3054268" cy="4405756"/>
          </a:xfrm>
        </p:spPr>
        <p:txBody>
          <a:bodyPr anchor="ctr">
            <a:normAutofit/>
          </a:bodyPr>
          <a:lstStyle/>
          <a:p>
            <a:r>
              <a:rPr lang="en-US" sz="4000" dirty="0">
                <a:solidFill>
                  <a:schemeClr val="tx1"/>
                </a:solidFill>
              </a:rPr>
              <a:t>Why Keep Records</a:t>
            </a:r>
            <a:r>
              <a:rPr lang="en-US" sz="3600" dirty="0">
                <a:solidFill>
                  <a:schemeClr val="tx1"/>
                </a:solidFill>
              </a:rPr>
              <a:t>? –</a:t>
            </a:r>
            <a:r>
              <a:rPr lang="en-US" sz="2800" dirty="0">
                <a:solidFill>
                  <a:srgbClr val="FFFFFF"/>
                </a:solidFill>
              </a:rPr>
              <a:t>	</a:t>
            </a:r>
          </a:p>
        </p:txBody>
      </p:sp>
      <p:sp>
        <p:nvSpPr>
          <p:cNvPr id="3" name="Content Placeholder 2"/>
          <p:cNvSpPr>
            <a:spLocks noGrp="1"/>
          </p:cNvSpPr>
          <p:nvPr>
            <p:ph idx="1"/>
          </p:nvPr>
        </p:nvSpPr>
        <p:spPr>
          <a:xfrm>
            <a:off x="4186238" y="100013"/>
            <a:ext cx="7829549" cy="6572250"/>
          </a:xfrm>
        </p:spPr>
        <p:txBody>
          <a:bodyPr anchor="ctr">
            <a:normAutofit/>
          </a:bodyPr>
          <a:lstStyle/>
          <a:p>
            <a:pPr>
              <a:lnSpc>
                <a:spcPct val="110000"/>
              </a:lnSpc>
            </a:pPr>
            <a:r>
              <a:rPr lang="en-US" dirty="0">
                <a:solidFill>
                  <a:schemeClr val="tx1">
                    <a:lumMod val="95000"/>
                    <a:lumOff val="5000"/>
                  </a:schemeClr>
                </a:solidFill>
              </a:rPr>
              <a:t>General Conference Working Policy BA 70, Retention and Safeguarding of Records</a:t>
            </a:r>
          </a:p>
          <a:p>
            <a:pPr>
              <a:lnSpc>
                <a:spcPct val="110000"/>
              </a:lnSpc>
            </a:pPr>
            <a:r>
              <a:rPr lang="en-US" dirty="0">
                <a:solidFill>
                  <a:schemeClr val="tx1">
                    <a:lumMod val="95000"/>
                    <a:lumOff val="5000"/>
                  </a:schemeClr>
                </a:solidFill>
              </a:rPr>
              <a:t>BA 70 05 Records Management –”1. The normal operation of denominational organizations and institutions results in the production and the accumulation of a large volume of files and records of varying degrees of administrative and historical value. In order to preserve documents of permanent value and to avoid the unnecessary preservation of unneeded materials, each organization will find it advantageous to establish a records management program.</a:t>
            </a:r>
          </a:p>
          <a:p>
            <a:pPr>
              <a:lnSpc>
                <a:spcPct val="110000"/>
              </a:lnSpc>
            </a:pPr>
            <a:r>
              <a:rPr lang="en-US" dirty="0">
                <a:solidFill>
                  <a:schemeClr val="tx1">
                    <a:lumMod val="95000"/>
                    <a:lumOff val="5000"/>
                  </a:schemeClr>
                </a:solidFill>
              </a:rPr>
              <a:t>Working Policy BA 70 30 Implementation: “The secretary of a local conference/mission/field, union or division shall be responsible for the implementation of this policy in the respective field and in its subsidiary organizations except those portions specifically designated as being the responsibility of the treasurer/chief financial officer. In the case of institutions, the secretary may delegate this responsibility to the institution’s chief executive officer.</a:t>
            </a:r>
          </a:p>
          <a:p>
            <a:pPr>
              <a:lnSpc>
                <a:spcPct val="110000"/>
              </a:lnSpc>
            </a:pPr>
            <a:endParaRPr lang="en-US" sz="1500" dirty="0">
              <a:solidFill>
                <a:schemeClr val="tx1">
                  <a:lumMod val="95000"/>
                  <a:lumOff val="5000"/>
                </a:schemeClr>
              </a:solidFill>
            </a:endParaRPr>
          </a:p>
        </p:txBody>
      </p:sp>
    </p:spTree>
    <p:extLst>
      <p:ext uri="{BB962C8B-B14F-4D97-AF65-F5344CB8AC3E}">
        <p14:creationId xmlns:p14="http://schemas.microsoft.com/office/powerpoint/2010/main" val="10004620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5775" y="0"/>
            <a:ext cx="11928825" cy="7679025"/>
          </a:xfrm>
          <a:prstGeom prst="rect">
            <a:avLst/>
          </a:prstGeom>
          <a:noFill/>
        </p:spPr>
        <p:txBody>
          <a:bodyPr wrap="square" rtlCol="0">
            <a:spAutoFit/>
          </a:bodyPr>
          <a:lstStyle/>
          <a:p>
            <a:r>
              <a:rPr lang="en-US" sz="3000" b="1" dirty="0"/>
              <a:t>Evaluator’s Score Sheet - Records Center – Recognized (1 of 4)</a:t>
            </a:r>
          </a:p>
          <a:p>
            <a:endParaRPr lang="en-US" b="1" dirty="0"/>
          </a:p>
          <a:p>
            <a:r>
              <a:rPr lang="en-US" b="1" i="1" u="sng" dirty="0"/>
              <a:t>A. Staffing </a:t>
            </a:r>
            <a:r>
              <a:rPr lang="en-US" dirty="0"/>
              <a:t>(5 points total)</a:t>
            </a:r>
          </a:p>
          <a:p>
            <a:r>
              <a:rPr lang="en-US" dirty="0"/>
              <a:t>A1. Is there a designated records manager, whether the designee is part-time or full-time? </a:t>
            </a:r>
          </a:p>
          <a:p>
            <a:r>
              <a:rPr lang="en-US" dirty="0"/>
              <a:t>Yes ____ = </a:t>
            </a:r>
            <a:r>
              <a:rPr lang="en-US" i="1" dirty="0"/>
              <a:t>3 points</a:t>
            </a:r>
            <a:r>
              <a:rPr lang="en-US" dirty="0"/>
              <a:t>   No ____ = </a:t>
            </a:r>
            <a:r>
              <a:rPr lang="en-US" i="1" dirty="0"/>
              <a:t>0 points</a:t>
            </a:r>
            <a:endParaRPr lang="en-US" dirty="0"/>
          </a:p>
          <a:p>
            <a:r>
              <a:rPr lang="en-US" dirty="0"/>
              <a:t> </a:t>
            </a:r>
          </a:p>
          <a:p>
            <a:r>
              <a:rPr lang="en-US" dirty="0"/>
              <a:t>A2. Does the designated records manager have access to someone with training in records management? </a:t>
            </a:r>
          </a:p>
          <a:p>
            <a:r>
              <a:rPr lang="en-US" dirty="0"/>
              <a:t>Yes ____ = </a:t>
            </a:r>
            <a:r>
              <a:rPr lang="en-US" i="1" dirty="0"/>
              <a:t>2 points</a:t>
            </a:r>
            <a:r>
              <a:rPr lang="en-US" dirty="0"/>
              <a:t>   No ____ = </a:t>
            </a:r>
            <a:r>
              <a:rPr lang="en-US" i="1" dirty="0"/>
              <a:t>0 points</a:t>
            </a:r>
            <a:endParaRPr lang="en-US" dirty="0"/>
          </a:p>
          <a:p>
            <a:r>
              <a:rPr lang="en-US" b="1" dirty="0"/>
              <a:t>Section score: _______/5</a:t>
            </a:r>
            <a:endParaRPr lang="en-US" dirty="0"/>
          </a:p>
          <a:p>
            <a:r>
              <a:rPr lang="en-US" b="1" dirty="0"/>
              <a:t> </a:t>
            </a:r>
            <a:endParaRPr lang="en-US" dirty="0"/>
          </a:p>
          <a:p>
            <a:r>
              <a:rPr lang="en-US" b="1" i="1" u="sng" dirty="0"/>
              <a:t>B. Oversight </a:t>
            </a:r>
            <a:r>
              <a:rPr lang="en-US" dirty="0"/>
              <a:t>(5 points total)</a:t>
            </a:r>
          </a:p>
          <a:p>
            <a:r>
              <a:rPr lang="en-US" dirty="0"/>
              <a:t>B1. Is there a committee whose terms of reference include archives and records management?</a:t>
            </a:r>
          </a:p>
          <a:p>
            <a:r>
              <a:rPr lang="en-US" dirty="0"/>
              <a:t>Yes ____ = </a:t>
            </a:r>
            <a:r>
              <a:rPr lang="en-US" i="1" dirty="0"/>
              <a:t>5 points</a:t>
            </a:r>
            <a:r>
              <a:rPr lang="en-US" dirty="0"/>
              <a:t>   No ____ = </a:t>
            </a:r>
            <a:r>
              <a:rPr lang="en-US" i="1" dirty="0"/>
              <a:t>0 points</a:t>
            </a:r>
            <a:endParaRPr lang="en-US" dirty="0"/>
          </a:p>
          <a:p>
            <a:r>
              <a:rPr lang="en-US" b="1" dirty="0"/>
              <a:t>Section score: _______/5</a:t>
            </a:r>
            <a:endParaRPr lang="en-US" dirty="0"/>
          </a:p>
          <a:p>
            <a:r>
              <a:rPr lang="en-US" b="1" dirty="0"/>
              <a:t> </a:t>
            </a:r>
            <a:endParaRPr lang="en-US" dirty="0"/>
          </a:p>
          <a:p>
            <a:r>
              <a:rPr lang="en-US" b="1" i="1" u="sng" dirty="0"/>
              <a:t>C. Physical Locations and Preservation </a:t>
            </a:r>
            <a:r>
              <a:rPr lang="en-US" dirty="0"/>
              <a:t>(70 points total)</a:t>
            </a:r>
          </a:p>
          <a:p>
            <a:r>
              <a:rPr lang="en-US" dirty="0"/>
              <a:t>C1. Is the storage space safe to use? Yes ________ No _________</a:t>
            </a:r>
          </a:p>
          <a:p>
            <a:r>
              <a:rPr lang="en-US" b="1" dirty="0"/>
              <a:t>To get a Yes</a:t>
            </a:r>
            <a:r>
              <a:rPr lang="en-US" dirty="0"/>
              <a:t> – Must have </a:t>
            </a:r>
            <a:r>
              <a:rPr lang="en-US" b="1" dirty="0"/>
              <a:t>80%</a:t>
            </a:r>
            <a:r>
              <a:rPr lang="en-US" dirty="0"/>
              <a:t> of following questions to receive any points from this subsection:</a:t>
            </a:r>
          </a:p>
          <a:p>
            <a:pPr marL="342900" indent="-342900">
              <a:buAutoNum type="alphaLcPeriod"/>
            </a:pPr>
            <a:r>
              <a:rPr lang="en-US" dirty="0"/>
              <a:t>Is the storage space well-lit? Yes ____ (</a:t>
            </a:r>
            <a:r>
              <a:rPr lang="en-US" i="1" dirty="0"/>
              <a:t>0-5 points</a:t>
            </a:r>
            <a:r>
              <a:rPr lang="en-US" dirty="0"/>
              <a:t>)   No </a:t>
            </a:r>
            <a:r>
              <a:rPr lang="en-US" i="1" dirty="0"/>
              <a:t>____ = 0 points</a:t>
            </a:r>
          </a:p>
          <a:p>
            <a:pPr marL="342900" indent="-342900">
              <a:buAutoNum type="alphaLcPeriod"/>
            </a:pPr>
            <a:r>
              <a:rPr lang="en-US" dirty="0"/>
              <a:t>Are shelving units stable?  Yes ____ = </a:t>
            </a:r>
            <a:r>
              <a:rPr lang="en-US" i="1" dirty="0"/>
              <a:t>10 points</a:t>
            </a:r>
            <a:r>
              <a:rPr lang="en-US" dirty="0"/>
              <a:t>   No ____ = </a:t>
            </a:r>
            <a:r>
              <a:rPr lang="en-US" i="1" dirty="0"/>
              <a:t>0 points</a:t>
            </a:r>
            <a:endParaRPr lang="en-US" dirty="0"/>
          </a:p>
          <a:p>
            <a:r>
              <a:rPr lang="en-US" dirty="0"/>
              <a:t>c.    Are there ladders or stepladders, commensurate to the shelving, available to allow  access to high areas? (</a:t>
            </a:r>
            <a:r>
              <a:rPr lang="en-US" i="1" dirty="0"/>
              <a:t>0-5 points</a:t>
            </a:r>
            <a:r>
              <a:rPr lang="en-US" dirty="0"/>
              <a:t>)</a:t>
            </a:r>
          </a:p>
          <a:p>
            <a:r>
              <a:rPr lang="en-US" dirty="0"/>
              <a:t> </a:t>
            </a:r>
          </a:p>
          <a:p>
            <a:r>
              <a:rPr lang="en-US" i="1" dirty="0"/>
              <a:t>C1 subsection score: _______/20</a:t>
            </a:r>
            <a:endParaRPr lang="en-US" dirty="0"/>
          </a:p>
          <a:p>
            <a:endParaRPr lang="en-US" sz="3500" dirty="0"/>
          </a:p>
        </p:txBody>
      </p:sp>
    </p:spTree>
    <p:extLst>
      <p:ext uri="{BB962C8B-B14F-4D97-AF65-F5344CB8AC3E}">
        <p14:creationId xmlns:p14="http://schemas.microsoft.com/office/powerpoint/2010/main" val="6375081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6728" y="0"/>
            <a:ext cx="11865272" cy="8833187"/>
          </a:xfrm>
          <a:prstGeom prst="rect">
            <a:avLst/>
          </a:prstGeom>
          <a:noFill/>
        </p:spPr>
        <p:txBody>
          <a:bodyPr wrap="square" rtlCol="0">
            <a:spAutoFit/>
          </a:bodyPr>
          <a:lstStyle/>
          <a:p>
            <a:r>
              <a:rPr lang="en-US" sz="3000" b="1" dirty="0"/>
              <a:t>Evaluator’s Score Sheet – Records Center – Recognized (2 of 4)</a:t>
            </a:r>
          </a:p>
          <a:p>
            <a:endParaRPr lang="en-US" sz="2000" dirty="0"/>
          </a:p>
          <a:p>
            <a:r>
              <a:rPr lang="en-US" sz="2000" dirty="0"/>
              <a:t>C2. Does the physical location(s) allow for materials to be preserved? Yes ______No _________</a:t>
            </a:r>
          </a:p>
          <a:p>
            <a:r>
              <a:rPr lang="en-US" sz="2000" b="1" dirty="0"/>
              <a:t>	To get a Yes</a:t>
            </a:r>
            <a:r>
              <a:rPr lang="en-US" sz="2000" dirty="0"/>
              <a:t> – Must have </a:t>
            </a:r>
            <a:r>
              <a:rPr lang="en-US" sz="2000" b="1" dirty="0"/>
              <a:t>80%</a:t>
            </a:r>
            <a:r>
              <a:rPr lang="en-US" sz="2000" dirty="0"/>
              <a:t> of following questions to receive any points from this 	subsection:</a:t>
            </a:r>
          </a:p>
          <a:p>
            <a:r>
              <a:rPr lang="en-US" sz="2000" dirty="0"/>
              <a:t> </a:t>
            </a:r>
          </a:p>
          <a:p>
            <a:r>
              <a:rPr lang="en-US" sz="2000" dirty="0"/>
              <a:t>a. Can access to the storage space be controlled? Yes ____ = </a:t>
            </a:r>
            <a:r>
              <a:rPr lang="en-US" sz="2000" i="1" dirty="0"/>
              <a:t>10 points</a:t>
            </a:r>
            <a:r>
              <a:rPr lang="en-US" sz="2000" dirty="0"/>
              <a:t>   No ____ = </a:t>
            </a:r>
            <a:r>
              <a:rPr lang="en-US" sz="2000" i="1" dirty="0"/>
              <a:t>0 points</a:t>
            </a:r>
            <a:endParaRPr lang="en-US" sz="2000" dirty="0"/>
          </a:p>
          <a:p>
            <a:r>
              <a:rPr lang="en-US" sz="2000" dirty="0"/>
              <a:t> </a:t>
            </a:r>
          </a:p>
          <a:p>
            <a:r>
              <a:rPr lang="en-US" sz="2000" dirty="0"/>
              <a:t>b. Is the storage space dry and watertight? Yes ____ = </a:t>
            </a:r>
            <a:r>
              <a:rPr lang="en-US" sz="2000" i="1" dirty="0"/>
              <a:t>10 points</a:t>
            </a:r>
            <a:r>
              <a:rPr lang="en-US" sz="2000" dirty="0"/>
              <a:t>   No ____ =</a:t>
            </a:r>
            <a:r>
              <a:rPr lang="en-US" sz="2000" i="1" dirty="0"/>
              <a:t> 0 points</a:t>
            </a:r>
            <a:endParaRPr lang="en-US" sz="2000" dirty="0"/>
          </a:p>
          <a:p>
            <a:r>
              <a:rPr lang="en-US" sz="2000" dirty="0"/>
              <a:t> </a:t>
            </a:r>
          </a:p>
          <a:p>
            <a:r>
              <a:rPr lang="en-US" sz="2000" dirty="0"/>
              <a:t>c. Have measures been taken to prevent and protect against leaks? (</a:t>
            </a:r>
            <a:r>
              <a:rPr lang="en-US" sz="2000" i="1" dirty="0"/>
              <a:t>0-5 points</a:t>
            </a:r>
            <a:r>
              <a:rPr lang="en-US" sz="2000" dirty="0"/>
              <a:t>)</a:t>
            </a:r>
          </a:p>
          <a:p>
            <a:r>
              <a:rPr lang="en-US" sz="2000" dirty="0"/>
              <a:t> </a:t>
            </a:r>
          </a:p>
          <a:p>
            <a:r>
              <a:rPr lang="en-US" sz="2000" dirty="0"/>
              <a:t>d. Have measures been taken to prevent and extinguish fires?  Yes ____ = </a:t>
            </a:r>
            <a:r>
              <a:rPr lang="en-US" sz="2000" i="1" dirty="0"/>
              <a:t>5 points   </a:t>
            </a:r>
            <a:r>
              <a:rPr lang="en-US" sz="2000" dirty="0"/>
              <a:t>No ___ = </a:t>
            </a:r>
            <a:r>
              <a:rPr lang="en-US" sz="2000" i="1" dirty="0"/>
              <a:t>0 points</a:t>
            </a:r>
            <a:endParaRPr lang="en-US" sz="2000" dirty="0"/>
          </a:p>
          <a:p>
            <a:r>
              <a:rPr lang="en-US" sz="2000" i="1" dirty="0"/>
              <a:t> </a:t>
            </a:r>
            <a:endParaRPr lang="en-US" sz="2000" dirty="0"/>
          </a:p>
          <a:p>
            <a:r>
              <a:rPr lang="en-US" sz="2000" dirty="0"/>
              <a:t>e. Have measures been taken to control termites, mice, and other pests? (</a:t>
            </a:r>
            <a:r>
              <a:rPr lang="en-US" sz="2000" i="1" dirty="0"/>
              <a:t>0-5 points</a:t>
            </a:r>
            <a:r>
              <a:rPr lang="en-US" sz="2000" dirty="0"/>
              <a:t>)</a:t>
            </a:r>
          </a:p>
          <a:p>
            <a:r>
              <a:rPr lang="en-US" sz="2000" dirty="0"/>
              <a:t> </a:t>
            </a:r>
          </a:p>
          <a:p>
            <a:r>
              <a:rPr lang="en-US" sz="2000" i="1" dirty="0"/>
              <a:t>C2 subsection score: _______/35</a:t>
            </a:r>
            <a:endParaRPr lang="en-US" sz="2000" dirty="0"/>
          </a:p>
          <a:p>
            <a:r>
              <a:rPr lang="en-US" sz="2000" dirty="0"/>
              <a:t> </a:t>
            </a:r>
          </a:p>
          <a:p>
            <a:r>
              <a:rPr lang="en-US" sz="2000" dirty="0"/>
              <a:t>C3. Is the storage space accessible within an acceptable timeframe (e.g. a week, two weeks)? (</a:t>
            </a:r>
            <a:r>
              <a:rPr lang="en-US" sz="2000" i="1" dirty="0"/>
              <a:t>0-5 points</a:t>
            </a:r>
            <a:r>
              <a:rPr lang="en-US" sz="2000" dirty="0"/>
              <a:t>)</a:t>
            </a:r>
          </a:p>
          <a:p>
            <a:r>
              <a:rPr lang="en-US" sz="2000" dirty="0"/>
              <a:t> </a:t>
            </a:r>
          </a:p>
          <a:p>
            <a:r>
              <a:rPr lang="en-US" sz="2000" dirty="0"/>
              <a:t>C4. Is the storage space adequate for current needs? (</a:t>
            </a:r>
            <a:r>
              <a:rPr lang="en-US" sz="2000" i="1" dirty="0"/>
              <a:t>0-5 points</a:t>
            </a:r>
            <a:r>
              <a:rPr lang="en-US" sz="2000" dirty="0"/>
              <a:t>)</a:t>
            </a:r>
          </a:p>
          <a:p>
            <a:r>
              <a:rPr lang="en-US" sz="2000" dirty="0"/>
              <a:t> </a:t>
            </a:r>
          </a:p>
          <a:p>
            <a:r>
              <a:rPr lang="en-US" sz="2000" dirty="0"/>
              <a:t>C5. Is there a working relationship between the records center and the institution’s department? (</a:t>
            </a:r>
            <a:r>
              <a:rPr lang="en-US" sz="2000" i="1" dirty="0"/>
              <a:t>0-5 points</a:t>
            </a:r>
            <a:r>
              <a:rPr lang="en-US" sz="2000" dirty="0"/>
              <a:t>)</a:t>
            </a:r>
          </a:p>
          <a:p>
            <a:r>
              <a:rPr lang="en-US" sz="2000" b="1" dirty="0"/>
              <a:t>Section score: _______/70</a:t>
            </a:r>
            <a:endParaRPr lang="en-US" sz="2000" dirty="0"/>
          </a:p>
          <a:p>
            <a:endParaRPr lang="en-US" dirty="0"/>
          </a:p>
        </p:txBody>
      </p:sp>
    </p:spTree>
    <p:extLst>
      <p:ext uri="{BB962C8B-B14F-4D97-AF65-F5344CB8AC3E}">
        <p14:creationId xmlns:p14="http://schemas.microsoft.com/office/powerpoint/2010/main" val="25281706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5776" y="0"/>
            <a:ext cx="12018644" cy="7263527"/>
          </a:xfrm>
          <a:prstGeom prst="rect">
            <a:avLst/>
          </a:prstGeom>
          <a:noFill/>
        </p:spPr>
        <p:txBody>
          <a:bodyPr wrap="square" rtlCol="0">
            <a:spAutoFit/>
          </a:bodyPr>
          <a:lstStyle/>
          <a:p>
            <a:r>
              <a:rPr lang="en-US" sz="3000" b="1" dirty="0"/>
              <a:t>Evaluator’s Score Sheet – Records Center – Recognized (3 of 4)</a:t>
            </a:r>
          </a:p>
          <a:p>
            <a:endParaRPr lang="en-US" sz="2200" dirty="0"/>
          </a:p>
          <a:p>
            <a:r>
              <a:rPr lang="en-US" sz="2200" b="1" i="1" u="sng" dirty="0"/>
              <a:t>D. Policies </a:t>
            </a:r>
            <a:r>
              <a:rPr lang="en-US" sz="2200" dirty="0"/>
              <a:t>(35 points total)</a:t>
            </a:r>
          </a:p>
          <a:p>
            <a:r>
              <a:rPr lang="en-US" sz="2200" dirty="0"/>
              <a:t>D1. Are there policies, governing access to materials, for both internal and external researchers? </a:t>
            </a:r>
          </a:p>
          <a:p>
            <a:r>
              <a:rPr lang="en-US" sz="2200" dirty="0"/>
              <a:t>Yes ____ = </a:t>
            </a:r>
            <a:r>
              <a:rPr lang="en-US" sz="2200" i="1" dirty="0"/>
              <a:t>5 points</a:t>
            </a:r>
            <a:r>
              <a:rPr lang="en-US" sz="2200" dirty="0"/>
              <a:t>   No ____ = </a:t>
            </a:r>
            <a:r>
              <a:rPr lang="en-US" sz="2200" i="1" dirty="0"/>
              <a:t>0 points</a:t>
            </a:r>
            <a:endParaRPr lang="en-US" sz="2200" dirty="0"/>
          </a:p>
          <a:p>
            <a:r>
              <a:rPr lang="en-US" sz="2200" b="1" i="1" dirty="0"/>
              <a:t> </a:t>
            </a:r>
            <a:endParaRPr lang="en-US" sz="2200" dirty="0"/>
          </a:p>
          <a:p>
            <a:r>
              <a:rPr lang="en-US" sz="2200" dirty="0"/>
              <a:t>D2. Are there disaster policies and plans in place? Yes ____ = </a:t>
            </a:r>
            <a:r>
              <a:rPr lang="en-US" sz="2200" i="1" dirty="0"/>
              <a:t>5 points</a:t>
            </a:r>
            <a:r>
              <a:rPr lang="en-US" sz="2200" dirty="0"/>
              <a:t>   No ____ = </a:t>
            </a:r>
            <a:r>
              <a:rPr lang="en-US" sz="2200" i="1" dirty="0"/>
              <a:t>0 points</a:t>
            </a:r>
            <a:endParaRPr lang="en-US" sz="2200" dirty="0"/>
          </a:p>
          <a:p>
            <a:r>
              <a:rPr lang="en-US" sz="2200" dirty="0"/>
              <a:t> </a:t>
            </a:r>
          </a:p>
          <a:p>
            <a:r>
              <a:rPr lang="en-US" sz="2200" dirty="0"/>
              <a:t>D3. Is there a retention schedule in place? Yes ____ = </a:t>
            </a:r>
            <a:r>
              <a:rPr lang="en-US" sz="2200" i="1" dirty="0"/>
              <a:t>5 points</a:t>
            </a:r>
            <a:r>
              <a:rPr lang="en-US" sz="2200" dirty="0"/>
              <a:t>   No ____ = </a:t>
            </a:r>
            <a:r>
              <a:rPr lang="en-US" sz="2200" i="1" dirty="0"/>
              <a:t>0 points</a:t>
            </a:r>
            <a:endParaRPr lang="en-US" sz="2200" dirty="0"/>
          </a:p>
          <a:p>
            <a:r>
              <a:rPr lang="en-US" sz="2200" dirty="0"/>
              <a:t> </a:t>
            </a:r>
          </a:p>
          <a:p>
            <a:r>
              <a:rPr lang="en-US" sz="2200" dirty="0"/>
              <a:t>D4. Are vital records secure (refer to WP BA 70-15) ? Yes ____ = </a:t>
            </a:r>
            <a:r>
              <a:rPr lang="en-US" sz="2200" i="1" dirty="0"/>
              <a:t>5 points</a:t>
            </a:r>
            <a:r>
              <a:rPr lang="en-US" sz="2200" dirty="0"/>
              <a:t>   No = </a:t>
            </a:r>
            <a:r>
              <a:rPr lang="en-US" sz="2200" i="1" dirty="0"/>
              <a:t>0 points</a:t>
            </a:r>
            <a:endParaRPr lang="en-US" sz="2200" dirty="0"/>
          </a:p>
          <a:p>
            <a:r>
              <a:rPr lang="en-US" sz="2200" dirty="0"/>
              <a:t> </a:t>
            </a:r>
          </a:p>
          <a:p>
            <a:r>
              <a:rPr lang="en-US" sz="2200" dirty="0"/>
              <a:t>D5. Has the retention schedule been updated in the last 5 years? (</a:t>
            </a:r>
            <a:r>
              <a:rPr lang="en-US" sz="2200" i="1" dirty="0"/>
              <a:t>0-5 points</a:t>
            </a:r>
            <a:r>
              <a:rPr lang="en-US" sz="2200" dirty="0"/>
              <a:t>)</a:t>
            </a:r>
          </a:p>
          <a:p>
            <a:r>
              <a:rPr lang="en-US" sz="2200" dirty="0"/>
              <a:t> </a:t>
            </a:r>
          </a:p>
          <a:p>
            <a:r>
              <a:rPr lang="en-US" sz="2200" dirty="0"/>
              <a:t>D6. Has the retention schedule been applied to records? (</a:t>
            </a:r>
            <a:r>
              <a:rPr lang="en-US" sz="2200" i="1" dirty="0"/>
              <a:t>0-5 points</a:t>
            </a:r>
            <a:r>
              <a:rPr lang="en-US" sz="2200" dirty="0"/>
              <a:t>)</a:t>
            </a:r>
          </a:p>
          <a:p>
            <a:r>
              <a:rPr lang="en-US" sz="2200" dirty="0"/>
              <a:t> </a:t>
            </a:r>
          </a:p>
          <a:p>
            <a:r>
              <a:rPr lang="en-US" sz="2200" dirty="0"/>
              <a:t>D7. Are electronic records included in the retention schedule? (</a:t>
            </a:r>
            <a:r>
              <a:rPr lang="en-US" sz="2200" i="1" dirty="0"/>
              <a:t>0-5 points</a:t>
            </a:r>
            <a:r>
              <a:rPr lang="en-US" sz="2200" dirty="0"/>
              <a:t>)</a:t>
            </a:r>
          </a:p>
          <a:p>
            <a:r>
              <a:rPr lang="en-US" sz="2200" b="1" dirty="0"/>
              <a:t>Section score: _______/35</a:t>
            </a:r>
            <a:endParaRPr lang="en-US" sz="2200" dirty="0"/>
          </a:p>
          <a:p>
            <a:endParaRPr lang="en-US" dirty="0"/>
          </a:p>
        </p:txBody>
      </p:sp>
    </p:spTree>
    <p:extLst>
      <p:ext uri="{BB962C8B-B14F-4D97-AF65-F5344CB8AC3E}">
        <p14:creationId xmlns:p14="http://schemas.microsoft.com/office/powerpoint/2010/main" val="31133839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4887" y="83931"/>
            <a:ext cx="11175880" cy="7632859"/>
          </a:xfrm>
          <a:prstGeom prst="rect">
            <a:avLst/>
          </a:prstGeom>
          <a:noFill/>
        </p:spPr>
        <p:txBody>
          <a:bodyPr wrap="square" rtlCol="0">
            <a:spAutoFit/>
          </a:bodyPr>
          <a:lstStyle/>
          <a:p>
            <a:r>
              <a:rPr lang="en-US" sz="2400" b="1" dirty="0"/>
              <a:t>Evaluator’s Score Sheet – Records Center – Recognized (4 of 4)</a:t>
            </a:r>
          </a:p>
          <a:p>
            <a:r>
              <a:rPr lang="en-US" sz="2000" dirty="0"/>
              <a:t>A section score: _____/5</a:t>
            </a:r>
          </a:p>
          <a:p>
            <a:r>
              <a:rPr lang="en-US" sz="2000" dirty="0"/>
              <a:t>B section score: _____/5</a:t>
            </a:r>
          </a:p>
          <a:p>
            <a:r>
              <a:rPr lang="en-US" sz="2000" dirty="0"/>
              <a:t>C section score: _____/70</a:t>
            </a:r>
          </a:p>
          <a:p>
            <a:r>
              <a:rPr lang="en-US" sz="2000" dirty="0"/>
              <a:t>D section score: _____/35</a:t>
            </a:r>
          </a:p>
          <a:p>
            <a:r>
              <a:rPr lang="en-US" sz="2000" dirty="0"/>
              <a:t>Total score: _______/115</a:t>
            </a:r>
          </a:p>
          <a:p>
            <a:r>
              <a:rPr lang="en-US" sz="2000" b="1" i="1" u="sng" dirty="0"/>
              <a:t>Things for Evaluators to Remember:</a:t>
            </a:r>
          </a:p>
          <a:p>
            <a:pPr lvl="0"/>
            <a:r>
              <a:rPr lang="en-US" sz="2000" dirty="0"/>
              <a:t>1) Applicant </a:t>
            </a:r>
            <a:r>
              <a:rPr lang="en-US" sz="2000" i="1" dirty="0"/>
              <a:t>must</a:t>
            </a:r>
            <a:r>
              <a:rPr lang="en-US" sz="2000" dirty="0"/>
              <a:t> achieve an overall minimum of 50% in order to achieve recognized status</a:t>
            </a:r>
          </a:p>
          <a:p>
            <a:pPr lvl="0"/>
            <a:r>
              <a:rPr lang="en-US" sz="2000" dirty="0"/>
              <a:t>2) If A1 has a score of zero points, applicant is not eligible to achieve recognized status until records manager has been designated.</a:t>
            </a:r>
          </a:p>
          <a:p>
            <a:pPr lvl="0"/>
            <a:r>
              <a:rPr lang="en-US" sz="2000" dirty="0"/>
              <a:t>3) If B1 has a score of zero points, applicant is not eligible to achieve recognized status until oversight committee, whose terms of reference include archives and records management, is created.</a:t>
            </a:r>
          </a:p>
          <a:p>
            <a:pPr lvl="0"/>
            <a:r>
              <a:rPr lang="en-US" sz="2000" dirty="0"/>
              <a:t>4) If either C1 </a:t>
            </a:r>
            <a:r>
              <a:rPr lang="en-US" sz="2000" i="1" dirty="0"/>
              <a:t>or</a:t>
            </a:r>
            <a:r>
              <a:rPr lang="en-US" sz="2000" dirty="0"/>
              <a:t> C2 have a score of less than 80%, applicant is not eligible to achieve recognized status until issues are corrected.</a:t>
            </a:r>
          </a:p>
          <a:p>
            <a:pPr lvl="0"/>
            <a:r>
              <a:rPr lang="en-US" sz="2000" dirty="0"/>
              <a:t>5) If D3 has a score of zero points, applicant is not eligible to achieve recognized status until retention schedule is created and implemented.</a:t>
            </a:r>
          </a:p>
          <a:p>
            <a:pPr lvl="0"/>
            <a:r>
              <a:rPr lang="en-US" sz="2000" dirty="0"/>
              <a:t>6) If Section D has an overall section score of less than 60%, applicant is not eligible to achieve recognized status until those policies are created.</a:t>
            </a:r>
          </a:p>
          <a:p>
            <a:r>
              <a:rPr lang="en-US" sz="2000" dirty="0"/>
              <a:t> </a:t>
            </a:r>
          </a:p>
          <a:p>
            <a:r>
              <a:rPr lang="en-US" sz="2000" dirty="0"/>
              <a:t>Recommendation for status: ­­­­­­­­­­____________________________________</a:t>
            </a:r>
          </a:p>
          <a:p>
            <a:endParaRPr lang="en-US" sz="3000" dirty="0"/>
          </a:p>
        </p:txBody>
      </p:sp>
    </p:spTree>
    <p:extLst>
      <p:ext uri="{BB962C8B-B14F-4D97-AF65-F5344CB8AC3E}">
        <p14:creationId xmlns:p14="http://schemas.microsoft.com/office/powerpoint/2010/main" val="47745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61391" y="123687"/>
            <a:ext cx="11688749" cy="6417141"/>
          </a:xfrm>
          <a:prstGeom prst="rect">
            <a:avLst/>
          </a:prstGeom>
          <a:noFill/>
        </p:spPr>
        <p:txBody>
          <a:bodyPr wrap="square" rtlCol="0">
            <a:spAutoFit/>
          </a:bodyPr>
          <a:lstStyle/>
          <a:p>
            <a:r>
              <a:rPr lang="en-US" sz="3000" b="1" dirty="0"/>
              <a:t>Archives Accreditation Specifications – Recognized (1 of 3)</a:t>
            </a:r>
          </a:p>
          <a:p>
            <a:endParaRPr lang="en-US" dirty="0"/>
          </a:p>
          <a:p>
            <a:r>
              <a:rPr lang="en-US" sz="2300" b="1" i="1" dirty="0"/>
              <a:t>Staffing </a:t>
            </a:r>
            <a:endParaRPr lang="en-US" sz="2300" i="1" dirty="0"/>
          </a:p>
          <a:p>
            <a:r>
              <a:rPr lang="en-US" sz="2300" dirty="0"/>
              <a:t>1) Is there a designated archivist, whether the designee is part-time or full-time?</a:t>
            </a:r>
          </a:p>
          <a:p>
            <a:r>
              <a:rPr lang="en-US" sz="2300" dirty="0"/>
              <a:t>2) Does the designated archivist have access to anyone trained in dealing with archival material?</a:t>
            </a:r>
          </a:p>
          <a:p>
            <a:r>
              <a:rPr lang="en-US" sz="2300" dirty="0"/>
              <a:t> </a:t>
            </a:r>
          </a:p>
          <a:p>
            <a:r>
              <a:rPr lang="en-US" sz="2300" b="1" i="1" u="sng" dirty="0"/>
              <a:t>Oversight </a:t>
            </a:r>
          </a:p>
          <a:p>
            <a:r>
              <a:rPr lang="en-US" sz="2300" dirty="0"/>
              <a:t>1) Is there a committee whose terms of reference include archives and records management? </a:t>
            </a:r>
          </a:p>
          <a:p>
            <a:r>
              <a:rPr lang="en-US" sz="2300" dirty="0"/>
              <a:t> </a:t>
            </a:r>
          </a:p>
          <a:p>
            <a:r>
              <a:rPr lang="en-US" sz="2300" b="1" i="1" u="sng" dirty="0"/>
              <a:t>Physical Locations and Preservation</a:t>
            </a:r>
            <a:r>
              <a:rPr lang="en-US" sz="2300" i="1" u="sng" dirty="0"/>
              <a:t> </a:t>
            </a:r>
          </a:p>
          <a:p>
            <a:r>
              <a:rPr lang="en-US" sz="2300" dirty="0"/>
              <a:t>1) Is the storage space safe to use?</a:t>
            </a:r>
          </a:p>
          <a:p>
            <a:r>
              <a:rPr lang="en-US" sz="2300" dirty="0"/>
              <a:t>2) Is the storage space well-lit?</a:t>
            </a:r>
          </a:p>
          <a:p>
            <a:r>
              <a:rPr lang="en-US" sz="2300" dirty="0"/>
              <a:t>3) Are shelving units stable?</a:t>
            </a:r>
          </a:p>
          <a:p>
            <a:r>
              <a:rPr lang="en-US" sz="2300" dirty="0"/>
              <a:t>4) Are there ladders or stepladders, commensurate with shelving, available to allow access to high areas? </a:t>
            </a:r>
          </a:p>
          <a:p>
            <a:endParaRPr lang="en-US" dirty="0"/>
          </a:p>
        </p:txBody>
      </p:sp>
    </p:spTree>
    <p:extLst>
      <p:ext uri="{BB962C8B-B14F-4D97-AF65-F5344CB8AC3E}">
        <p14:creationId xmlns:p14="http://schemas.microsoft.com/office/powerpoint/2010/main" val="28718152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4375" y="0"/>
            <a:ext cx="11128337" cy="6878806"/>
          </a:xfrm>
          <a:prstGeom prst="rect">
            <a:avLst/>
          </a:prstGeom>
          <a:noFill/>
        </p:spPr>
        <p:txBody>
          <a:bodyPr wrap="square" rtlCol="0">
            <a:spAutoFit/>
          </a:bodyPr>
          <a:lstStyle/>
          <a:p>
            <a:endParaRPr lang="en-US" sz="3000" b="1" dirty="0"/>
          </a:p>
          <a:p>
            <a:r>
              <a:rPr lang="en-US" sz="3000" b="1" dirty="0"/>
              <a:t>Archives Accreditation Specifications – Recognized (2 of 3)</a:t>
            </a:r>
          </a:p>
          <a:p>
            <a:endParaRPr lang="en-US" b="1" dirty="0"/>
          </a:p>
          <a:p>
            <a:r>
              <a:rPr lang="en-US" sz="2600" dirty="0"/>
              <a:t>5) Does the physical location(s) allow for materials to be preserved?</a:t>
            </a:r>
          </a:p>
          <a:p>
            <a:r>
              <a:rPr lang="en-US" sz="2600" dirty="0"/>
              <a:t>6) Can access to the storage space be controlled?</a:t>
            </a:r>
          </a:p>
          <a:p>
            <a:r>
              <a:rPr lang="en-US" sz="2600" dirty="0"/>
              <a:t>7) Is the storage space dry and watertight?</a:t>
            </a:r>
          </a:p>
          <a:p>
            <a:r>
              <a:rPr lang="en-US" sz="2600" dirty="0"/>
              <a:t>8) Have measures been taken to prevent and protect against leaks?</a:t>
            </a:r>
          </a:p>
          <a:p>
            <a:r>
              <a:rPr lang="en-US" sz="2600" dirty="0"/>
              <a:t>9) Have measures been taken to prevent and extinguish fires?</a:t>
            </a:r>
          </a:p>
          <a:p>
            <a:r>
              <a:rPr lang="en-US" sz="2600" dirty="0"/>
              <a:t>10) Have measures been taken to control termites, mice, and other pests?</a:t>
            </a:r>
          </a:p>
          <a:p>
            <a:r>
              <a:rPr lang="en-US" sz="2600" dirty="0"/>
              <a:t>11) Is the storage space accessible within an acceptable timeframe (e.g. a week, two weeks)?</a:t>
            </a:r>
          </a:p>
          <a:p>
            <a:r>
              <a:rPr lang="en-US" sz="2600" dirty="0"/>
              <a:t>12) Is the storage space adequate for current needs?</a:t>
            </a:r>
          </a:p>
          <a:p>
            <a:r>
              <a:rPr lang="en-US" sz="2600" dirty="0"/>
              <a:t>13) What is the relationship between the archives and the institution’s IT department?</a:t>
            </a:r>
          </a:p>
          <a:p>
            <a:endParaRPr lang="en-US" sz="2500" b="1" dirty="0"/>
          </a:p>
        </p:txBody>
      </p:sp>
    </p:spTree>
    <p:extLst>
      <p:ext uri="{BB962C8B-B14F-4D97-AF65-F5344CB8AC3E}">
        <p14:creationId xmlns:p14="http://schemas.microsoft.com/office/powerpoint/2010/main" val="41390053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2925" y="97183"/>
            <a:ext cx="11078552" cy="6709529"/>
          </a:xfrm>
          <a:prstGeom prst="rect">
            <a:avLst/>
          </a:prstGeom>
          <a:noFill/>
        </p:spPr>
        <p:txBody>
          <a:bodyPr wrap="square" rtlCol="0">
            <a:spAutoFit/>
          </a:bodyPr>
          <a:lstStyle/>
          <a:p>
            <a:r>
              <a:rPr lang="en-US" sz="3000" b="1" dirty="0"/>
              <a:t>Archives Accreditation Specifications – Recognized (3 of 3)</a:t>
            </a:r>
          </a:p>
          <a:p>
            <a:endParaRPr lang="en-US" b="1" dirty="0"/>
          </a:p>
          <a:p>
            <a:r>
              <a:rPr lang="en-US" sz="2800" b="1" i="1" u="sng" dirty="0"/>
              <a:t>Policies</a:t>
            </a:r>
            <a:r>
              <a:rPr lang="en-US" sz="2800" i="1" u="sng" dirty="0"/>
              <a:t> </a:t>
            </a:r>
          </a:p>
          <a:p>
            <a:r>
              <a:rPr lang="en-US" sz="2400" dirty="0"/>
              <a:t>1) Are there policies governing access to material for researchers?</a:t>
            </a:r>
          </a:p>
          <a:p>
            <a:r>
              <a:rPr lang="en-US" sz="2400" dirty="0"/>
              <a:t>2) Are there policies related to external researchers?</a:t>
            </a:r>
          </a:p>
          <a:p>
            <a:r>
              <a:rPr lang="en-US" sz="2400" dirty="0"/>
              <a:t>3) Is there a researcher’s agreement?</a:t>
            </a:r>
          </a:p>
          <a:p>
            <a:r>
              <a:rPr lang="en-US" sz="2400" dirty="0"/>
              <a:t>4) Is there a researcher’s code of conduct?</a:t>
            </a:r>
          </a:p>
          <a:p>
            <a:r>
              <a:rPr lang="en-US" sz="2400" dirty="0"/>
              <a:t>5) Are vital records secure (refer to WP BA 70-15) ?</a:t>
            </a:r>
          </a:p>
          <a:p>
            <a:r>
              <a:rPr lang="en-US" sz="2400" dirty="0"/>
              <a:t>6) Are there policies dealing with restrictions of material?</a:t>
            </a:r>
          </a:p>
          <a:p>
            <a:r>
              <a:rPr lang="en-US" sz="2400" dirty="0"/>
              <a:t>7) Is there a collection management policy?</a:t>
            </a:r>
          </a:p>
          <a:p>
            <a:r>
              <a:rPr lang="en-US" sz="2400" dirty="0"/>
              <a:t>8) Are there disaster policies and plans?</a:t>
            </a:r>
          </a:p>
          <a:p>
            <a:r>
              <a:rPr lang="en-US" sz="2400" dirty="0"/>
              <a:t>9) Does any policy deal with electronic records? If yes, which ones?</a:t>
            </a:r>
          </a:p>
          <a:p>
            <a:r>
              <a:rPr lang="en-US" sz="2400" dirty="0"/>
              <a:t>10) Is there an established policy for creating Memoranda of Understanding with donors?</a:t>
            </a:r>
          </a:p>
          <a:p>
            <a:r>
              <a:rPr lang="en-US" sz="2400" dirty="0"/>
              <a:t>11) Does your policy address what can trigger the return of an item?</a:t>
            </a:r>
          </a:p>
          <a:p>
            <a:r>
              <a:rPr lang="en-US" sz="2400" dirty="0"/>
              <a:t>12) Does your policy address the conditions of preservation for an item?</a:t>
            </a:r>
          </a:p>
          <a:p>
            <a:r>
              <a:rPr lang="en-US" sz="2400" dirty="0"/>
              <a:t>13) Does your policy address potential restrictions on access to an item?</a:t>
            </a:r>
          </a:p>
          <a:p>
            <a:endParaRPr lang="en-US" b="1" dirty="0"/>
          </a:p>
        </p:txBody>
      </p:sp>
    </p:spTree>
    <p:extLst>
      <p:ext uri="{BB962C8B-B14F-4D97-AF65-F5344CB8AC3E}">
        <p14:creationId xmlns:p14="http://schemas.microsoft.com/office/powerpoint/2010/main" val="12210933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05932" y="0"/>
            <a:ext cx="11590216" cy="1031051"/>
          </a:xfrm>
          <a:prstGeom prst="rect">
            <a:avLst/>
          </a:prstGeom>
          <a:noFill/>
        </p:spPr>
        <p:txBody>
          <a:bodyPr wrap="square" rtlCol="0">
            <a:spAutoFit/>
          </a:bodyPr>
          <a:lstStyle/>
          <a:p>
            <a:pPr algn="ctr"/>
            <a:r>
              <a:rPr lang="en-US" sz="2500" b="1" dirty="0"/>
              <a:t>Archives Accreditation Specifications Score Sheet – Recognized – (1 of 5)</a:t>
            </a:r>
          </a:p>
          <a:p>
            <a:endParaRPr lang="en-US" dirty="0"/>
          </a:p>
          <a:p>
            <a:r>
              <a:rPr lang="en-US" dirty="0"/>
              <a:t> </a:t>
            </a:r>
          </a:p>
        </p:txBody>
      </p:sp>
      <p:sp>
        <p:nvSpPr>
          <p:cNvPr id="3" name="TextBox 2"/>
          <p:cNvSpPr txBox="1"/>
          <p:nvPr/>
        </p:nvSpPr>
        <p:spPr>
          <a:xfrm>
            <a:off x="930910" y="405641"/>
            <a:ext cx="11140259" cy="6909584"/>
          </a:xfrm>
          <a:prstGeom prst="rect">
            <a:avLst/>
          </a:prstGeom>
          <a:noFill/>
        </p:spPr>
        <p:txBody>
          <a:bodyPr wrap="square" rtlCol="0">
            <a:spAutoFit/>
          </a:bodyPr>
          <a:lstStyle/>
          <a:p>
            <a:r>
              <a:rPr lang="en-US" sz="1700" b="1" i="1" u="sng" dirty="0"/>
              <a:t>A. Staffing </a:t>
            </a:r>
            <a:r>
              <a:rPr lang="en-US" sz="1700" dirty="0"/>
              <a:t>(5 points total)</a:t>
            </a:r>
          </a:p>
          <a:p>
            <a:r>
              <a:rPr lang="en-US" sz="1700" dirty="0"/>
              <a:t>A1. Is there a designated archivist, whether the designee is part-time or full-time? </a:t>
            </a:r>
          </a:p>
          <a:p>
            <a:r>
              <a:rPr lang="en-US" sz="1700" dirty="0"/>
              <a:t>Yes ____ = </a:t>
            </a:r>
            <a:r>
              <a:rPr lang="en-US" sz="1700" i="1" dirty="0"/>
              <a:t>3 points</a:t>
            </a:r>
            <a:r>
              <a:rPr lang="en-US" sz="1700" dirty="0"/>
              <a:t>   No ____ = </a:t>
            </a:r>
            <a:r>
              <a:rPr lang="en-US" sz="1700" i="1" dirty="0"/>
              <a:t>0 points</a:t>
            </a:r>
            <a:endParaRPr lang="en-US" sz="1700" dirty="0"/>
          </a:p>
          <a:p>
            <a:r>
              <a:rPr lang="en-US" sz="1700" dirty="0"/>
              <a:t> </a:t>
            </a:r>
          </a:p>
          <a:p>
            <a:r>
              <a:rPr lang="en-US" sz="1700" dirty="0"/>
              <a:t>A2. Does the designated archivist have access to anyone trained in dealing with archival material?</a:t>
            </a:r>
          </a:p>
          <a:p>
            <a:r>
              <a:rPr lang="en-US" sz="1700" dirty="0"/>
              <a:t>Yes ____ = </a:t>
            </a:r>
            <a:r>
              <a:rPr lang="en-US" sz="1700" i="1" dirty="0"/>
              <a:t>2 points</a:t>
            </a:r>
            <a:r>
              <a:rPr lang="en-US" sz="1700" dirty="0"/>
              <a:t>   No ____ = </a:t>
            </a:r>
            <a:r>
              <a:rPr lang="en-US" sz="1700" i="1" dirty="0"/>
              <a:t>0 points</a:t>
            </a:r>
            <a:endParaRPr lang="en-US" sz="1700" dirty="0"/>
          </a:p>
          <a:p>
            <a:r>
              <a:rPr lang="en-US" sz="1700" b="1" dirty="0"/>
              <a:t>Section score: _______/5</a:t>
            </a:r>
            <a:endParaRPr lang="en-US" sz="1700" dirty="0"/>
          </a:p>
          <a:p>
            <a:r>
              <a:rPr lang="en-US" sz="1700" dirty="0"/>
              <a:t> </a:t>
            </a:r>
          </a:p>
          <a:p>
            <a:r>
              <a:rPr lang="en-US" sz="1700" i="1" u="sng" dirty="0"/>
              <a:t>B. Oversight </a:t>
            </a:r>
            <a:r>
              <a:rPr lang="en-US" sz="1700" dirty="0"/>
              <a:t>(5 points total)</a:t>
            </a:r>
          </a:p>
          <a:p>
            <a:r>
              <a:rPr lang="en-US" sz="1700" dirty="0"/>
              <a:t>B1. Is there a committee whose terms of reference include archives and records management? </a:t>
            </a:r>
          </a:p>
          <a:p>
            <a:r>
              <a:rPr lang="en-US" sz="1700" dirty="0"/>
              <a:t>Yes ____ = </a:t>
            </a:r>
            <a:r>
              <a:rPr lang="en-US" sz="1700" i="1" dirty="0"/>
              <a:t>5 points</a:t>
            </a:r>
            <a:r>
              <a:rPr lang="en-US" sz="1700" dirty="0"/>
              <a:t>   No ____ = </a:t>
            </a:r>
            <a:r>
              <a:rPr lang="en-US" sz="1700" i="1" dirty="0"/>
              <a:t>0 points</a:t>
            </a:r>
            <a:endParaRPr lang="en-US" sz="1700" dirty="0"/>
          </a:p>
          <a:p>
            <a:r>
              <a:rPr lang="en-US" sz="1700" b="1" dirty="0"/>
              <a:t>Section score: _______/5</a:t>
            </a:r>
            <a:endParaRPr lang="en-US" sz="1700" dirty="0"/>
          </a:p>
          <a:p>
            <a:r>
              <a:rPr lang="en-US" sz="1700" b="1" dirty="0"/>
              <a:t> </a:t>
            </a:r>
            <a:endParaRPr lang="en-US" sz="1700" dirty="0"/>
          </a:p>
          <a:p>
            <a:r>
              <a:rPr lang="en-US" sz="1700" b="1" i="1" u="sng" dirty="0"/>
              <a:t>C. Physical Locations and Preservation</a:t>
            </a:r>
            <a:r>
              <a:rPr lang="en-US" sz="1700" b="1" dirty="0"/>
              <a:t> </a:t>
            </a:r>
            <a:r>
              <a:rPr lang="en-US" sz="1700" dirty="0"/>
              <a:t>(70 points total)</a:t>
            </a:r>
          </a:p>
          <a:p>
            <a:r>
              <a:rPr lang="en-US" sz="1700" dirty="0"/>
              <a:t>C1. Is the storage space safe to use? Yes ________ No _________</a:t>
            </a:r>
          </a:p>
          <a:p>
            <a:r>
              <a:rPr lang="en-US" sz="1700" b="1" dirty="0"/>
              <a:t>    To get a Yes</a:t>
            </a:r>
            <a:r>
              <a:rPr lang="en-US" sz="1700" dirty="0"/>
              <a:t> – Must have </a:t>
            </a:r>
            <a:r>
              <a:rPr lang="en-US" sz="1700" b="1" dirty="0"/>
              <a:t>80%</a:t>
            </a:r>
            <a:r>
              <a:rPr lang="en-US" sz="1700" dirty="0"/>
              <a:t> of following questions to receive any points from this subsection:</a:t>
            </a:r>
          </a:p>
          <a:p>
            <a:r>
              <a:rPr lang="en-US" sz="1700" dirty="0"/>
              <a:t> </a:t>
            </a:r>
          </a:p>
          <a:p>
            <a:r>
              <a:rPr lang="en-US" sz="1700" dirty="0"/>
              <a:t>a. Is the storage space well-lit? (</a:t>
            </a:r>
            <a:r>
              <a:rPr lang="en-US" sz="1700" i="1" dirty="0"/>
              <a:t>0-5 points</a:t>
            </a:r>
            <a:r>
              <a:rPr lang="en-US" sz="1700" dirty="0"/>
              <a:t>)</a:t>
            </a:r>
          </a:p>
          <a:p>
            <a:r>
              <a:rPr lang="en-US" sz="1700" dirty="0"/>
              <a:t> </a:t>
            </a:r>
          </a:p>
          <a:p>
            <a:r>
              <a:rPr lang="en-US" sz="1700" dirty="0"/>
              <a:t>b. Are shelving units stable? Yes ____ = </a:t>
            </a:r>
            <a:r>
              <a:rPr lang="en-US" sz="1700" i="1" dirty="0"/>
              <a:t>10 points</a:t>
            </a:r>
            <a:r>
              <a:rPr lang="en-US" sz="1700" dirty="0"/>
              <a:t>   No ____ = </a:t>
            </a:r>
            <a:r>
              <a:rPr lang="en-US" sz="1700" i="1" dirty="0"/>
              <a:t>0 points</a:t>
            </a:r>
            <a:endParaRPr lang="en-US" sz="1700" dirty="0"/>
          </a:p>
          <a:p>
            <a:r>
              <a:rPr lang="en-US" sz="1700" dirty="0"/>
              <a:t> </a:t>
            </a:r>
          </a:p>
          <a:p>
            <a:r>
              <a:rPr lang="en-US" sz="1700" dirty="0"/>
              <a:t>c. Are there ladders or stepladders, commensurate to the shelving, available to allow access to high areas? (</a:t>
            </a:r>
            <a:r>
              <a:rPr lang="en-US" sz="1700" i="1" dirty="0"/>
              <a:t>0-5 points</a:t>
            </a:r>
            <a:r>
              <a:rPr lang="en-US" sz="1700" dirty="0"/>
              <a:t>)</a:t>
            </a:r>
          </a:p>
          <a:p>
            <a:r>
              <a:rPr lang="en-US" sz="1700" i="1" dirty="0"/>
              <a:t> </a:t>
            </a:r>
            <a:endParaRPr lang="en-US" sz="1700" dirty="0"/>
          </a:p>
          <a:p>
            <a:r>
              <a:rPr lang="en-US" sz="1700" i="1" dirty="0"/>
              <a:t>C1subsection score: _______/20</a:t>
            </a:r>
            <a:endParaRPr lang="en-US" sz="1700" dirty="0"/>
          </a:p>
          <a:p>
            <a:endParaRPr lang="en-US" dirty="0"/>
          </a:p>
        </p:txBody>
      </p:sp>
    </p:spTree>
    <p:extLst>
      <p:ext uri="{BB962C8B-B14F-4D97-AF65-F5344CB8AC3E}">
        <p14:creationId xmlns:p14="http://schemas.microsoft.com/office/powerpoint/2010/main" val="9394728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6296" y="114853"/>
            <a:ext cx="11225951" cy="6832640"/>
          </a:xfrm>
          <a:prstGeom prst="rect">
            <a:avLst/>
          </a:prstGeom>
          <a:noFill/>
        </p:spPr>
        <p:txBody>
          <a:bodyPr wrap="square" rtlCol="0">
            <a:spAutoFit/>
          </a:bodyPr>
          <a:lstStyle/>
          <a:p>
            <a:r>
              <a:rPr lang="en-US" sz="2400" b="1" dirty="0"/>
              <a:t>Archives Accreditation Specifications Score Sheet – Recognized – (2 of 5)</a:t>
            </a:r>
          </a:p>
          <a:p>
            <a:r>
              <a:rPr lang="en-US" dirty="0"/>
              <a:t>2. Does the physical location(s) allow for materials to be preserved? Yes ________ No _________</a:t>
            </a:r>
          </a:p>
          <a:p>
            <a:r>
              <a:rPr lang="en-US" dirty="0"/>
              <a:t>    </a:t>
            </a:r>
            <a:r>
              <a:rPr lang="en-US" b="1" dirty="0"/>
              <a:t>To get a Yes</a:t>
            </a:r>
            <a:r>
              <a:rPr lang="en-US" dirty="0"/>
              <a:t> – Must have </a:t>
            </a:r>
            <a:r>
              <a:rPr lang="en-US" b="1" dirty="0"/>
              <a:t>80% </a:t>
            </a:r>
            <a:r>
              <a:rPr lang="en-US" dirty="0"/>
              <a:t>of following questions to receive any points from this subsection:</a:t>
            </a:r>
          </a:p>
          <a:p>
            <a:r>
              <a:rPr lang="en-US" dirty="0"/>
              <a:t> </a:t>
            </a:r>
          </a:p>
          <a:p>
            <a:r>
              <a:rPr lang="en-US" dirty="0"/>
              <a:t>2a. Can access to the storage space be controlled? Yes ____ = </a:t>
            </a:r>
            <a:r>
              <a:rPr lang="en-US" i="1" dirty="0"/>
              <a:t>10 points</a:t>
            </a:r>
            <a:r>
              <a:rPr lang="en-US" dirty="0"/>
              <a:t>   No ____ = </a:t>
            </a:r>
            <a:r>
              <a:rPr lang="en-US" i="1" dirty="0"/>
              <a:t>0 points</a:t>
            </a:r>
            <a:endParaRPr lang="en-US" dirty="0"/>
          </a:p>
          <a:p>
            <a:r>
              <a:rPr lang="en-US" dirty="0"/>
              <a:t> </a:t>
            </a:r>
          </a:p>
          <a:p>
            <a:r>
              <a:rPr lang="en-US" dirty="0"/>
              <a:t>2b. Is the storage space dry and watertight? Yes ____ = </a:t>
            </a:r>
            <a:r>
              <a:rPr lang="en-US" i="1" dirty="0"/>
              <a:t>10 points</a:t>
            </a:r>
            <a:r>
              <a:rPr lang="en-US" dirty="0"/>
              <a:t>   No ____ = </a:t>
            </a:r>
            <a:r>
              <a:rPr lang="en-US" i="1" dirty="0"/>
              <a:t>0 points</a:t>
            </a:r>
            <a:endParaRPr lang="en-US" dirty="0"/>
          </a:p>
          <a:p>
            <a:r>
              <a:rPr lang="en-US" dirty="0"/>
              <a:t> </a:t>
            </a:r>
          </a:p>
          <a:p>
            <a:r>
              <a:rPr lang="en-US" dirty="0"/>
              <a:t>2c. Have measures been taken to prevent and protect against leaks? (</a:t>
            </a:r>
            <a:r>
              <a:rPr lang="en-US" i="1" dirty="0"/>
              <a:t>0-5 points</a:t>
            </a:r>
            <a:r>
              <a:rPr lang="en-US" dirty="0"/>
              <a:t>)</a:t>
            </a:r>
          </a:p>
          <a:p>
            <a:r>
              <a:rPr lang="en-US" dirty="0"/>
              <a:t> </a:t>
            </a:r>
          </a:p>
          <a:p>
            <a:r>
              <a:rPr lang="en-US" dirty="0"/>
              <a:t>2d. Have measures been taken to prevent and extinguish fires? </a:t>
            </a:r>
          </a:p>
          <a:p>
            <a:r>
              <a:rPr lang="en-US" dirty="0"/>
              <a:t>Yes ____ = </a:t>
            </a:r>
            <a:r>
              <a:rPr lang="en-US" i="1" dirty="0"/>
              <a:t>5 points</a:t>
            </a:r>
            <a:r>
              <a:rPr lang="en-US" dirty="0"/>
              <a:t>   No ____ = </a:t>
            </a:r>
            <a:r>
              <a:rPr lang="en-US" i="1" dirty="0"/>
              <a:t>0 points</a:t>
            </a:r>
            <a:endParaRPr lang="en-US" dirty="0"/>
          </a:p>
          <a:p>
            <a:r>
              <a:rPr lang="en-US" i="1" dirty="0"/>
              <a:t> </a:t>
            </a:r>
            <a:endParaRPr lang="en-US" dirty="0"/>
          </a:p>
          <a:p>
            <a:r>
              <a:rPr lang="en-US" dirty="0"/>
              <a:t>2e. Have measures been taken to control termites, mice, and other pests? (</a:t>
            </a:r>
            <a:r>
              <a:rPr lang="en-US" i="1" dirty="0"/>
              <a:t>0-5 points</a:t>
            </a:r>
            <a:r>
              <a:rPr lang="en-US" dirty="0"/>
              <a:t>)</a:t>
            </a:r>
          </a:p>
          <a:p>
            <a:r>
              <a:rPr lang="en-US" dirty="0"/>
              <a:t> </a:t>
            </a:r>
            <a:r>
              <a:rPr lang="en-US" i="1" dirty="0"/>
              <a:t>C2 subsection score: _______/35</a:t>
            </a:r>
            <a:endParaRPr lang="en-US" dirty="0"/>
          </a:p>
          <a:p>
            <a:r>
              <a:rPr lang="en-US" dirty="0"/>
              <a:t> </a:t>
            </a:r>
          </a:p>
          <a:p>
            <a:r>
              <a:rPr lang="en-US" dirty="0"/>
              <a:t>3. Is the storage space accessible within an acceptable timeframe (e.g. a week, two weeks)? (</a:t>
            </a:r>
            <a:r>
              <a:rPr lang="en-US" i="1" dirty="0"/>
              <a:t>0-5 points</a:t>
            </a:r>
            <a:r>
              <a:rPr lang="en-US" dirty="0"/>
              <a:t>)</a:t>
            </a:r>
          </a:p>
          <a:p>
            <a:r>
              <a:rPr lang="en-US" dirty="0"/>
              <a:t> </a:t>
            </a:r>
          </a:p>
          <a:p>
            <a:r>
              <a:rPr lang="en-US" dirty="0"/>
              <a:t>4. Is the storage space adequate for current needs? (</a:t>
            </a:r>
            <a:r>
              <a:rPr lang="en-US" i="1" dirty="0"/>
              <a:t>0-5 points</a:t>
            </a:r>
            <a:r>
              <a:rPr lang="en-US" dirty="0"/>
              <a:t>)</a:t>
            </a:r>
          </a:p>
          <a:p>
            <a:r>
              <a:rPr lang="en-US" dirty="0"/>
              <a:t> </a:t>
            </a:r>
          </a:p>
          <a:p>
            <a:r>
              <a:rPr lang="en-US" dirty="0"/>
              <a:t>5. Is there a working relationship between the records center and the institutional IT department? (</a:t>
            </a:r>
            <a:r>
              <a:rPr lang="en-US" i="1" dirty="0"/>
              <a:t>0-5 points</a:t>
            </a:r>
            <a:r>
              <a:rPr lang="en-US" dirty="0"/>
              <a:t>)</a:t>
            </a:r>
          </a:p>
          <a:p>
            <a:r>
              <a:rPr lang="en-US" b="1" dirty="0"/>
              <a:t>Section score: _______/70</a:t>
            </a:r>
            <a:endParaRPr lang="en-US" dirty="0"/>
          </a:p>
        </p:txBody>
      </p:sp>
    </p:spTree>
    <p:extLst>
      <p:ext uri="{BB962C8B-B14F-4D97-AF65-F5344CB8AC3E}">
        <p14:creationId xmlns:p14="http://schemas.microsoft.com/office/powerpoint/2010/main" val="23167991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4363" y="88349"/>
            <a:ext cx="11244261" cy="7171194"/>
          </a:xfrm>
          <a:prstGeom prst="rect">
            <a:avLst/>
          </a:prstGeom>
          <a:noFill/>
        </p:spPr>
        <p:txBody>
          <a:bodyPr wrap="square" rtlCol="0">
            <a:spAutoFit/>
          </a:bodyPr>
          <a:lstStyle/>
          <a:p>
            <a:r>
              <a:rPr lang="en-US" sz="2400" b="1" dirty="0"/>
              <a:t>Archives Accreditation Specifications Score Sheet – Recognized – (3 of 5) </a:t>
            </a:r>
          </a:p>
          <a:p>
            <a:endParaRPr lang="en-US" dirty="0"/>
          </a:p>
          <a:p>
            <a:r>
              <a:rPr lang="en-US" sz="2000" b="1" i="1" u="sng" dirty="0"/>
              <a:t>D. Policies</a:t>
            </a:r>
            <a:r>
              <a:rPr lang="en-US" sz="2000" i="1" u="sng" dirty="0"/>
              <a:t> </a:t>
            </a:r>
            <a:r>
              <a:rPr lang="en-US" sz="2000" dirty="0"/>
              <a:t>(43 points total) </a:t>
            </a:r>
          </a:p>
          <a:p>
            <a:pPr marL="342900" indent="-342900">
              <a:buAutoNum type="arabicPeriod"/>
            </a:pPr>
            <a:r>
              <a:rPr lang="en-US" sz="2000" dirty="0"/>
              <a:t>Are there policies governing access to materials for researchers? Yes ____ No ____</a:t>
            </a:r>
          </a:p>
          <a:p>
            <a:pPr marL="342900" indent="-342900">
              <a:buAutoNum type="arabicPeriod"/>
            </a:pPr>
            <a:endParaRPr lang="en-US" sz="2000" dirty="0"/>
          </a:p>
          <a:p>
            <a:r>
              <a:rPr lang="en-US" sz="2000" dirty="0"/>
              <a:t> </a:t>
            </a:r>
            <a:r>
              <a:rPr lang="en-US" sz="2000" b="1" dirty="0"/>
              <a:t>To get a Yes</a:t>
            </a:r>
            <a:r>
              <a:rPr lang="en-US" sz="2000" dirty="0"/>
              <a:t> – Must have </a:t>
            </a:r>
            <a:r>
              <a:rPr lang="en-US" sz="2000" b="1" dirty="0"/>
              <a:t>60%</a:t>
            </a:r>
            <a:r>
              <a:rPr lang="en-US" sz="2000" dirty="0"/>
              <a:t> of following questions to receive any points in this subsection:</a:t>
            </a:r>
          </a:p>
          <a:p>
            <a:r>
              <a:rPr lang="en-US" sz="2000" dirty="0"/>
              <a:t>a. Are there policies related to external researchers? (</a:t>
            </a:r>
            <a:r>
              <a:rPr lang="en-US" sz="2000" i="1" dirty="0"/>
              <a:t>0-2 points</a:t>
            </a:r>
            <a:r>
              <a:rPr lang="en-US" sz="2000" dirty="0"/>
              <a:t>)</a:t>
            </a:r>
          </a:p>
          <a:p>
            <a:r>
              <a:rPr lang="en-US" sz="2000" dirty="0"/>
              <a:t> </a:t>
            </a:r>
          </a:p>
          <a:p>
            <a:r>
              <a:rPr lang="en-US" sz="2000" dirty="0"/>
              <a:t>b. Is there a researcher’s agreement? (</a:t>
            </a:r>
            <a:r>
              <a:rPr lang="en-US" sz="2000" i="1" dirty="0"/>
              <a:t>0-2 points</a:t>
            </a:r>
            <a:r>
              <a:rPr lang="en-US" sz="2000" dirty="0"/>
              <a:t>)</a:t>
            </a:r>
          </a:p>
          <a:p>
            <a:r>
              <a:rPr lang="en-US" sz="2000" dirty="0"/>
              <a:t> </a:t>
            </a:r>
          </a:p>
          <a:p>
            <a:r>
              <a:rPr lang="en-US" sz="2000" dirty="0"/>
              <a:t>c. Is there a researcher’s code of conduct? (</a:t>
            </a:r>
            <a:r>
              <a:rPr lang="en-US" sz="2000" i="1" dirty="0"/>
              <a:t>0-2 points</a:t>
            </a:r>
            <a:r>
              <a:rPr lang="en-US" sz="2000" dirty="0"/>
              <a:t>)</a:t>
            </a:r>
          </a:p>
          <a:p>
            <a:r>
              <a:rPr lang="en-US" sz="2000" dirty="0"/>
              <a:t> </a:t>
            </a:r>
          </a:p>
          <a:p>
            <a:r>
              <a:rPr lang="en-US" sz="2000" i="1" dirty="0"/>
              <a:t>D1 subsection score: _______/6</a:t>
            </a:r>
            <a:endParaRPr lang="en-US" sz="2000" dirty="0"/>
          </a:p>
          <a:p>
            <a:r>
              <a:rPr lang="en-US" sz="2000" dirty="0"/>
              <a:t> </a:t>
            </a:r>
          </a:p>
          <a:p>
            <a:r>
              <a:rPr lang="en-US" sz="2000" dirty="0"/>
              <a:t>2. Are vital records secure (refer to WP BA 70-15) ? Yes ____ = </a:t>
            </a:r>
            <a:r>
              <a:rPr lang="en-US" sz="2000" i="1" dirty="0"/>
              <a:t>5 points</a:t>
            </a:r>
            <a:r>
              <a:rPr lang="en-US" sz="2000" dirty="0"/>
              <a:t>   No = </a:t>
            </a:r>
            <a:r>
              <a:rPr lang="en-US" sz="2000" i="1" dirty="0"/>
              <a:t>0 points</a:t>
            </a:r>
            <a:endParaRPr lang="en-US" sz="2000" dirty="0"/>
          </a:p>
          <a:p>
            <a:r>
              <a:rPr lang="en-US" sz="2000" dirty="0"/>
              <a:t> </a:t>
            </a:r>
          </a:p>
          <a:p>
            <a:r>
              <a:rPr lang="en-US" sz="2000" dirty="0"/>
              <a:t>3. Are there policies dealing with restrictions of material?  Yes ____ = </a:t>
            </a:r>
            <a:r>
              <a:rPr lang="en-US" sz="2000" i="1" dirty="0"/>
              <a:t>5 points</a:t>
            </a:r>
            <a:r>
              <a:rPr lang="en-US" sz="2000" dirty="0"/>
              <a:t>   No ____ = </a:t>
            </a:r>
            <a:r>
              <a:rPr lang="en-US" sz="2000" i="1" dirty="0"/>
              <a:t>0 points</a:t>
            </a:r>
            <a:endParaRPr lang="en-US" sz="2000" dirty="0"/>
          </a:p>
          <a:p>
            <a:r>
              <a:rPr lang="en-US" sz="2000" dirty="0"/>
              <a:t> </a:t>
            </a:r>
          </a:p>
          <a:p>
            <a:r>
              <a:rPr lang="en-US" sz="2000" dirty="0"/>
              <a:t>4. Is there a collection management policy? Yes ____ = </a:t>
            </a:r>
            <a:r>
              <a:rPr lang="en-US" sz="2000" i="1" dirty="0"/>
              <a:t>5 points</a:t>
            </a:r>
            <a:r>
              <a:rPr lang="en-US" sz="2000" dirty="0"/>
              <a:t>   No ____ = </a:t>
            </a:r>
            <a:r>
              <a:rPr lang="en-US" sz="2000" i="1" dirty="0"/>
              <a:t>0 points</a:t>
            </a:r>
            <a:endParaRPr lang="en-US" sz="2000" dirty="0"/>
          </a:p>
          <a:p>
            <a:r>
              <a:rPr lang="en-US" sz="2000" dirty="0"/>
              <a:t> </a:t>
            </a:r>
          </a:p>
          <a:p>
            <a:endParaRPr lang="en-US" dirty="0"/>
          </a:p>
        </p:txBody>
      </p:sp>
    </p:spTree>
    <p:extLst>
      <p:ext uri="{BB962C8B-B14F-4D97-AF65-F5344CB8AC3E}">
        <p14:creationId xmlns:p14="http://schemas.microsoft.com/office/powerpoint/2010/main" val="18240521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2227" y="600075"/>
            <a:ext cx="4059582" cy="1900238"/>
          </a:xfrm>
        </p:spPr>
        <p:txBody>
          <a:bodyPr>
            <a:noAutofit/>
          </a:bodyPr>
          <a:lstStyle/>
          <a:p>
            <a:br>
              <a:rPr lang="en-US" sz="4000" dirty="0"/>
            </a:br>
            <a:br>
              <a:rPr lang="en-US" sz="4000" dirty="0"/>
            </a:br>
            <a:r>
              <a:rPr lang="en-US" sz="4000" dirty="0"/>
              <a:t>	Adventist 	History</a:t>
            </a:r>
            <a:br>
              <a:rPr lang="en-US" sz="4000" dirty="0"/>
            </a:br>
            <a:endParaRPr lang="en-US" sz="4000" dirty="0"/>
          </a:p>
        </p:txBody>
      </p:sp>
      <p:sp>
        <p:nvSpPr>
          <p:cNvPr id="3" name="Picture Placeholder 2"/>
          <p:cNvSpPr>
            <a:spLocks noGrp="1"/>
          </p:cNvSpPr>
          <p:nvPr>
            <p:ph type="pic" idx="1"/>
          </p:nvPr>
        </p:nvSpPr>
        <p:spPr>
          <a:xfrm>
            <a:off x="6983478" y="-444983"/>
            <a:ext cx="5267324" cy="6857999"/>
          </a:xfrm>
        </p:spPr>
      </p:sp>
      <p:sp>
        <p:nvSpPr>
          <p:cNvPr id="4" name="Text Placeholder 3"/>
          <p:cNvSpPr>
            <a:spLocks noGrp="1"/>
          </p:cNvSpPr>
          <p:nvPr>
            <p:ph type="body" sz="half" idx="2"/>
          </p:nvPr>
        </p:nvSpPr>
        <p:spPr>
          <a:xfrm>
            <a:off x="1" y="1943099"/>
            <a:ext cx="7031102" cy="4314825"/>
          </a:xfrm>
        </p:spPr>
        <p:txBody>
          <a:bodyPr>
            <a:normAutofit/>
          </a:bodyPr>
          <a:lstStyle/>
          <a:p>
            <a:pPr marL="285750" indent="-285750">
              <a:buFont typeface="Arial" panose="020B0604020202020204" pitchFamily="34" charset="0"/>
              <a:buChar char="•"/>
            </a:pPr>
            <a:r>
              <a:rPr lang="en-US" sz="2800" dirty="0"/>
              <a:t>Our history is a source of information, inspiration, pride and education</a:t>
            </a:r>
          </a:p>
          <a:p>
            <a:pPr marL="285750" indent="-285750">
              <a:buFont typeface="Arial" panose="020B0604020202020204" pitchFamily="34" charset="0"/>
              <a:buChar char="•"/>
            </a:pPr>
            <a:r>
              <a:rPr lang="en-US" sz="2800" dirty="0"/>
              <a:t>If records aren’t preserved well, we cannot learn from our past, both what we did right and what we did wrong</a:t>
            </a:r>
          </a:p>
          <a:p>
            <a:pPr marL="285750" indent="-285750">
              <a:buFont typeface="Arial" panose="020B0604020202020204" pitchFamily="34" charset="0"/>
              <a:buChar char="•"/>
            </a:pPr>
            <a:r>
              <a:rPr lang="en-US" sz="2800" dirty="0"/>
              <a:t>Good recordkeeping can keep us transparent, improve our efficiency, and make us more effective</a:t>
            </a:r>
          </a:p>
          <a:p>
            <a:endParaRPr lang="en-US" dirty="0"/>
          </a:p>
        </p:txBody>
      </p:sp>
      <p:pic>
        <p:nvPicPr>
          <p:cNvPr id="5" name="Picture 4"/>
          <p:cNvPicPr>
            <a:picLocks noChangeAspect="1"/>
          </p:cNvPicPr>
          <p:nvPr/>
        </p:nvPicPr>
        <p:blipFill>
          <a:blip r:embed="rId2"/>
          <a:stretch>
            <a:fillRect/>
          </a:stretch>
        </p:blipFill>
        <p:spPr>
          <a:xfrm>
            <a:off x="7065267" y="-444983"/>
            <a:ext cx="5151371" cy="7302983"/>
          </a:xfrm>
          <a:prstGeom prst="rect">
            <a:avLst/>
          </a:prstGeom>
        </p:spPr>
      </p:pic>
    </p:spTree>
    <p:extLst>
      <p:ext uri="{BB962C8B-B14F-4D97-AF65-F5344CB8AC3E}">
        <p14:creationId xmlns:p14="http://schemas.microsoft.com/office/powerpoint/2010/main" val="6902929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03965" y="48591"/>
            <a:ext cx="11012896" cy="6001643"/>
          </a:xfrm>
          <a:prstGeom prst="rect">
            <a:avLst/>
          </a:prstGeom>
          <a:noFill/>
        </p:spPr>
        <p:txBody>
          <a:bodyPr wrap="square" rtlCol="0">
            <a:spAutoFit/>
          </a:bodyPr>
          <a:lstStyle/>
          <a:p>
            <a:r>
              <a:rPr lang="en-US" sz="2400" b="1" dirty="0"/>
              <a:t>Archives Accreditation Specifications Score Sheet – Recognized – (4 of 5)</a:t>
            </a:r>
          </a:p>
          <a:p>
            <a:endParaRPr lang="en-US" dirty="0"/>
          </a:p>
          <a:p>
            <a:r>
              <a:rPr lang="en-US" dirty="0"/>
              <a:t>5. Are there disaster policies and plans? Yes ____ = </a:t>
            </a:r>
            <a:r>
              <a:rPr lang="en-US" i="1" dirty="0"/>
              <a:t>5 points</a:t>
            </a:r>
            <a:r>
              <a:rPr lang="en-US" dirty="0"/>
              <a:t>   No ____ = </a:t>
            </a:r>
            <a:r>
              <a:rPr lang="en-US" i="1" dirty="0"/>
              <a:t>0 points</a:t>
            </a:r>
            <a:endParaRPr lang="en-US" dirty="0"/>
          </a:p>
          <a:p>
            <a:r>
              <a:rPr lang="en-US" dirty="0"/>
              <a:t> </a:t>
            </a:r>
          </a:p>
          <a:p>
            <a:r>
              <a:rPr lang="en-US" dirty="0"/>
              <a:t>6. Does any archival policy deal with electronic records? If yes, which ones? </a:t>
            </a:r>
          </a:p>
          <a:p>
            <a:r>
              <a:rPr lang="en-US" dirty="0"/>
              <a:t>Yes ____ = </a:t>
            </a:r>
            <a:r>
              <a:rPr lang="en-US" i="1" dirty="0"/>
              <a:t>5 points</a:t>
            </a:r>
            <a:r>
              <a:rPr lang="en-US" dirty="0"/>
              <a:t>   No ____ = </a:t>
            </a:r>
            <a:r>
              <a:rPr lang="en-US" i="1" dirty="0"/>
              <a:t>0 points</a:t>
            </a:r>
            <a:endParaRPr lang="en-US" dirty="0"/>
          </a:p>
          <a:p>
            <a:r>
              <a:rPr lang="en-US" dirty="0"/>
              <a:t> </a:t>
            </a:r>
          </a:p>
          <a:p>
            <a:r>
              <a:rPr lang="en-US" dirty="0"/>
              <a:t>7. Is there an established policy for creating Memoranda of Understanding with donors? Yes _____ No ______</a:t>
            </a:r>
          </a:p>
          <a:p>
            <a:r>
              <a:rPr lang="en-US" dirty="0"/>
              <a:t>   </a:t>
            </a:r>
            <a:r>
              <a:rPr lang="en-US" b="1" dirty="0"/>
              <a:t>To get a Yes</a:t>
            </a:r>
            <a:r>
              <a:rPr lang="en-US" dirty="0"/>
              <a:t> – Must have </a:t>
            </a:r>
            <a:r>
              <a:rPr lang="en-US" b="1" dirty="0"/>
              <a:t>60%</a:t>
            </a:r>
            <a:r>
              <a:rPr lang="en-US" dirty="0"/>
              <a:t> of following questions to receive any points in this subsection:</a:t>
            </a:r>
          </a:p>
          <a:p>
            <a:r>
              <a:rPr lang="en-US" dirty="0"/>
              <a:t> </a:t>
            </a:r>
          </a:p>
          <a:p>
            <a:r>
              <a:rPr lang="en-US" dirty="0"/>
              <a:t>7a. Does the policy address what can trigger the return of an item? (</a:t>
            </a:r>
            <a:r>
              <a:rPr lang="en-US" i="1" dirty="0"/>
              <a:t>0-3 points</a:t>
            </a:r>
            <a:r>
              <a:rPr lang="en-US" dirty="0"/>
              <a:t>)</a:t>
            </a:r>
          </a:p>
          <a:p>
            <a:r>
              <a:rPr lang="en-US" dirty="0"/>
              <a:t> </a:t>
            </a:r>
          </a:p>
          <a:p>
            <a:r>
              <a:rPr lang="en-US" dirty="0"/>
              <a:t>7b. Does the policy address the conditions of preservation for an item? (</a:t>
            </a:r>
            <a:r>
              <a:rPr lang="en-US" i="1" dirty="0"/>
              <a:t>0-3 points</a:t>
            </a:r>
            <a:r>
              <a:rPr lang="en-US" dirty="0"/>
              <a:t>)</a:t>
            </a:r>
          </a:p>
          <a:p>
            <a:r>
              <a:rPr lang="en-US" dirty="0"/>
              <a:t> </a:t>
            </a:r>
          </a:p>
          <a:p>
            <a:r>
              <a:rPr lang="en-US" dirty="0"/>
              <a:t>7c. Does the policy address potential restrictions on access to an item? (</a:t>
            </a:r>
            <a:r>
              <a:rPr lang="en-US" i="1" dirty="0"/>
              <a:t>0-3 points</a:t>
            </a:r>
            <a:r>
              <a:rPr lang="en-US" dirty="0"/>
              <a:t>)</a:t>
            </a:r>
          </a:p>
          <a:p>
            <a:r>
              <a:rPr lang="en-US" dirty="0"/>
              <a:t> </a:t>
            </a:r>
          </a:p>
          <a:p>
            <a:r>
              <a:rPr lang="en-US" i="1" dirty="0"/>
              <a:t>D7 subsection score: _______/9</a:t>
            </a:r>
          </a:p>
          <a:p>
            <a:endParaRPr lang="en-US" dirty="0"/>
          </a:p>
          <a:p>
            <a:r>
              <a:rPr lang="en-US" b="1" dirty="0"/>
              <a:t>Section score: _______/43</a:t>
            </a:r>
            <a:endParaRPr lang="en-US" dirty="0"/>
          </a:p>
          <a:p>
            <a:endParaRPr lang="en-US" dirty="0"/>
          </a:p>
        </p:txBody>
      </p:sp>
    </p:spTree>
    <p:extLst>
      <p:ext uri="{BB962C8B-B14F-4D97-AF65-F5344CB8AC3E}">
        <p14:creationId xmlns:p14="http://schemas.microsoft.com/office/powerpoint/2010/main" val="39043246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9738" y="97183"/>
            <a:ext cx="11202505" cy="6924973"/>
          </a:xfrm>
          <a:prstGeom prst="rect">
            <a:avLst/>
          </a:prstGeom>
          <a:noFill/>
        </p:spPr>
        <p:txBody>
          <a:bodyPr wrap="square" rtlCol="0">
            <a:spAutoFit/>
          </a:bodyPr>
          <a:lstStyle/>
          <a:p>
            <a:r>
              <a:rPr lang="en-US" sz="2400" b="1" dirty="0"/>
              <a:t>Archives Accreditation Specifications Score Sheet – Recognized – (5 of 5)</a:t>
            </a:r>
          </a:p>
          <a:p>
            <a:endParaRPr lang="en-US" sz="2100" dirty="0"/>
          </a:p>
          <a:p>
            <a:r>
              <a:rPr lang="en-US" sz="1900" dirty="0"/>
              <a:t>A section score: _____/5</a:t>
            </a:r>
          </a:p>
          <a:p>
            <a:r>
              <a:rPr lang="en-US" sz="1900" dirty="0"/>
              <a:t>B section score: _____/5</a:t>
            </a:r>
          </a:p>
          <a:p>
            <a:r>
              <a:rPr lang="en-US" sz="1900" dirty="0"/>
              <a:t>C section score: _____/70</a:t>
            </a:r>
          </a:p>
          <a:p>
            <a:r>
              <a:rPr lang="en-US" sz="1900" dirty="0"/>
              <a:t>D section score: _____/43</a:t>
            </a:r>
          </a:p>
          <a:p>
            <a:r>
              <a:rPr lang="en-US" sz="1900" dirty="0"/>
              <a:t>Total score: _______/120</a:t>
            </a:r>
          </a:p>
          <a:p>
            <a:r>
              <a:rPr lang="en-US" sz="1900" b="1" dirty="0"/>
              <a:t> </a:t>
            </a:r>
            <a:endParaRPr lang="en-US" sz="1900" dirty="0"/>
          </a:p>
          <a:p>
            <a:r>
              <a:rPr lang="en-US" sz="1900" b="1" i="1" u="sng" dirty="0"/>
              <a:t>Things for Evaluators to Remember</a:t>
            </a:r>
            <a:endParaRPr lang="en-US" sz="1900" i="1" u="sng" dirty="0"/>
          </a:p>
          <a:p>
            <a:pPr lvl="0"/>
            <a:r>
              <a:rPr lang="en-US" sz="1900" dirty="0"/>
              <a:t>1) Applicant </a:t>
            </a:r>
            <a:r>
              <a:rPr lang="en-US" sz="1900" i="1" dirty="0"/>
              <a:t>must</a:t>
            </a:r>
            <a:r>
              <a:rPr lang="en-US" sz="1900" dirty="0"/>
              <a:t> achieve an overall minimum of 50% in order to achieve recognized status.</a:t>
            </a:r>
          </a:p>
          <a:p>
            <a:pPr lvl="0"/>
            <a:r>
              <a:rPr lang="en-US" sz="1900" dirty="0"/>
              <a:t>2) If A1 has a score of zero points applicant is not eligible to achieve recognized status until archivist has been designated.</a:t>
            </a:r>
          </a:p>
          <a:p>
            <a:pPr lvl="0"/>
            <a:r>
              <a:rPr lang="en-US" sz="1900" dirty="0"/>
              <a:t>3) If B1 has a score of zero points applicant is not eligible to achieve recognized status until oversight committee, whose terms of reference include archives and records management,  is created.</a:t>
            </a:r>
          </a:p>
          <a:p>
            <a:pPr lvl="0"/>
            <a:r>
              <a:rPr lang="en-US" sz="1900" dirty="0"/>
              <a:t>4) If either C1 </a:t>
            </a:r>
            <a:r>
              <a:rPr lang="en-US" sz="1900" i="1" dirty="0"/>
              <a:t>or</a:t>
            </a:r>
            <a:r>
              <a:rPr lang="en-US" sz="1900" dirty="0"/>
              <a:t> C2 have a score of less than 80%, applicant is not eligible to achieve recognized status until issues are corrected.</a:t>
            </a:r>
          </a:p>
          <a:p>
            <a:pPr lvl="0"/>
            <a:r>
              <a:rPr lang="en-US" sz="1900" dirty="0"/>
              <a:t>5) If either D1 or D6 have a score of less than 60%, applicant is not eligible to achieve recognized status until those policies are created.</a:t>
            </a:r>
          </a:p>
          <a:p>
            <a:r>
              <a:rPr lang="en-US" sz="1900" dirty="0"/>
              <a:t>6) If Section D has an overall section score of less than 60%, applicant is not eligible to achieve recognized status until those policies are created.</a:t>
            </a:r>
          </a:p>
          <a:p>
            <a:endParaRPr lang="en-US" sz="1900" dirty="0"/>
          </a:p>
          <a:p>
            <a:r>
              <a:rPr lang="en-US" sz="1900" dirty="0"/>
              <a:t>Recommendation for status: ­­­­­­­­­­____________________________________</a:t>
            </a:r>
          </a:p>
        </p:txBody>
      </p:sp>
    </p:spTree>
    <p:extLst>
      <p:ext uri="{BB962C8B-B14F-4D97-AF65-F5344CB8AC3E}">
        <p14:creationId xmlns:p14="http://schemas.microsoft.com/office/powerpoint/2010/main" val="12454214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185739"/>
            <a:ext cx="10396882" cy="1128712"/>
          </a:xfrm>
        </p:spPr>
        <p:txBody>
          <a:bodyPr>
            <a:normAutofit/>
          </a:bodyPr>
          <a:lstStyle/>
          <a:p>
            <a:pPr algn="ctr"/>
            <a:r>
              <a:rPr lang="en-US" sz="3800" dirty="0"/>
              <a:t>BA 70 15: Vital Records</a:t>
            </a:r>
          </a:p>
        </p:txBody>
      </p:sp>
      <p:sp>
        <p:nvSpPr>
          <p:cNvPr id="3" name="Content Placeholder 2"/>
          <p:cNvSpPr>
            <a:spLocks noGrp="1"/>
          </p:cNvSpPr>
          <p:nvPr>
            <p:ph idx="1"/>
          </p:nvPr>
        </p:nvSpPr>
        <p:spPr>
          <a:xfrm>
            <a:off x="685800" y="1314451"/>
            <a:ext cx="10396883" cy="4060134"/>
          </a:xfrm>
        </p:spPr>
        <p:txBody>
          <a:bodyPr>
            <a:normAutofit/>
          </a:bodyPr>
          <a:lstStyle/>
          <a:p>
            <a:pPr marL="0" indent="0">
              <a:buNone/>
            </a:pPr>
            <a:r>
              <a:rPr lang="en-US" sz="2600" dirty="0"/>
              <a:t>	</a:t>
            </a:r>
            <a:r>
              <a:rPr lang="en-US" sz="2800" b="1" dirty="0"/>
              <a:t>Specifies that:</a:t>
            </a:r>
          </a:p>
          <a:p>
            <a:r>
              <a:rPr lang="en-US" sz="2600" dirty="0"/>
              <a:t>1. </a:t>
            </a:r>
            <a:r>
              <a:rPr lang="en-US" sz="2800" dirty="0"/>
              <a:t>All organizations and institutions shall give special attention to the permanent preservation and security of their own vital records, such as articles of incorporation, constitutions and bylaws, minutes of boards or governing committees, property records and other legal documents, and also church properties that are of an intellectual nature, such as trademarks and copyrights.</a:t>
            </a:r>
          </a:p>
        </p:txBody>
      </p:sp>
    </p:spTree>
    <p:extLst>
      <p:ext uri="{BB962C8B-B14F-4D97-AF65-F5344CB8AC3E}">
        <p14:creationId xmlns:p14="http://schemas.microsoft.com/office/powerpoint/2010/main" val="7072894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1470" y="-226393"/>
            <a:ext cx="11002893" cy="6217087"/>
          </a:xfrm>
          <a:prstGeom prst="rect">
            <a:avLst/>
          </a:prstGeom>
          <a:noFill/>
        </p:spPr>
        <p:txBody>
          <a:bodyPr wrap="square" rtlCol="0">
            <a:spAutoFit/>
          </a:bodyPr>
          <a:lstStyle/>
          <a:p>
            <a:endParaRPr lang="en-US" dirty="0"/>
          </a:p>
          <a:p>
            <a:pPr algn="ctr"/>
            <a:r>
              <a:rPr lang="en-US" sz="3200" b="1" dirty="0">
                <a:cs typeface="Baghdad" pitchFamily="2" charset="-78"/>
              </a:rPr>
              <a:t>Background</a:t>
            </a:r>
          </a:p>
          <a:p>
            <a:endParaRPr lang="en-US" dirty="0">
              <a:cs typeface="Broadway" panose="020F0502020204030204" pitchFamily="34" charset="0"/>
            </a:endParaRPr>
          </a:p>
          <a:p>
            <a:endParaRPr lang="en-US" sz="2400" dirty="0">
              <a:cs typeface="Broadway" panose="020F0502020204030204" pitchFamily="34" charset="0"/>
            </a:endParaRPr>
          </a:p>
          <a:p>
            <a:r>
              <a:rPr lang="en-US" sz="2400" dirty="0">
                <a:cs typeface="Broadway" panose="020F0502020204030204" pitchFamily="34" charset="0"/>
              </a:rPr>
              <a:t>ASTR, commissioned by the Seventh-day Adventist Church to provide coordination, supervision, and quality control to its archives and records centers, serves the thirteen divisions of the world church. Deriving its authority from General Conference Working Policy [BA 70 – Retention and Safeguarding of Records], ASTR management has a solid history of visiting division recordkeeping offices - providing counsel, seminars, and records-management assistance to support division efforts in establishing and maintaining recordkeeping facilities. </a:t>
            </a:r>
          </a:p>
          <a:p>
            <a:endParaRPr lang="en-US" sz="2400" dirty="0">
              <a:cs typeface="Broadway" panose="020F0502020204030204" pitchFamily="34" charset="0"/>
            </a:endParaRPr>
          </a:p>
          <a:p>
            <a:r>
              <a:rPr lang="en-US" sz="2400" dirty="0">
                <a:cs typeface="Broadway" panose="020F0502020204030204" pitchFamily="34" charset="0"/>
              </a:rPr>
              <a:t>In response to division inquiries on ASTR evaluating their efforts to comply with Working Policy BA 70 15: Vital Records, and our desire to take our support to the next highest level, we devised an Accreditation Program.</a:t>
            </a:r>
          </a:p>
          <a:p>
            <a:endParaRPr lang="en-US" dirty="0"/>
          </a:p>
        </p:txBody>
      </p:sp>
    </p:spTree>
    <p:extLst>
      <p:ext uri="{BB962C8B-B14F-4D97-AF65-F5344CB8AC3E}">
        <p14:creationId xmlns:p14="http://schemas.microsoft.com/office/powerpoint/2010/main" val="26504322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4348" y="159025"/>
            <a:ext cx="10993894" cy="5693866"/>
          </a:xfrm>
          <a:prstGeom prst="rect">
            <a:avLst/>
          </a:prstGeom>
          <a:noFill/>
        </p:spPr>
        <p:txBody>
          <a:bodyPr wrap="square" rtlCol="0">
            <a:spAutoFit/>
          </a:bodyPr>
          <a:lstStyle/>
          <a:p>
            <a:pPr algn="ctr"/>
            <a:r>
              <a:rPr lang="en-US" sz="3800" b="1" dirty="0"/>
              <a:t>Goal of the Accreditation Program</a:t>
            </a:r>
          </a:p>
          <a:p>
            <a:endParaRPr lang="en-US" dirty="0"/>
          </a:p>
          <a:p>
            <a:r>
              <a:rPr lang="en-US" sz="2800" dirty="0"/>
              <a:t>Accreditation is a global standard through which a recordkeeping facility of the Seventh-day Adventist Church meets minimum recordkeeping standards and guidelines recommended by the Office of Archives, Statistics and Research (ASTR). </a:t>
            </a:r>
          </a:p>
          <a:p>
            <a:endParaRPr lang="en-US" sz="2800" dirty="0"/>
          </a:p>
          <a:p>
            <a:r>
              <a:rPr lang="en-US" sz="2800" dirty="0"/>
              <a:t>ASTR is committed to improving the quality of recordkeeping institutions operated by the Church worldwide. </a:t>
            </a:r>
          </a:p>
          <a:p>
            <a:endParaRPr lang="en-US" sz="2800" dirty="0"/>
          </a:p>
          <a:p>
            <a:r>
              <a:rPr lang="en-US" sz="2800" dirty="0"/>
              <a:t>ASTR believes that implementing and supporting an effective records accreditation program within these institutions provides an integral tool for quality onsite records management</a:t>
            </a:r>
          </a:p>
        </p:txBody>
      </p:sp>
    </p:spTree>
    <p:extLst>
      <p:ext uri="{BB962C8B-B14F-4D97-AF65-F5344CB8AC3E}">
        <p14:creationId xmlns:p14="http://schemas.microsoft.com/office/powerpoint/2010/main" val="10897132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30342" y="410818"/>
            <a:ext cx="11461656" cy="6447182"/>
          </a:xfrm>
          <a:prstGeom prst="rect">
            <a:avLst/>
          </a:prstGeom>
        </p:spPr>
      </p:pic>
    </p:spTree>
    <p:extLst>
      <p:ext uri="{BB962C8B-B14F-4D97-AF65-F5344CB8AC3E}">
        <p14:creationId xmlns:p14="http://schemas.microsoft.com/office/powerpoint/2010/main" val="2913848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97113" y="437322"/>
            <a:ext cx="10364409" cy="6832640"/>
          </a:xfrm>
          <a:prstGeom prst="rect">
            <a:avLst/>
          </a:prstGeom>
          <a:noFill/>
        </p:spPr>
        <p:txBody>
          <a:bodyPr wrap="square" rtlCol="0">
            <a:spAutoFit/>
          </a:bodyPr>
          <a:lstStyle/>
          <a:p>
            <a:pPr algn="ctr"/>
            <a:r>
              <a:rPr lang="en-US" sz="3800" b="1" dirty="0"/>
              <a:t>Why Have An Accreditation Program ?</a:t>
            </a:r>
          </a:p>
          <a:p>
            <a:r>
              <a:rPr lang="en-US" sz="2600" dirty="0"/>
              <a:t>The task of accreditation is based on the philosophy that each denominational entity, operated in the name of the Seventh-day Adventist Church, assumes the dual responsibility of fulfilling the expectations of its constituency and of supporting the Church’s mission. Accreditation of an institution by ASTR signifies that the institution has a purpose appropriate to service the recordkeeping needs of those in its constituency and has the resources, programs, and services sufficient to accomplish the institution’s goals.</a:t>
            </a:r>
          </a:p>
          <a:p>
            <a:endParaRPr lang="en-US" sz="2600" dirty="0"/>
          </a:p>
          <a:p>
            <a:r>
              <a:rPr lang="en-US" sz="2600" dirty="0"/>
              <a:t>Accreditation plays a significant role in fostering confidence in the recordkeeping of the Church and of its various entities, in serving to maintain minimum standards, enhancing institutional effectiveness, and providing inter-institutional recognition.</a:t>
            </a:r>
          </a:p>
          <a:p>
            <a:endParaRPr lang="en-US" dirty="0"/>
          </a:p>
          <a:p>
            <a:endParaRPr lang="en-US" dirty="0"/>
          </a:p>
        </p:txBody>
      </p:sp>
    </p:spTree>
    <p:extLst>
      <p:ext uri="{BB962C8B-B14F-4D97-AF65-F5344CB8AC3E}">
        <p14:creationId xmlns:p14="http://schemas.microsoft.com/office/powerpoint/2010/main" val="23732878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42951" y="194365"/>
            <a:ext cx="11672887" cy="7140416"/>
          </a:xfrm>
          <a:prstGeom prst="rect">
            <a:avLst/>
          </a:prstGeom>
          <a:noFill/>
        </p:spPr>
        <p:txBody>
          <a:bodyPr wrap="square" rtlCol="0">
            <a:spAutoFit/>
          </a:bodyPr>
          <a:lstStyle/>
          <a:p>
            <a:pPr algn="ctr"/>
            <a:r>
              <a:rPr lang="en-US" sz="3800" b="1" dirty="0"/>
              <a:t>Benefits of an Accreditation Program (1 of 3)</a:t>
            </a:r>
          </a:p>
          <a:p>
            <a:endParaRPr lang="en-US" dirty="0"/>
          </a:p>
          <a:p>
            <a:pPr lvl="0"/>
            <a:r>
              <a:rPr lang="en-US" sz="2700" b="1" i="1" dirty="0"/>
              <a:t>1) Accreditation optimizes record content, record quality and record accessibility</a:t>
            </a:r>
            <a:r>
              <a:rPr lang="en-US" sz="2700" dirty="0"/>
              <a:t>. The foremost benefit is that your record holdings are now systematically maintained in a manner consistent not just with ASTR’s holdings and recommendations, but in a manner that best facilitates your staff and external records researcher’s accessing those records. Your records are now kept in a systematic manner that best ensures that this records are accessible each and every time they are needed</a:t>
            </a:r>
            <a:endParaRPr lang="en-US" sz="2700" b="1" i="1" dirty="0"/>
          </a:p>
          <a:p>
            <a:pPr lvl="0"/>
            <a:r>
              <a:rPr lang="en-US" sz="2700" b="1" i="1" dirty="0"/>
              <a:t>2) Accreditation improves recordkeeping processes while enhancing the skills and knowledge of your staff. </a:t>
            </a:r>
            <a:r>
              <a:rPr lang="en-US" sz="2700" dirty="0"/>
              <a:t>With your records maintained in accordance with ASTR recommendations, all of your records staff members are now trained to perform the same activities every time. This unanimity in performance ensures your department’s record keeping is professionally organized and operated</a:t>
            </a:r>
          </a:p>
          <a:p>
            <a:pPr lvl="0"/>
            <a:endParaRPr lang="en-US" sz="2400" dirty="0"/>
          </a:p>
        </p:txBody>
      </p:sp>
    </p:spTree>
    <p:extLst>
      <p:ext uri="{BB962C8B-B14F-4D97-AF65-F5344CB8AC3E}">
        <p14:creationId xmlns:p14="http://schemas.microsoft.com/office/powerpoint/2010/main" val="2482208765"/>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Archives Document" ma:contentTypeID="0x010100B780B9765D18EC489F727F2F20C2F10800185CB8586FA8064ABCD6DCF8B59CCD79" ma:contentTypeVersion="23" ma:contentTypeDescription="Generic archives document" ma:contentTypeScope="" ma:versionID="994b05982a851b1ec66019abe1e98165">
  <xsd:schema xmlns:xsd="http://www.w3.org/2001/XMLSchema" xmlns:xs="http://www.w3.org/2001/XMLSchema" xmlns:p="http://schemas.microsoft.com/office/2006/metadata/properties" xmlns:ns2="93657dfc-095c-47d7-98dc-273907ae11ad" targetNamespace="http://schemas.microsoft.com/office/2006/metadata/properties" ma:root="true" ma:fieldsID="81bc25826cd3e43a8aeb0f624a7fd525" ns2:_="">
    <xsd:import namespace="93657dfc-095c-47d7-98dc-273907ae11ad"/>
    <xsd:element name="properties">
      <xsd:complexType>
        <xsd:sequence>
          <xsd:element name="documentManagement">
            <xsd:complexType>
              <xsd:all>
                <xsd:element ref="ns2:_dlc_DocId" minOccurs="0"/>
                <xsd:element ref="ns2:_dlc_DocIdUrl" minOccurs="0"/>
                <xsd:element ref="ns2:_dlc_DocIdPersistId" minOccurs="0"/>
                <xsd:element ref="ns2:OldFileID" minOccurs="0"/>
                <xsd:element ref="ns2:OldDocID" minOccurs="0"/>
                <xsd:element ref="ns2:ScanType" minOccurs="0"/>
                <xsd:element ref="ns2:DocAuthor" minOccurs="0"/>
                <xsd:element ref="ns2:DateTag" minOccurs="0"/>
                <xsd:element ref="ns2:DocDate" minOccurs="0"/>
                <xsd:element ref="ns2:DocYear" minOccurs="0"/>
                <xsd:element ref="ns2:Issue" minOccurs="0"/>
                <xsd:element ref="ns2:IssueNum"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657dfc-095c-47d7-98dc-273907ae11ad"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OldFileID" ma:index="11" nillable="true" ma:displayName="OldFileID" ma:hidden="true" ma:internalName="OldFileID" ma:readOnly="false">
      <xsd:simpleType>
        <xsd:restriction base="dms:Number"/>
      </xsd:simpleType>
    </xsd:element>
    <xsd:element name="OldDocID" ma:index="12" nillable="true" ma:displayName="OldDocID" ma:hidden="true" ma:internalName="OldDocID" ma:readOnly="false">
      <xsd:simpleType>
        <xsd:restriction base="dms:Number"/>
      </xsd:simpleType>
    </xsd:element>
    <xsd:element name="ScanType" ma:index="13" nillable="true" ma:displayName="Scan Type" ma:internalName="ScanType" ma:readOnly="false">
      <xsd:simpleType>
        <xsd:restriction base="dms:Choice">
          <xsd:enumeration value="B"/>
          <xsd:enumeration value="C"/>
          <xsd:enumeration value="G"/>
        </xsd:restriction>
      </xsd:simpleType>
    </xsd:element>
    <xsd:element name="DocAuthor" ma:index="14" nillable="true" ma:displayName="Author" ma:internalName="DocAuthor" ma:readOnly="false">
      <xsd:simpleType>
        <xsd:restriction base="dms:Text"/>
      </xsd:simpleType>
    </xsd:element>
    <xsd:element name="DateTag" ma:index="15" nillable="true" ma:displayName="Date Tag" ma:internalName="DateTag" ma:readOnly="false">
      <xsd:simpleType>
        <xsd:restriction base="dms:Text"/>
      </xsd:simpleType>
    </xsd:element>
    <xsd:element name="DocDate" ma:index="16" nillable="true" ma:displayName="Doc Date" ma:format="DateOnly" ma:internalName="DocDate" ma:readOnly="false">
      <xsd:simpleType>
        <xsd:restriction base="dms:DateTime"/>
      </xsd:simpleType>
    </xsd:element>
    <xsd:element name="DocYear" ma:index="17" nillable="true" ma:displayName="Doc Year" ma:internalName="DocYear" ma:readOnly="false">
      <xsd:simpleType>
        <xsd:restriction base="dms:Number"/>
      </xsd:simpleType>
    </xsd:element>
    <xsd:element name="Issue" ma:index="18" nillable="true" ma:displayName="Issue" ma:internalName="Issue" ma:readOnly="false">
      <xsd:simpleType>
        <xsd:restriction base="dms:Text"/>
      </xsd:simpleType>
    </xsd:element>
    <xsd:element name="IssueNum" ma:index="19" nillable="true" ma:displayName="IssueNum" ma:internalName="IssueNum" ma:readOnly="false">
      <xsd:simpleType>
        <xsd:restriction base="dms:Number"/>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OldDocID xmlns="93657dfc-095c-47d7-98dc-273907ae11ad" xsi:nil="true"/>
    <DateTag xmlns="93657dfc-095c-47d7-98dc-273907ae11ad" xsi:nil="true"/>
    <DocAuthor xmlns="93657dfc-095c-47d7-98dc-273907ae11ad" xsi:nil="true"/>
    <DocYear xmlns="93657dfc-095c-47d7-98dc-273907ae11ad" xsi:nil="true"/>
    <ScanType xmlns="93657dfc-095c-47d7-98dc-273907ae11ad" xsi:nil="true"/>
    <DocDate xmlns="93657dfc-095c-47d7-98dc-273907ae11ad" xsi:nil="true"/>
    <Issue xmlns="93657dfc-095c-47d7-98dc-273907ae11ad" xsi:nil="true"/>
    <IssueNum xmlns="93657dfc-095c-47d7-98dc-273907ae11ad" xsi:nil="true"/>
    <OldFileID xmlns="93657dfc-095c-47d7-98dc-273907ae11ad" xsi:nil="true"/>
    <_dlc_DocId xmlns="93657dfc-095c-47d7-98dc-273907ae11ad">2SNEJPDDRKTW-22-714</_dlc_DocId>
    <_dlc_DocIdUrl xmlns="93657dfc-095c-47d7-98dc-273907ae11ad">
      <Url>https://documents.adventistarchives.org/_layouts/DocIdRedir.aspx?ID=2SNEJPDDRKTW-22-714</Url>
      <Description>2SNEJPDDRKTW-22-714</Description>
    </_dlc_DocIdUrl>
  </documentManagement>
</p:properties>
</file>

<file path=customXml/itemProps1.xml><?xml version="1.0" encoding="utf-8"?>
<ds:datastoreItem xmlns:ds="http://schemas.openxmlformats.org/officeDocument/2006/customXml" ds:itemID="{98072471-0358-4629-8DD4-88FAC35C2571}"/>
</file>

<file path=customXml/itemProps2.xml><?xml version="1.0" encoding="utf-8"?>
<ds:datastoreItem xmlns:ds="http://schemas.openxmlformats.org/officeDocument/2006/customXml" ds:itemID="{2520033E-26D2-4CC9-A14C-A82A4FAF08BA}"/>
</file>

<file path=customXml/itemProps3.xml><?xml version="1.0" encoding="utf-8"?>
<ds:datastoreItem xmlns:ds="http://schemas.openxmlformats.org/officeDocument/2006/customXml" ds:itemID="{0A28DF5E-ED2B-47FD-AA2E-9F240BCE28FE}"/>
</file>

<file path=customXml/itemProps4.xml><?xml version="1.0" encoding="utf-8"?>
<ds:datastoreItem xmlns:ds="http://schemas.openxmlformats.org/officeDocument/2006/customXml" ds:itemID="{29F85F9C-F45C-48EF-8E09-B94245B08B58}"/>
</file>

<file path=docProps/app.xml><?xml version="1.0" encoding="utf-8"?>
<Properties xmlns="http://schemas.openxmlformats.org/officeDocument/2006/extended-properties" xmlns:vt="http://schemas.openxmlformats.org/officeDocument/2006/docPropsVTypes">
  <Template>{11A41597-1800-CC46-9E91-71B41CDE6DDE}tf10001069</Template>
  <TotalTime>185</TotalTime>
  <Words>2834</Words>
  <Application>Microsoft Macintosh PowerPoint</Application>
  <PresentationFormat>Widescreen</PresentationFormat>
  <Paragraphs>398</Paragraphs>
  <Slides>31</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Century Gothic</vt:lpstr>
      <vt:lpstr>Wingdings 3</vt:lpstr>
      <vt:lpstr>Wisp</vt:lpstr>
      <vt:lpstr>      ASTR Accreditation Program Training </vt:lpstr>
      <vt:lpstr>Why Keep Records? – </vt:lpstr>
      <vt:lpstr>   Adventist  History </vt:lpstr>
      <vt:lpstr>BA 70 15: Vital Records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ASTR Accreditation Program </dc:title>
  <dc:creator>Kline, Roy</dc:creator>
  <cp:lastModifiedBy>Kline, Roy</cp:lastModifiedBy>
  <cp:revision>24</cp:revision>
  <dcterms:created xsi:type="dcterms:W3CDTF">2019-05-22T12:36:06Z</dcterms:created>
  <dcterms:modified xsi:type="dcterms:W3CDTF">2019-05-22T20:13:03Z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0x010100B780B9765D18EC489F727F2F20C2F10800185CB8586FA8064ABCD6DCF8B59CCD79</vt:lpwstr>
  </property>
  <property fmtid="{D5CDD505-2E9C-101B-9397-08002B2CF9AE}" pid="3" name="_dlc_DocIdItemGuid">
    <vt:lpwstr>553d5fd2-af55-4b08-a887-36f4d86aded3</vt:lpwstr>
  </property>
</Properties>
</file>