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6.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Lst>
  <p:handoutMasterIdLst>
    <p:handoutMasterId r:id="rId43"/>
  </p:handoutMasterIdLst>
  <p:sldIdLst>
    <p:sldId id="256" r:id="rId2"/>
    <p:sldId id="332" r:id="rId3"/>
    <p:sldId id="259" r:id="rId4"/>
    <p:sldId id="258" r:id="rId5"/>
    <p:sldId id="366" r:id="rId6"/>
    <p:sldId id="305" r:id="rId7"/>
    <p:sldId id="304" r:id="rId8"/>
    <p:sldId id="333" r:id="rId9"/>
    <p:sldId id="306" r:id="rId10"/>
    <p:sldId id="355" r:id="rId11"/>
    <p:sldId id="356" r:id="rId12"/>
    <p:sldId id="357" r:id="rId13"/>
    <p:sldId id="354" r:id="rId14"/>
    <p:sldId id="353" r:id="rId15"/>
    <p:sldId id="352" r:id="rId16"/>
    <p:sldId id="307" r:id="rId17"/>
    <p:sldId id="308" r:id="rId18"/>
    <p:sldId id="309" r:id="rId19"/>
    <p:sldId id="310" r:id="rId20"/>
    <p:sldId id="311" r:id="rId21"/>
    <p:sldId id="312" r:id="rId22"/>
    <p:sldId id="364" r:id="rId23"/>
    <p:sldId id="313" r:id="rId24"/>
    <p:sldId id="358" r:id="rId25"/>
    <p:sldId id="359" r:id="rId26"/>
    <p:sldId id="365" r:id="rId27"/>
    <p:sldId id="361" r:id="rId28"/>
    <p:sldId id="363" r:id="rId29"/>
    <p:sldId id="362" r:id="rId30"/>
    <p:sldId id="314" r:id="rId31"/>
    <p:sldId id="315" r:id="rId32"/>
    <p:sldId id="316" r:id="rId33"/>
    <p:sldId id="317" r:id="rId34"/>
    <p:sldId id="265" r:id="rId35"/>
    <p:sldId id="292" r:id="rId36"/>
    <p:sldId id="299" r:id="rId37"/>
    <p:sldId id="339" r:id="rId38"/>
    <p:sldId id="340" r:id="rId39"/>
    <p:sldId id="341" r:id="rId40"/>
    <p:sldId id="296" r:id="rId41"/>
    <p:sldId id="257"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Tahoma"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Tahoma"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Tahoma"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Tahoma" pitchFamily="34" charset="0"/>
        <a:ea typeface="MS PGothic" pitchFamily="34" charset="-128"/>
        <a:cs typeface="+mn-cs"/>
      </a:defRPr>
    </a:lvl5pPr>
    <a:lvl6pPr marL="2286000" algn="l" defTabSz="914400" rtl="0" eaLnBrk="1" latinLnBrk="0" hangingPunct="1">
      <a:defRPr kern="1200">
        <a:solidFill>
          <a:schemeClr val="tx1"/>
        </a:solidFill>
        <a:latin typeface="Tahoma" pitchFamily="34" charset="0"/>
        <a:ea typeface="MS PGothic" pitchFamily="34" charset="-128"/>
        <a:cs typeface="+mn-cs"/>
      </a:defRPr>
    </a:lvl6pPr>
    <a:lvl7pPr marL="2743200" algn="l" defTabSz="914400" rtl="0" eaLnBrk="1" latinLnBrk="0" hangingPunct="1">
      <a:defRPr kern="1200">
        <a:solidFill>
          <a:schemeClr val="tx1"/>
        </a:solidFill>
        <a:latin typeface="Tahoma" pitchFamily="34" charset="0"/>
        <a:ea typeface="MS PGothic" pitchFamily="34" charset="-128"/>
        <a:cs typeface="+mn-cs"/>
      </a:defRPr>
    </a:lvl7pPr>
    <a:lvl8pPr marL="3200400" algn="l" defTabSz="914400" rtl="0" eaLnBrk="1" latinLnBrk="0" hangingPunct="1">
      <a:defRPr kern="1200">
        <a:solidFill>
          <a:schemeClr val="tx1"/>
        </a:solidFill>
        <a:latin typeface="Tahoma" pitchFamily="34" charset="0"/>
        <a:ea typeface="MS PGothic" pitchFamily="34" charset="-128"/>
        <a:cs typeface="+mn-cs"/>
      </a:defRPr>
    </a:lvl8pPr>
    <a:lvl9pPr marL="3657600" algn="l" defTabSz="914400" rtl="0" eaLnBrk="1" latinLnBrk="0" hangingPunct="1">
      <a:defRPr kern="1200">
        <a:solidFill>
          <a:schemeClr val="tx1"/>
        </a:solidFill>
        <a:latin typeface="Tahoma"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50"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smtClean="0">
                <a:latin typeface="Arial" charset="0"/>
                <a:ea typeface="ＭＳ Ｐゴシック" charset="0"/>
                <a:cs typeface="Arial" charset="0"/>
              </a:defRPr>
            </a:lvl1pPr>
          </a:lstStyle>
          <a:p>
            <a:pPr>
              <a:defRPr/>
            </a:pPr>
            <a:endParaRPr lang="en-US"/>
          </a:p>
        </p:txBody>
      </p:sp>
      <p:sp>
        <p:nvSpPr>
          <p:cNvPr id="4608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smtClean="0">
                <a:latin typeface="Arial" charset="0"/>
                <a:ea typeface="ＭＳ Ｐゴシック" charset="0"/>
                <a:cs typeface="Arial" charset="0"/>
              </a:defRPr>
            </a:lvl1pPr>
          </a:lstStyle>
          <a:p>
            <a:pPr>
              <a:defRPr/>
            </a:pPr>
            <a:endParaRPr lang="en-US"/>
          </a:p>
        </p:txBody>
      </p:sp>
      <p:sp>
        <p:nvSpPr>
          <p:cNvPr id="4608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smtClean="0">
                <a:latin typeface="Arial" charset="0"/>
                <a:ea typeface="ＭＳ Ｐゴシック" charset="0"/>
                <a:cs typeface="Arial" charset="0"/>
              </a:defRPr>
            </a:lvl1pPr>
          </a:lstStyle>
          <a:p>
            <a:pPr>
              <a:defRPr/>
            </a:pPr>
            <a:endParaRPr lang="en-US"/>
          </a:p>
        </p:txBody>
      </p:sp>
      <p:sp>
        <p:nvSpPr>
          <p:cNvPr id="4608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1303614E-652D-4358-9513-E90C11B552C0}" type="slidenum">
              <a:rPr lang="en-US" altLang="en-US"/>
              <a:pPr/>
              <a:t>‹#›</a:t>
            </a:fld>
            <a:endParaRPr lang="en-US" altLang="en-US"/>
          </a:p>
        </p:txBody>
      </p:sp>
    </p:spTree>
    <p:extLst>
      <p:ext uri="{BB962C8B-B14F-4D97-AF65-F5344CB8AC3E}">
        <p14:creationId xmlns:p14="http://schemas.microsoft.com/office/powerpoint/2010/main" val="10809209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gd name="T0" fmla="*/ 5154 w 5155"/>
                <a:gd name="T1" fmla="*/ 1769 h 2304"/>
                <a:gd name="T2" fmla="*/ 0 w 5155"/>
                <a:gd name="T3" fmla="*/ 2304 h 2304"/>
                <a:gd name="T4" fmla="*/ 0 w 5155"/>
                <a:gd name="T5" fmla="*/ 1252 h 2304"/>
                <a:gd name="T6" fmla="*/ 5155 w 5155"/>
                <a:gd name="T7" fmla="*/ 0 h 2304"/>
                <a:gd name="T8" fmla="*/ 5155 w 5155"/>
                <a:gd name="T9" fmla="*/ 1416 h 2304"/>
                <a:gd name="T10" fmla="*/ 5154 w 5155"/>
                <a:gd name="T11" fmla="*/ 1769 h 2304"/>
              </a:gdLst>
              <a:ahLst/>
              <a:cxnLst>
                <a:cxn ang="0">
                  <a:pos x="T0" y="T1"/>
                </a:cxn>
                <a:cxn ang="0">
                  <a:pos x="T2" y="T3"/>
                </a:cxn>
                <a:cxn ang="0">
                  <a:pos x="T4" y="T5"/>
                </a:cxn>
                <a:cxn ang="0">
                  <a:pos x="T6" y="T7"/>
                </a:cxn>
                <a:cxn ang="0">
                  <a:pos x="T8" y="T9"/>
                </a:cxn>
                <a:cxn ang="0">
                  <a:pos x="T10" y="T11"/>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latin typeface="Tahoma" charset="0"/>
                <a:ea typeface="ＭＳ Ｐゴシック" charset="0"/>
              </a:endParaRPr>
            </a:p>
          </p:txBody>
        </p:sp>
        <p:sp>
          <p:nvSpPr>
            <p:cNvPr id="6" name="Freeform 4"/>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1509" name="Rectangle 5"/>
          <p:cNvSpPr>
            <a:spLocks noGrp="1" noChangeArrowheads="1"/>
          </p:cNvSpPr>
          <p:nvPr>
            <p:ph type="subTitle" sz="quarter" idx="1"/>
          </p:nvPr>
        </p:nvSpPr>
        <p:spPr>
          <a:xfrm>
            <a:off x="1371600" y="3886200"/>
            <a:ext cx="6400800" cy="1752600"/>
          </a:xfrm>
        </p:spPr>
        <p:txBody>
          <a:bodyPr/>
          <a:lstStyle>
            <a:lvl1pPr marL="0" indent="0" algn="ctr">
              <a:buFont typeface="Wingdings" charset="0"/>
              <a:buNone/>
              <a:defRPr/>
            </a:lvl1pPr>
          </a:lstStyle>
          <a:p>
            <a:pPr lvl="0"/>
            <a:r>
              <a:rPr lang="en-US" noProof="0" smtClean="0"/>
              <a:t>Click to edit Master subtitle style</a:t>
            </a:r>
          </a:p>
        </p:txBody>
      </p:sp>
      <p:sp>
        <p:nvSpPr>
          <p:cNvPr id="21513"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pPr lvl="0"/>
            <a:r>
              <a:rPr lang="en-US" noProof="0" smtClean="0"/>
              <a:t>Click to edit Master title style</a:t>
            </a:r>
          </a:p>
        </p:txBody>
      </p:sp>
      <p:sp>
        <p:nvSpPr>
          <p:cNvPr id="7" name="Rectangle 6"/>
          <p:cNvSpPr>
            <a:spLocks noGrp="1" noChangeArrowheads="1"/>
          </p:cNvSpPr>
          <p:nvPr>
            <p:ph type="dt" sz="quarter" idx="10"/>
          </p:nvPr>
        </p:nvSpPr>
        <p:spPr>
          <a:extLst>
            <a:ext uri="{FAA26D3D-D897-4be2-8F04-BA451C77F1D7}">
              <ma14:placeholderFlag xmlns:ma14="http://schemas.microsoft.com/office/mac/drawingml/2011/main" xmlns="" val="1"/>
            </a:ext>
          </a:extLst>
        </p:spPr>
        <p:txBody>
          <a:bodyPr/>
          <a:lstStyle>
            <a:lvl1pPr>
              <a:defRPr smtClean="0"/>
            </a:lvl1pPr>
          </a:lstStyle>
          <a:p>
            <a:pPr>
              <a:defRPr/>
            </a:pPr>
            <a:endParaRPr lang="en-US"/>
          </a:p>
        </p:txBody>
      </p:sp>
      <p:sp>
        <p:nvSpPr>
          <p:cNvPr id="8" name="Rectangle 7"/>
          <p:cNvSpPr>
            <a:spLocks noGrp="1" noChangeArrowheads="1"/>
          </p:cNvSpPr>
          <p:nvPr>
            <p:ph type="ftr" sz="quarter" idx="11"/>
          </p:nvPr>
        </p:nvSpPr>
        <p:spPr>
          <a:extLst>
            <a:ext uri="{FAA26D3D-D897-4be2-8F04-BA451C77F1D7}">
              <ma14:placeholderFlag xmlns:ma14="http://schemas.microsoft.com/office/mac/drawingml/2011/main" xmlns="" val="1"/>
            </a:ext>
          </a:extLst>
        </p:spPr>
        <p:txBody>
          <a:bodyPr/>
          <a:lstStyle>
            <a:lvl1pPr>
              <a:defRPr smtClean="0"/>
            </a:lvl1pPr>
          </a:lstStyle>
          <a:p>
            <a:pPr>
              <a:defRPr/>
            </a:pPr>
            <a:endParaRPr lang="en-US"/>
          </a:p>
        </p:txBody>
      </p:sp>
      <p:sp>
        <p:nvSpPr>
          <p:cNvPr id="9" name="Rectangle 8"/>
          <p:cNvSpPr>
            <a:spLocks noGrp="1" noChangeArrowheads="1"/>
          </p:cNvSpPr>
          <p:nvPr>
            <p:ph type="sldNum" sz="quarter" idx="12"/>
          </p:nvPr>
        </p:nvSpPr>
        <p:spPr>
          <a:extLst>
            <a:ext uri="{FAA26D3D-D897-4be2-8F04-BA451C77F1D7}">
              <ma14:placeholderFlag xmlns:ma14="http://schemas.microsoft.com/office/mac/drawingml/2011/main" xmlns="" val="1"/>
            </a:ext>
          </a:extLst>
        </p:spPr>
        <p:txBody>
          <a:bodyPr/>
          <a:lstStyle>
            <a:lvl1pPr>
              <a:defRPr/>
            </a:lvl1pPr>
          </a:lstStyle>
          <a:p>
            <a:fld id="{7E60C75F-31B5-4632-9018-083CE1D48D6B}" type="slidenum">
              <a:rPr lang="en-US" altLang="en-US"/>
              <a:pPr/>
              <a:t>‹#›</a:t>
            </a:fld>
            <a:endParaRPr lang="en-US" altLang="en-US"/>
          </a:p>
        </p:txBody>
      </p:sp>
    </p:spTree>
    <p:extLst>
      <p:ext uri="{BB962C8B-B14F-4D97-AF65-F5344CB8AC3E}">
        <p14:creationId xmlns:p14="http://schemas.microsoft.com/office/powerpoint/2010/main" val="3277008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fld id="{F0D235D0-7E73-48B3-9503-F4D714B9F279}" type="slidenum">
              <a:rPr lang="en-US" altLang="en-US"/>
              <a:pPr/>
              <a:t>‹#›</a:t>
            </a:fld>
            <a:endParaRPr lang="en-US" altLang="en-US"/>
          </a:p>
        </p:txBody>
      </p:sp>
    </p:spTree>
    <p:extLst>
      <p:ext uri="{BB962C8B-B14F-4D97-AF65-F5344CB8AC3E}">
        <p14:creationId xmlns:p14="http://schemas.microsoft.com/office/powerpoint/2010/main" val="245719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fld id="{2E22F9F5-A695-4C79-B4B0-5498125BE5F3}" type="slidenum">
              <a:rPr lang="en-US" altLang="en-US"/>
              <a:pPr/>
              <a:t>‹#›</a:t>
            </a:fld>
            <a:endParaRPr lang="en-US" altLang="en-US"/>
          </a:p>
        </p:txBody>
      </p:sp>
    </p:spTree>
    <p:extLst>
      <p:ext uri="{BB962C8B-B14F-4D97-AF65-F5344CB8AC3E}">
        <p14:creationId xmlns:p14="http://schemas.microsoft.com/office/powerpoint/2010/main" val="1005439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fld id="{D0F4B638-96E1-4F1C-A770-2D0BB8E606DD}" type="slidenum">
              <a:rPr lang="en-US" altLang="en-US"/>
              <a:pPr/>
              <a:t>‹#›</a:t>
            </a:fld>
            <a:endParaRPr lang="en-US" altLang="en-US"/>
          </a:p>
        </p:txBody>
      </p:sp>
    </p:spTree>
    <p:extLst>
      <p:ext uri="{BB962C8B-B14F-4D97-AF65-F5344CB8AC3E}">
        <p14:creationId xmlns:p14="http://schemas.microsoft.com/office/powerpoint/2010/main" val="3608681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fld id="{1AA06CBF-3D56-49C3-8EEA-46D5B75FC1DA}" type="slidenum">
              <a:rPr lang="en-US" altLang="en-US"/>
              <a:pPr/>
              <a:t>‹#›</a:t>
            </a:fld>
            <a:endParaRPr lang="en-US" altLang="en-US"/>
          </a:p>
        </p:txBody>
      </p:sp>
    </p:spTree>
    <p:extLst>
      <p:ext uri="{BB962C8B-B14F-4D97-AF65-F5344CB8AC3E}">
        <p14:creationId xmlns:p14="http://schemas.microsoft.com/office/powerpoint/2010/main" val="1120039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fld id="{01ED7D3D-C201-43D1-BD59-0EBCE6881B39}" type="slidenum">
              <a:rPr lang="en-US" altLang="en-US"/>
              <a:pPr/>
              <a:t>‹#›</a:t>
            </a:fld>
            <a:endParaRPr lang="en-US" altLang="en-US"/>
          </a:p>
        </p:txBody>
      </p:sp>
    </p:spTree>
    <p:extLst>
      <p:ext uri="{BB962C8B-B14F-4D97-AF65-F5344CB8AC3E}">
        <p14:creationId xmlns:p14="http://schemas.microsoft.com/office/powerpoint/2010/main" val="391305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fld id="{CC7C7C67-B627-4AB2-8925-64AE9B1F2882}" type="slidenum">
              <a:rPr lang="en-US" altLang="en-US"/>
              <a:pPr/>
              <a:t>‹#›</a:t>
            </a:fld>
            <a:endParaRPr lang="en-US" altLang="en-US"/>
          </a:p>
        </p:txBody>
      </p:sp>
    </p:spTree>
    <p:extLst>
      <p:ext uri="{BB962C8B-B14F-4D97-AF65-F5344CB8AC3E}">
        <p14:creationId xmlns:p14="http://schemas.microsoft.com/office/powerpoint/2010/main" val="755356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fld id="{02B5DA46-7AC9-4A6E-8099-C68422ED6179}" type="slidenum">
              <a:rPr lang="en-US" altLang="en-US"/>
              <a:pPr/>
              <a:t>‹#›</a:t>
            </a:fld>
            <a:endParaRPr lang="en-US" altLang="en-US"/>
          </a:p>
        </p:txBody>
      </p:sp>
    </p:spTree>
    <p:extLst>
      <p:ext uri="{BB962C8B-B14F-4D97-AF65-F5344CB8AC3E}">
        <p14:creationId xmlns:p14="http://schemas.microsoft.com/office/powerpoint/2010/main" val="4287211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fld id="{9653CE45-7BE5-4788-BA37-19E46FCF3F13}" type="slidenum">
              <a:rPr lang="en-US" altLang="en-US"/>
              <a:pPr/>
              <a:t>‹#›</a:t>
            </a:fld>
            <a:endParaRPr lang="en-US" altLang="en-US"/>
          </a:p>
        </p:txBody>
      </p:sp>
    </p:spTree>
    <p:extLst>
      <p:ext uri="{BB962C8B-B14F-4D97-AF65-F5344CB8AC3E}">
        <p14:creationId xmlns:p14="http://schemas.microsoft.com/office/powerpoint/2010/main" val="3417548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fld id="{0B853543-6268-4405-B533-07AB32EE44EB}" type="slidenum">
              <a:rPr lang="en-US" altLang="en-US"/>
              <a:pPr/>
              <a:t>‹#›</a:t>
            </a:fld>
            <a:endParaRPr lang="en-US" altLang="en-US"/>
          </a:p>
        </p:txBody>
      </p:sp>
    </p:spTree>
    <p:extLst>
      <p:ext uri="{BB962C8B-B14F-4D97-AF65-F5344CB8AC3E}">
        <p14:creationId xmlns:p14="http://schemas.microsoft.com/office/powerpoint/2010/main" val="801921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fld id="{5009C353-9FEF-4BF0-8B98-8B7123930ED2}" type="slidenum">
              <a:rPr lang="en-US" altLang="en-US"/>
              <a:pPr/>
              <a:t>‹#›</a:t>
            </a:fld>
            <a:endParaRPr lang="en-US" altLang="en-US"/>
          </a:p>
        </p:txBody>
      </p:sp>
    </p:spTree>
    <p:extLst>
      <p:ext uri="{BB962C8B-B14F-4D97-AF65-F5344CB8AC3E}">
        <p14:creationId xmlns:p14="http://schemas.microsoft.com/office/powerpoint/2010/main" val="715342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20483" name="Freeform 3"/>
            <p:cNvSpPr>
              <a:spLocks/>
            </p:cNvSpPr>
            <p:nvPr/>
          </p:nvSpPr>
          <p:spPr bwMode="hidden">
            <a:xfrm>
              <a:off x="0" y="583"/>
              <a:ext cx="4487" cy="665"/>
            </a:xfrm>
            <a:custGeom>
              <a:avLst/>
              <a:gdLst>
                <a:gd name="T0" fmla="*/ 4800 w 4806"/>
                <a:gd name="T1" fmla="*/ 299 h 665"/>
                <a:gd name="T2" fmla="*/ 0 w 4806"/>
                <a:gd name="T3" fmla="*/ 665 h 665"/>
                <a:gd name="T4" fmla="*/ 0 w 4806"/>
                <a:gd name="T5" fmla="*/ 0 h 665"/>
                <a:gd name="T6" fmla="*/ 4806 w 4806"/>
                <a:gd name="T7" fmla="*/ 1 h 665"/>
                <a:gd name="T8" fmla="*/ 4800 w 4806"/>
                <a:gd name="T9" fmla="*/ 153 h 665"/>
                <a:gd name="T10" fmla="*/ 4800 w 4806"/>
                <a:gd name="T11" fmla="*/ 299 h 665"/>
              </a:gdLst>
              <a:ahLst/>
              <a:cxnLst>
                <a:cxn ang="0">
                  <a:pos x="T0" y="T1"/>
                </a:cxn>
                <a:cxn ang="0">
                  <a:pos x="T2" y="T3"/>
                </a:cxn>
                <a:cxn ang="0">
                  <a:pos x="T4" y="T5"/>
                </a:cxn>
                <a:cxn ang="0">
                  <a:pos x="T6" y="T7"/>
                </a:cxn>
                <a:cxn ang="0">
                  <a:pos x="T8" y="T9"/>
                </a:cxn>
                <a:cxn ang="0">
                  <a:pos x="T10" y="T11"/>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defRPr/>
              </a:pPr>
              <a:endParaRPr lang="en-US">
                <a:latin typeface="Tahoma" charset="0"/>
                <a:ea typeface="ＭＳ Ｐゴシック" charset="0"/>
              </a:endParaRPr>
            </a:p>
          </p:txBody>
        </p:sp>
        <p:sp>
          <p:nvSpPr>
            <p:cNvPr id="1033" name="Freeform 4"/>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62" h="1199">
                  <a:moveTo>
                    <a:pt x="4560" y="932"/>
                  </a:moveTo>
                  <a:lnTo>
                    <a:pt x="0" y="1199"/>
                  </a:lnTo>
                  <a:lnTo>
                    <a:pt x="0" y="0"/>
                  </a:lnTo>
                  <a:lnTo>
                    <a:pt x="4562" y="0"/>
                  </a:lnTo>
                  <a:lnTo>
                    <a:pt x="4560" y="932"/>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20485" name="Rectangle 5"/>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486" name="Rectangle 6"/>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487" name="Rectangle 7"/>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Tahoma" charset="0"/>
                <a:ea typeface="ＭＳ Ｐゴシック" charset="0"/>
              </a:defRPr>
            </a:lvl1pPr>
          </a:lstStyle>
          <a:p>
            <a:pPr>
              <a:defRPr/>
            </a:pPr>
            <a:endParaRPr lang="en-US"/>
          </a:p>
        </p:txBody>
      </p:sp>
      <p:sp>
        <p:nvSpPr>
          <p:cNvPr id="20488" name="Rectangle 8"/>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Tahoma" charset="0"/>
                <a:ea typeface="ＭＳ Ｐゴシック" charset="0"/>
              </a:defRPr>
            </a:lvl1pPr>
          </a:lstStyle>
          <a:p>
            <a:pPr>
              <a:defRPr/>
            </a:pPr>
            <a:endParaRPr lang="en-US"/>
          </a:p>
        </p:txBody>
      </p:sp>
      <p:sp>
        <p:nvSpPr>
          <p:cNvPr id="20489" name="Rectangle 9"/>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CF30DAD3-948B-4D6F-A935-19FC6479B5F3}"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88"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S PGothic" pitchFamily="34" charset="-128"/>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MS PGothic" pitchFamily="34" charset="-128"/>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MS PGothic" pitchFamily="34" charset="-128"/>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MS PGothic" pitchFamily="34" charset="-128"/>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ea typeface="MS PGothic" pitchFamily="34" charset="-128"/>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ea typeface="ＭＳ Ｐゴシック"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S PGothic" pitchFamily="34" charset="-128"/>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ea typeface="MS PGothic" pitchFamily="34" charset="-128"/>
          <a:cs typeface="+mn-cs"/>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ea typeface="MS PGothic" pitchFamily="34" charset="-128"/>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ea typeface="MS PGothic" pitchFamily="34" charset="-128"/>
          <a:cs typeface="+mn-cs"/>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ea typeface="MS PGothic" pitchFamily="34" charset="-128"/>
          <a:cs typeface="+mn-cs"/>
        </a:defRPr>
      </a:lvl5pPr>
      <a:lvl6pPr marL="2514600" indent="-228600" algn="l" rtl="0" fontAlgn="base">
        <a:spcBef>
          <a:spcPct val="20000"/>
        </a:spcBef>
        <a:spcAft>
          <a:spcPct val="0"/>
        </a:spcAft>
        <a:buClr>
          <a:schemeClr val="hlink"/>
        </a:buClr>
        <a:buFont typeface="Wingdings" charset="0"/>
        <a:buChar char="§"/>
        <a:defRPr sz="2000">
          <a:solidFill>
            <a:schemeClr val="tx1"/>
          </a:solidFill>
          <a:effectLst>
            <a:outerShdw blurRad="38100" dist="38100" dir="2700000" algn="tl">
              <a:srgbClr val="000000"/>
            </a:outerShdw>
          </a:effectLst>
          <a:latin typeface="+mn-lt"/>
          <a:ea typeface="Arial" charset="0"/>
          <a:cs typeface="+mn-cs"/>
        </a:defRPr>
      </a:lvl6pPr>
      <a:lvl7pPr marL="2971800" indent="-228600" algn="l" rtl="0" fontAlgn="base">
        <a:spcBef>
          <a:spcPct val="20000"/>
        </a:spcBef>
        <a:spcAft>
          <a:spcPct val="0"/>
        </a:spcAft>
        <a:buClr>
          <a:schemeClr val="hlink"/>
        </a:buClr>
        <a:buFont typeface="Wingdings" charset="0"/>
        <a:buChar char="§"/>
        <a:defRPr sz="2000">
          <a:solidFill>
            <a:schemeClr val="tx1"/>
          </a:solidFill>
          <a:effectLst>
            <a:outerShdw blurRad="38100" dist="38100" dir="2700000" algn="tl">
              <a:srgbClr val="000000"/>
            </a:outerShdw>
          </a:effectLst>
          <a:latin typeface="+mn-lt"/>
          <a:ea typeface="Arial" charset="0"/>
          <a:cs typeface="+mn-cs"/>
        </a:defRPr>
      </a:lvl7pPr>
      <a:lvl8pPr marL="3429000" indent="-228600" algn="l" rtl="0" fontAlgn="base">
        <a:spcBef>
          <a:spcPct val="20000"/>
        </a:spcBef>
        <a:spcAft>
          <a:spcPct val="0"/>
        </a:spcAft>
        <a:buClr>
          <a:schemeClr val="hlink"/>
        </a:buClr>
        <a:buFont typeface="Wingdings" charset="0"/>
        <a:buChar char="§"/>
        <a:defRPr sz="2000">
          <a:solidFill>
            <a:schemeClr val="tx1"/>
          </a:solidFill>
          <a:effectLst>
            <a:outerShdw blurRad="38100" dist="38100" dir="2700000" algn="tl">
              <a:srgbClr val="000000"/>
            </a:outerShdw>
          </a:effectLst>
          <a:latin typeface="+mn-lt"/>
          <a:ea typeface="Arial" charset="0"/>
          <a:cs typeface="+mn-cs"/>
        </a:defRPr>
      </a:lvl8pPr>
      <a:lvl9pPr marL="3886200" indent="-228600" algn="l" rtl="0" fontAlgn="base">
        <a:spcBef>
          <a:spcPct val="20000"/>
        </a:spcBef>
        <a:spcAft>
          <a:spcPct val="0"/>
        </a:spcAft>
        <a:buClr>
          <a:schemeClr val="hlink"/>
        </a:buClr>
        <a:buFont typeface="Wingdings" charset="0"/>
        <a:buChar char="§"/>
        <a:defRPr sz="2000">
          <a:solidFill>
            <a:schemeClr val="tx1"/>
          </a:solidFill>
          <a:effectLst>
            <a:outerShdw blurRad="38100" dist="38100" dir="2700000" algn="tl">
              <a:srgbClr val="000000"/>
            </a:outerShdw>
          </a:effectLst>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fae.adventist.org/" TargetMode="External"/><Relationship Id="rId2" Type="http://schemas.openxmlformats.org/officeDocument/2006/relationships/hyperlink" Target="http://ict.adventist.org/" TargetMode="External"/><Relationship Id="rId1" Type="http://schemas.openxmlformats.org/officeDocument/2006/relationships/slideLayout" Target="../slideLayouts/slideLayout2.xml"/><Relationship Id="rId5" Type="http://schemas.openxmlformats.org/officeDocument/2006/relationships/hyperlink" Target="http://apn.adventist.org/" TargetMode="External"/><Relationship Id="rId4" Type="http://schemas.openxmlformats.org/officeDocument/2006/relationships/hyperlink" Target="http://www.adventust21.com/"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0"/>
            <a:ext cx="9144000" cy="2895600"/>
          </a:xfrm>
          <a:extLst>
            <a:ext uri="{FAA26D3D-D897-4be2-8F04-BA451C77F1D7}">
              <ma14:placeholderFlag xmlns:ma14="http://schemas.microsoft.com/office/mac/drawingml/2011/main" xmlns="" val="1"/>
            </a:ext>
          </a:extLst>
        </p:spPr>
        <p:txBody>
          <a:bodyPr/>
          <a:lstStyle/>
          <a:p>
            <a:pPr eaLnBrk="1" hangingPunct="1"/>
            <a:r>
              <a:rPr lang="en-US" altLang="en-US" sz="6000" b="1" smtClean="0"/>
              <a:t>Global Trends  </a:t>
            </a:r>
            <a:br>
              <a:rPr lang="en-US" altLang="en-US" sz="6000" b="1" smtClean="0"/>
            </a:br>
            <a:r>
              <a:rPr lang="en-US" altLang="en-US" sz="6000" b="1" smtClean="0"/>
              <a:t>in Adventist Education</a:t>
            </a:r>
          </a:p>
        </p:txBody>
      </p:sp>
      <p:sp>
        <p:nvSpPr>
          <p:cNvPr id="2051" name="Rectangle 3"/>
          <p:cNvSpPr>
            <a:spLocks noGrp="1" noChangeArrowheads="1"/>
          </p:cNvSpPr>
          <p:nvPr>
            <p:ph type="subTitle" idx="1"/>
          </p:nvPr>
        </p:nvSpPr>
        <p:spPr>
          <a:xfrm>
            <a:off x="685800" y="3276600"/>
            <a:ext cx="7924800" cy="2895600"/>
          </a:xfrm>
          <a:extLst>
            <a:ext uri="{FAA26D3D-D897-4be2-8F04-BA451C77F1D7}">
              <ma14:placeholderFlag xmlns:ma14="http://schemas.microsoft.com/office/mac/drawingml/2011/main" xmlns="" val="1"/>
            </a:ext>
          </a:extLst>
        </p:spPr>
        <p:txBody>
          <a:bodyPr/>
          <a:lstStyle/>
          <a:p>
            <a:pPr eaLnBrk="1" hangingPunct="1">
              <a:lnSpc>
                <a:spcPct val="90000"/>
              </a:lnSpc>
              <a:defRPr/>
            </a:pPr>
            <a:r>
              <a:rPr lang="en-US" sz="3600" smtClean="0">
                <a:ea typeface="+mn-ea"/>
              </a:rPr>
              <a:t>Humberto M. Rasi, Ph.D. </a:t>
            </a:r>
          </a:p>
          <a:p>
            <a:pPr eaLnBrk="1" hangingPunct="1">
              <a:lnSpc>
                <a:spcPct val="90000"/>
              </a:lnSpc>
              <a:defRPr/>
            </a:pPr>
            <a:r>
              <a:rPr lang="en-US" sz="2400" smtClean="0">
                <a:ea typeface="+mn-ea"/>
              </a:rPr>
              <a:t>Special Projects, Department of Education </a:t>
            </a:r>
          </a:p>
          <a:p>
            <a:pPr eaLnBrk="1" hangingPunct="1">
              <a:lnSpc>
                <a:spcPct val="90000"/>
              </a:lnSpc>
              <a:defRPr/>
            </a:pPr>
            <a:r>
              <a:rPr lang="en-US" sz="2400" smtClean="0">
                <a:ea typeface="+mn-ea"/>
              </a:rPr>
              <a:t>General Conference of Seventh-day Adventists</a:t>
            </a:r>
          </a:p>
          <a:p>
            <a:pPr eaLnBrk="1" hangingPunct="1">
              <a:lnSpc>
                <a:spcPct val="90000"/>
              </a:lnSpc>
              <a:defRPr/>
            </a:pPr>
            <a:r>
              <a:rPr lang="en-US" sz="2400" smtClean="0">
                <a:ea typeface="+mn-ea"/>
              </a:rPr>
              <a:t>h.rasi@roadrunner.com</a:t>
            </a:r>
          </a:p>
          <a:p>
            <a:pPr eaLnBrk="1" hangingPunct="1">
              <a:lnSpc>
                <a:spcPct val="90000"/>
              </a:lnSpc>
              <a:defRPr/>
            </a:pPr>
            <a:r>
              <a:rPr lang="en-US" sz="2400" smtClean="0">
                <a:ea typeface="+mn-ea"/>
              </a:rPr>
              <a:t>March 2014</a:t>
            </a:r>
          </a:p>
          <a:p>
            <a:pPr eaLnBrk="1" hangingPunct="1">
              <a:lnSpc>
                <a:spcPct val="90000"/>
              </a:lnSpc>
              <a:defRPr/>
            </a:pPr>
            <a:endParaRPr lang="en-US" sz="2400" smtClean="0">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5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5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5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1" descr="3 table - Educational Institutions by Decade.pdf"/>
          <p:cNvPicPr>
            <a:picLocks noChangeAspect="1"/>
          </p:cNvPicPr>
          <p:nvPr/>
        </p:nvPicPr>
        <p:blipFill>
          <a:blip r:embed="rId2">
            <a:extLst>
              <a:ext uri="{28A0092B-C50C-407E-A947-70E740481C1C}">
                <a14:useLocalDpi xmlns:a14="http://schemas.microsoft.com/office/drawing/2010/main" val="0"/>
              </a:ext>
            </a:extLst>
          </a:blip>
          <a:srcRect l="7755" t="6209" r="36986" b="69173"/>
          <a:stretch>
            <a:fillRect/>
          </a:stretch>
        </p:blipFill>
        <p:spPr bwMode="auto">
          <a:xfrm>
            <a:off x="23813" y="457200"/>
            <a:ext cx="912018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1" descr="4a line - Institutional Growth by Decades - by Level.pdf"/>
          <p:cNvPicPr>
            <a:picLocks noChangeAspect="1"/>
          </p:cNvPicPr>
          <p:nvPr/>
        </p:nvPicPr>
        <p:blipFill>
          <a:blip r:embed="rId2">
            <a:extLst>
              <a:ext uri="{28A0092B-C50C-407E-A947-70E740481C1C}">
                <a14:useLocalDpi xmlns:a14="http://schemas.microsoft.com/office/drawing/2010/main" val="0"/>
              </a:ext>
            </a:extLst>
          </a:blip>
          <a:srcRect l="10855" t="8606" r="10765" b="42702"/>
          <a:stretch>
            <a:fillRect/>
          </a:stretch>
        </p:blipFill>
        <p:spPr bwMode="auto">
          <a:xfrm>
            <a:off x="304800" y="147638"/>
            <a:ext cx="8382000" cy="673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4b line - Institutional Growth by Decades - Total.pdf"/>
          <p:cNvPicPr>
            <a:picLocks noChangeAspect="1"/>
          </p:cNvPicPr>
          <p:nvPr/>
        </p:nvPicPr>
        <p:blipFill>
          <a:blip r:embed="rId2">
            <a:extLst>
              <a:ext uri="{28A0092B-C50C-407E-A947-70E740481C1C}">
                <a14:useLocalDpi xmlns:a14="http://schemas.microsoft.com/office/drawing/2010/main" val="0"/>
              </a:ext>
            </a:extLst>
          </a:blip>
          <a:srcRect l="10951" t="8606" r="11092" b="42918"/>
          <a:stretch>
            <a:fillRect/>
          </a:stretch>
        </p:blipFill>
        <p:spPr bwMode="auto">
          <a:xfrm>
            <a:off x="430213" y="76200"/>
            <a:ext cx="8332787"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1" descr="2 line - Worldwide Student Enrollment-by Level.pdf"/>
          <p:cNvPicPr>
            <a:picLocks noChangeAspect="1"/>
          </p:cNvPicPr>
          <p:nvPr/>
        </p:nvPicPr>
        <p:blipFill>
          <a:blip r:embed="rId2">
            <a:extLst>
              <a:ext uri="{28A0092B-C50C-407E-A947-70E740481C1C}">
                <a14:useLocalDpi xmlns:a14="http://schemas.microsoft.com/office/drawing/2010/main" val="0"/>
              </a:ext>
            </a:extLst>
          </a:blip>
          <a:srcRect l="10715" t="8606" r="11047" b="42812"/>
          <a:stretch>
            <a:fillRect/>
          </a:stretch>
        </p:blipFill>
        <p:spPr bwMode="auto">
          <a:xfrm>
            <a:off x="457200" y="152400"/>
            <a:ext cx="834390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1" descr="1b bar - Worldwide Student Enrollment-by Decade.pdf"/>
          <p:cNvPicPr>
            <a:picLocks noChangeAspect="1"/>
          </p:cNvPicPr>
          <p:nvPr/>
        </p:nvPicPr>
        <p:blipFill>
          <a:blip r:embed="rId2">
            <a:extLst>
              <a:ext uri="{28A0092B-C50C-407E-A947-70E740481C1C}">
                <a14:useLocalDpi xmlns:a14="http://schemas.microsoft.com/office/drawing/2010/main" val="0"/>
              </a:ext>
            </a:extLst>
          </a:blip>
          <a:srcRect l="10855" t="8716" r="10765" b="42810"/>
          <a:stretch>
            <a:fillRect/>
          </a:stretch>
        </p:blipFill>
        <p:spPr bwMode="auto">
          <a:xfrm>
            <a:off x="381000" y="76200"/>
            <a:ext cx="8382000" cy="670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3" name="Picture 3" descr="1a line - Worldwide Student Enrollment-by Decade.pdf"/>
          <p:cNvPicPr>
            <a:picLocks noChangeAspect="1"/>
          </p:cNvPicPr>
          <p:nvPr/>
        </p:nvPicPr>
        <p:blipFill>
          <a:blip r:embed="rId2">
            <a:extLst>
              <a:ext uri="{28A0092B-C50C-407E-A947-70E740481C1C}">
                <a14:useLocalDpi xmlns:a14="http://schemas.microsoft.com/office/drawing/2010/main" val="0"/>
              </a:ext>
            </a:extLst>
          </a:blip>
          <a:srcRect l="10809" t="8714" r="10809" b="43028"/>
          <a:stretch>
            <a:fillRect/>
          </a:stretch>
        </p:blipFill>
        <p:spPr bwMode="auto">
          <a:xfrm>
            <a:off x="381000" y="0"/>
            <a:ext cx="8458200" cy="673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0" y="0"/>
            <a:ext cx="9144000" cy="838200"/>
          </a:xfrm>
        </p:spPr>
        <p:txBody>
          <a:bodyPr/>
          <a:lstStyle/>
          <a:p>
            <a:pPr eaLnBrk="1" hangingPunct="1"/>
            <a:r>
              <a:rPr lang="en-US" altLang="en-US" smtClean="0"/>
              <a:t>Encouraging global trends –2</a:t>
            </a:r>
          </a:p>
        </p:txBody>
      </p:sp>
      <p:sp>
        <p:nvSpPr>
          <p:cNvPr id="87043" name="Rectangle 3"/>
          <p:cNvSpPr>
            <a:spLocks noGrp="1" noChangeArrowheads="1"/>
          </p:cNvSpPr>
          <p:nvPr>
            <p:ph type="body" idx="1"/>
          </p:nvPr>
        </p:nvSpPr>
        <p:spPr>
          <a:xfrm>
            <a:off x="0" y="914400"/>
            <a:ext cx="9144000" cy="5867400"/>
          </a:xfrm>
        </p:spPr>
        <p:txBody>
          <a:bodyPr/>
          <a:lstStyle/>
          <a:p>
            <a:pPr eaLnBrk="1" hangingPunct="1"/>
            <a:r>
              <a:rPr lang="en-US" altLang="en-US" sz="2800" b="1" smtClean="0"/>
              <a:t>2. Increasing recognition of the value of Adventist education by government authorities, employers, and families of other faiths </a:t>
            </a:r>
          </a:p>
          <a:p>
            <a:pPr eaLnBrk="1" hangingPunct="1"/>
            <a:r>
              <a:rPr lang="en-US" altLang="en-US" sz="2800" smtClean="0"/>
              <a:t>National authorities continue to encourage and authorize new Adventist tertiary institutions</a:t>
            </a:r>
          </a:p>
          <a:p>
            <a:pPr eaLnBrk="1" hangingPunct="1"/>
            <a:r>
              <a:rPr lang="en-US" altLang="en-US" sz="2800" smtClean="0"/>
              <a:t>Students graduating from our professional programs (business, education, nursing…) are eagerly sought for their values and skills</a:t>
            </a:r>
          </a:p>
          <a:p>
            <a:pPr eaLnBrk="1" hangingPunct="1"/>
            <a:r>
              <a:rPr lang="en-US" altLang="en-US" sz="2800" smtClean="0"/>
              <a:t>Dr. Kido</a:t>
            </a:r>
            <a:r>
              <a:rPr lang="ja-JP" altLang="en-US" sz="2800" smtClean="0">
                <a:latin typeface="Arial" charset="0"/>
              </a:rPr>
              <a:t>’</a:t>
            </a:r>
            <a:r>
              <a:rPr lang="en-US" altLang="ja-JP" sz="2800" smtClean="0"/>
              <a:t>s study revealed the amazing results of NAD Adventist primary/jr high schools in student success</a:t>
            </a:r>
          </a:p>
          <a:p>
            <a:pPr eaLnBrk="1" hangingPunct="1"/>
            <a:r>
              <a:rPr lang="en-US" altLang="en-US" sz="2800" smtClean="0"/>
              <a:t>In some countries, we influence public education</a:t>
            </a:r>
          </a:p>
          <a:p>
            <a:pPr eaLnBrk="1" hangingPunct="1"/>
            <a:r>
              <a:rPr lang="en-US" altLang="en-US" sz="2800" smtClean="0"/>
              <a:t>Hindu and Moslem families choose our schools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fade">
                                      <p:cBhvr>
                                        <p:cTn id="7" dur="1000"/>
                                        <p:tgtEl>
                                          <p:spTgt spid="87043">
                                            <p:txEl>
                                              <p:pRg st="0" end="0"/>
                                            </p:txEl>
                                          </p:spTgt>
                                        </p:tgtEl>
                                      </p:cBhvr>
                                    </p:animEffect>
                                    <p:anim calcmode="lin" valueType="num">
                                      <p:cBhvr>
                                        <p:cTn id="8" dur="1000" fill="hold"/>
                                        <p:tgtEl>
                                          <p:spTgt spid="870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70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7043">
                                            <p:txEl>
                                              <p:pRg st="1" end="1"/>
                                            </p:txEl>
                                          </p:spTgt>
                                        </p:tgtEl>
                                        <p:attrNameLst>
                                          <p:attrName>style.visibility</p:attrName>
                                        </p:attrNameLst>
                                      </p:cBhvr>
                                      <p:to>
                                        <p:strVal val="visible"/>
                                      </p:to>
                                    </p:set>
                                    <p:animEffect transition="in" filter="fade">
                                      <p:cBhvr>
                                        <p:cTn id="14" dur="1000"/>
                                        <p:tgtEl>
                                          <p:spTgt spid="87043">
                                            <p:txEl>
                                              <p:pRg st="1" end="1"/>
                                            </p:txEl>
                                          </p:spTgt>
                                        </p:tgtEl>
                                      </p:cBhvr>
                                    </p:animEffect>
                                    <p:anim calcmode="lin" valueType="num">
                                      <p:cBhvr>
                                        <p:cTn id="15" dur="1000" fill="hold"/>
                                        <p:tgtEl>
                                          <p:spTgt spid="870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70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87043">
                                            <p:txEl>
                                              <p:pRg st="2" end="2"/>
                                            </p:txEl>
                                          </p:spTgt>
                                        </p:tgtEl>
                                        <p:attrNameLst>
                                          <p:attrName>style.visibility</p:attrName>
                                        </p:attrNameLst>
                                      </p:cBhvr>
                                      <p:to>
                                        <p:strVal val="visible"/>
                                      </p:to>
                                    </p:set>
                                    <p:animEffect transition="in" filter="fade">
                                      <p:cBhvr>
                                        <p:cTn id="21" dur="1000"/>
                                        <p:tgtEl>
                                          <p:spTgt spid="87043">
                                            <p:txEl>
                                              <p:pRg st="2" end="2"/>
                                            </p:txEl>
                                          </p:spTgt>
                                        </p:tgtEl>
                                      </p:cBhvr>
                                    </p:animEffect>
                                    <p:anim calcmode="lin" valueType="num">
                                      <p:cBhvr>
                                        <p:cTn id="22" dur="1000" fill="hold"/>
                                        <p:tgtEl>
                                          <p:spTgt spid="8704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70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87043">
                                            <p:txEl>
                                              <p:pRg st="3" end="3"/>
                                            </p:txEl>
                                          </p:spTgt>
                                        </p:tgtEl>
                                        <p:attrNameLst>
                                          <p:attrName>style.visibility</p:attrName>
                                        </p:attrNameLst>
                                      </p:cBhvr>
                                      <p:to>
                                        <p:strVal val="visible"/>
                                      </p:to>
                                    </p:set>
                                    <p:animEffect transition="in" filter="fade">
                                      <p:cBhvr>
                                        <p:cTn id="28" dur="1000"/>
                                        <p:tgtEl>
                                          <p:spTgt spid="87043">
                                            <p:txEl>
                                              <p:pRg st="3" end="3"/>
                                            </p:txEl>
                                          </p:spTgt>
                                        </p:tgtEl>
                                      </p:cBhvr>
                                    </p:animEffect>
                                    <p:anim calcmode="lin" valueType="num">
                                      <p:cBhvr>
                                        <p:cTn id="29" dur="1000" fill="hold"/>
                                        <p:tgtEl>
                                          <p:spTgt spid="8704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70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87043">
                                            <p:txEl>
                                              <p:pRg st="4" end="4"/>
                                            </p:txEl>
                                          </p:spTgt>
                                        </p:tgtEl>
                                        <p:attrNameLst>
                                          <p:attrName>style.visibility</p:attrName>
                                        </p:attrNameLst>
                                      </p:cBhvr>
                                      <p:to>
                                        <p:strVal val="visible"/>
                                      </p:to>
                                    </p:set>
                                    <p:animEffect transition="in" filter="fade">
                                      <p:cBhvr>
                                        <p:cTn id="35" dur="1000"/>
                                        <p:tgtEl>
                                          <p:spTgt spid="87043">
                                            <p:txEl>
                                              <p:pRg st="4" end="4"/>
                                            </p:txEl>
                                          </p:spTgt>
                                        </p:tgtEl>
                                      </p:cBhvr>
                                    </p:animEffect>
                                    <p:anim calcmode="lin" valueType="num">
                                      <p:cBhvr>
                                        <p:cTn id="36" dur="1000" fill="hold"/>
                                        <p:tgtEl>
                                          <p:spTgt spid="8704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704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87043">
                                            <p:txEl>
                                              <p:pRg st="5" end="5"/>
                                            </p:txEl>
                                          </p:spTgt>
                                        </p:tgtEl>
                                        <p:attrNameLst>
                                          <p:attrName>style.visibility</p:attrName>
                                        </p:attrNameLst>
                                      </p:cBhvr>
                                      <p:to>
                                        <p:strVal val="visible"/>
                                      </p:to>
                                    </p:set>
                                    <p:animEffect transition="in" filter="fade">
                                      <p:cBhvr>
                                        <p:cTn id="42" dur="1000"/>
                                        <p:tgtEl>
                                          <p:spTgt spid="87043">
                                            <p:txEl>
                                              <p:pRg st="5" end="5"/>
                                            </p:txEl>
                                          </p:spTgt>
                                        </p:tgtEl>
                                      </p:cBhvr>
                                    </p:animEffect>
                                    <p:anim calcmode="lin" valueType="num">
                                      <p:cBhvr>
                                        <p:cTn id="43" dur="1000" fill="hold"/>
                                        <p:tgtEl>
                                          <p:spTgt spid="8704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8704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0" y="0"/>
            <a:ext cx="9144000" cy="914400"/>
          </a:xfrm>
        </p:spPr>
        <p:txBody>
          <a:bodyPr/>
          <a:lstStyle/>
          <a:p>
            <a:pPr eaLnBrk="1" hangingPunct="1"/>
            <a:r>
              <a:rPr lang="en-US" altLang="en-US" smtClean="0"/>
              <a:t>Encouraging global trends – 3</a:t>
            </a:r>
          </a:p>
        </p:txBody>
      </p:sp>
      <p:sp>
        <p:nvSpPr>
          <p:cNvPr id="88067" name="Rectangle 3"/>
          <p:cNvSpPr>
            <a:spLocks noGrp="1" noChangeArrowheads="1"/>
          </p:cNvSpPr>
          <p:nvPr>
            <p:ph type="body" idx="1"/>
          </p:nvPr>
        </p:nvSpPr>
        <p:spPr>
          <a:xfrm>
            <a:off x="0" y="838200"/>
            <a:ext cx="9144000" cy="6019800"/>
          </a:xfrm>
        </p:spPr>
        <p:txBody>
          <a:bodyPr/>
          <a:lstStyle/>
          <a:p>
            <a:pPr eaLnBrk="1" hangingPunct="1"/>
            <a:r>
              <a:rPr lang="en-US" altLang="en-US" sz="2800" b="1" smtClean="0"/>
              <a:t>3. Renewed school emphasis at all levels on the biblical-Christian formation of students</a:t>
            </a:r>
          </a:p>
          <a:p>
            <a:pPr eaLnBrk="1" hangingPunct="1"/>
            <a:r>
              <a:rPr lang="en-US" altLang="en-US" sz="2800" smtClean="0"/>
              <a:t>Crucial to form the next generation of Adventists who will embrace our beliefs and carry on our mission </a:t>
            </a:r>
          </a:p>
          <a:p>
            <a:pPr eaLnBrk="1" hangingPunct="1"/>
            <a:r>
              <a:rPr lang="en-US" altLang="en-US" sz="2800" smtClean="0"/>
              <a:t>Many institutions seek to improve the quality of Bible/Religion courses; implement a Spiritual Master Plan; sponsor weeks of spiritual emphases, appoint qualified chaplains</a:t>
            </a:r>
          </a:p>
          <a:p>
            <a:pPr eaLnBrk="1" hangingPunct="1"/>
            <a:r>
              <a:rPr lang="en-US" altLang="en-US" sz="2800" smtClean="0"/>
              <a:t>Some educational centers implement a deliberate process of integrating faith/values with teaching/learning, involving both faculty and staff </a:t>
            </a:r>
          </a:p>
          <a:p>
            <a:pPr eaLnBrk="1" hangingPunct="1"/>
            <a:r>
              <a:rPr lang="en-US" altLang="en-US" sz="2800" smtClean="0"/>
              <a:t>More resources, manuals, and tools: CIRCLE, Institute for Christian Teaching, AUP, Adventus Books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p:cTn id="7" dur="500" fill="hold"/>
                                        <p:tgtEl>
                                          <p:spTgt spid="88067">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88067">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88067">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88067">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88067">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88067">
                                            <p:txEl>
                                              <p:pRg st="1" end="1"/>
                                            </p:txEl>
                                          </p:spTgt>
                                        </p:tgtEl>
                                        <p:attrNameLst>
                                          <p:attrName>style.visibility</p:attrName>
                                        </p:attrNameLst>
                                      </p:cBhvr>
                                      <p:to>
                                        <p:strVal val="visible"/>
                                      </p:to>
                                    </p:set>
                                    <p:anim calcmode="lin" valueType="num">
                                      <p:cBhvr>
                                        <p:cTn id="16" dur="500" fill="hold"/>
                                        <p:tgtEl>
                                          <p:spTgt spid="88067">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88067">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88067">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88067">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8806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88067">
                                            <p:txEl>
                                              <p:pRg st="2" end="2"/>
                                            </p:txEl>
                                          </p:spTgt>
                                        </p:tgtEl>
                                        <p:attrNameLst>
                                          <p:attrName>style.visibility</p:attrName>
                                        </p:attrNameLst>
                                      </p:cBhvr>
                                      <p:to>
                                        <p:strVal val="visible"/>
                                      </p:to>
                                    </p:set>
                                    <p:anim calcmode="lin" valueType="num">
                                      <p:cBhvr>
                                        <p:cTn id="25" dur="500" fill="hold"/>
                                        <p:tgtEl>
                                          <p:spTgt spid="88067">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88067">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88067">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88067">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88067">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88067">
                                            <p:txEl>
                                              <p:pRg st="3" end="3"/>
                                            </p:txEl>
                                          </p:spTgt>
                                        </p:tgtEl>
                                        <p:attrNameLst>
                                          <p:attrName>style.visibility</p:attrName>
                                        </p:attrNameLst>
                                      </p:cBhvr>
                                      <p:to>
                                        <p:strVal val="visible"/>
                                      </p:to>
                                    </p:set>
                                    <p:anim calcmode="lin" valueType="num">
                                      <p:cBhvr>
                                        <p:cTn id="34" dur="500" fill="hold"/>
                                        <p:tgtEl>
                                          <p:spTgt spid="88067">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88067">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88067">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88067">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88067">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88067">
                                            <p:txEl>
                                              <p:pRg st="4" end="4"/>
                                            </p:txEl>
                                          </p:spTgt>
                                        </p:tgtEl>
                                        <p:attrNameLst>
                                          <p:attrName>style.visibility</p:attrName>
                                        </p:attrNameLst>
                                      </p:cBhvr>
                                      <p:to>
                                        <p:strVal val="visible"/>
                                      </p:to>
                                    </p:set>
                                    <p:anim calcmode="lin" valueType="num">
                                      <p:cBhvr>
                                        <p:cTn id="43" dur="500" fill="hold"/>
                                        <p:tgtEl>
                                          <p:spTgt spid="88067">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88067">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88067">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88067">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880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152400" y="0"/>
            <a:ext cx="9296400" cy="914400"/>
          </a:xfrm>
        </p:spPr>
        <p:txBody>
          <a:bodyPr/>
          <a:lstStyle/>
          <a:p>
            <a:pPr eaLnBrk="1" hangingPunct="1"/>
            <a:r>
              <a:rPr lang="en-US" altLang="en-US" smtClean="0"/>
              <a:t>Encouraging global trends – 4</a:t>
            </a:r>
          </a:p>
        </p:txBody>
      </p:sp>
      <p:sp>
        <p:nvSpPr>
          <p:cNvPr id="89091" name="Rectangle 3"/>
          <p:cNvSpPr>
            <a:spLocks noGrp="1" noChangeArrowheads="1"/>
          </p:cNvSpPr>
          <p:nvPr>
            <p:ph type="body" idx="1"/>
          </p:nvPr>
        </p:nvSpPr>
        <p:spPr>
          <a:xfrm>
            <a:off x="0" y="914400"/>
            <a:ext cx="9144000" cy="5943600"/>
          </a:xfrm>
        </p:spPr>
        <p:txBody>
          <a:bodyPr/>
          <a:lstStyle/>
          <a:p>
            <a:pPr eaLnBrk="1" hangingPunct="1">
              <a:lnSpc>
                <a:spcPct val="90000"/>
              </a:lnSpc>
            </a:pPr>
            <a:r>
              <a:rPr lang="en-US" altLang="en-US" b="1" smtClean="0"/>
              <a:t>4. Growing attention to the service dimension of Adventist education and to mission/outreach at home and abroad</a:t>
            </a:r>
          </a:p>
          <a:p>
            <a:pPr eaLnBrk="1" hangingPunct="1">
              <a:lnSpc>
                <a:spcPct val="90000"/>
              </a:lnSpc>
            </a:pPr>
            <a:r>
              <a:rPr lang="en-US" altLang="en-US" smtClean="0"/>
              <a:t>God has placed us on this world to serve and help alleviate needs of fellow human beings—hope in Jesus, health, literacy, construction</a:t>
            </a:r>
          </a:p>
          <a:p>
            <a:pPr eaLnBrk="1" hangingPunct="1">
              <a:lnSpc>
                <a:spcPct val="90000"/>
              </a:lnSpc>
            </a:pPr>
            <a:r>
              <a:rPr lang="en-US" altLang="en-US" smtClean="0"/>
              <a:t>Our schools: ideal opportunity for adolescents &amp; young adults to embrace active compassion</a:t>
            </a:r>
          </a:p>
          <a:p>
            <a:pPr eaLnBrk="1" hangingPunct="1">
              <a:lnSpc>
                <a:spcPct val="90000"/>
              </a:lnSpc>
            </a:pPr>
            <a:r>
              <a:rPr lang="en-US" altLang="en-US" smtClean="0"/>
              <a:t>Many schools include a service component in their programs; focus on one region or country </a:t>
            </a:r>
          </a:p>
          <a:p>
            <a:pPr eaLnBrk="1" hangingPunct="1">
              <a:lnSpc>
                <a:spcPct val="90000"/>
              </a:lnSpc>
            </a:pPr>
            <a:r>
              <a:rPr lang="en-US" altLang="en-US" smtClean="0"/>
              <a:t>Frequently students take the initiative; connect theory and practice; learn by doing</a:t>
            </a:r>
            <a:endParaRPr lang="en-US" altLang="en-US"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 calcmode="lin" valueType="num">
                                      <p:cBhvr>
                                        <p:cTn id="7" dur="1000" fill="hold"/>
                                        <p:tgtEl>
                                          <p:spTgt spid="89091">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89091">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89091">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89091">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89091">
                                            <p:txEl>
                                              <p:pRg st="1" end="1"/>
                                            </p:txEl>
                                          </p:spTgt>
                                        </p:tgtEl>
                                        <p:attrNameLst>
                                          <p:attrName>style.visibility</p:attrName>
                                        </p:attrNameLst>
                                      </p:cBhvr>
                                      <p:to>
                                        <p:strVal val="visible"/>
                                      </p:to>
                                    </p:set>
                                    <p:anim calcmode="lin" valueType="num">
                                      <p:cBhvr>
                                        <p:cTn id="15" dur="1000" fill="hold"/>
                                        <p:tgtEl>
                                          <p:spTgt spid="89091">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89091">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89091">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89091">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89091">
                                            <p:txEl>
                                              <p:pRg st="2" end="2"/>
                                            </p:txEl>
                                          </p:spTgt>
                                        </p:tgtEl>
                                        <p:attrNameLst>
                                          <p:attrName>style.visibility</p:attrName>
                                        </p:attrNameLst>
                                      </p:cBhvr>
                                      <p:to>
                                        <p:strVal val="visible"/>
                                      </p:to>
                                    </p:set>
                                    <p:anim calcmode="lin" valueType="num">
                                      <p:cBhvr>
                                        <p:cTn id="23" dur="1000" fill="hold"/>
                                        <p:tgtEl>
                                          <p:spTgt spid="89091">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89091">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89091">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89091">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8" presetClass="entr" presetSubtype="0" accel="50000" fill="hold" grpId="0" nodeType="clickEffect">
                                  <p:stCondLst>
                                    <p:cond delay="0"/>
                                  </p:stCondLst>
                                  <p:childTnLst>
                                    <p:set>
                                      <p:cBhvr>
                                        <p:cTn id="30" dur="1" fill="hold">
                                          <p:stCondLst>
                                            <p:cond delay="0"/>
                                          </p:stCondLst>
                                        </p:cTn>
                                        <p:tgtEl>
                                          <p:spTgt spid="89091">
                                            <p:txEl>
                                              <p:pRg st="3" end="3"/>
                                            </p:txEl>
                                          </p:spTgt>
                                        </p:tgtEl>
                                        <p:attrNameLst>
                                          <p:attrName>style.visibility</p:attrName>
                                        </p:attrNameLst>
                                      </p:cBhvr>
                                      <p:to>
                                        <p:strVal val="visible"/>
                                      </p:to>
                                    </p:set>
                                    <p:anim calcmode="lin" valueType="num">
                                      <p:cBhvr>
                                        <p:cTn id="31" dur="1000" fill="hold"/>
                                        <p:tgtEl>
                                          <p:spTgt spid="89091">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89091">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89091">
                                            <p:txEl>
                                              <p:pRg st="3" end="3"/>
                                            </p:txEl>
                                          </p:spTgt>
                                        </p:tgtEl>
                                        <p:attrNameLst>
                                          <p:attrName>ppt_y</p:attrName>
                                        </p:attrNameLst>
                                      </p:cBhvr>
                                      <p:tavLst>
                                        <p:tav tm="0">
                                          <p:val>
                                            <p:strVal val="#ppt_y"/>
                                          </p:val>
                                        </p:tav>
                                        <p:tav tm="100000">
                                          <p:val>
                                            <p:strVal val="#ppt_y"/>
                                          </p:val>
                                        </p:tav>
                                      </p:tavLst>
                                    </p:anim>
                                    <p:animEffect transition="in" filter="fade">
                                      <p:cBhvr>
                                        <p:cTn id="34" dur="1000"/>
                                        <p:tgtEl>
                                          <p:spTgt spid="89091">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8" presetClass="entr" presetSubtype="0" accel="50000" fill="hold" grpId="0" nodeType="clickEffect">
                                  <p:stCondLst>
                                    <p:cond delay="0"/>
                                  </p:stCondLst>
                                  <p:childTnLst>
                                    <p:set>
                                      <p:cBhvr>
                                        <p:cTn id="38" dur="1" fill="hold">
                                          <p:stCondLst>
                                            <p:cond delay="0"/>
                                          </p:stCondLst>
                                        </p:cTn>
                                        <p:tgtEl>
                                          <p:spTgt spid="89091">
                                            <p:txEl>
                                              <p:pRg st="4" end="4"/>
                                            </p:txEl>
                                          </p:spTgt>
                                        </p:tgtEl>
                                        <p:attrNameLst>
                                          <p:attrName>style.visibility</p:attrName>
                                        </p:attrNameLst>
                                      </p:cBhvr>
                                      <p:to>
                                        <p:strVal val="visible"/>
                                      </p:to>
                                    </p:set>
                                    <p:anim calcmode="lin" valueType="num">
                                      <p:cBhvr>
                                        <p:cTn id="39" dur="1000" fill="hold"/>
                                        <p:tgtEl>
                                          <p:spTgt spid="89091">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0" dur="1000" fill="hold"/>
                                        <p:tgtEl>
                                          <p:spTgt spid="89091">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1" dur="1000" fill="hold"/>
                                        <p:tgtEl>
                                          <p:spTgt spid="89091">
                                            <p:txEl>
                                              <p:pRg st="4" end="4"/>
                                            </p:txEl>
                                          </p:spTgt>
                                        </p:tgtEl>
                                        <p:attrNameLst>
                                          <p:attrName>ppt_y</p:attrName>
                                        </p:attrNameLst>
                                      </p:cBhvr>
                                      <p:tavLst>
                                        <p:tav tm="0">
                                          <p:val>
                                            <p:strVal val="#ppt_y"/>
                                          </p:val>
                                        </p:tav>
                                        <p:tav tm="100000">
                                          <p:val>
                                            <p:strVal val="#ppt_y"/>
                                          </p:val>
                                        </p:tav>
                                      </p:tavLst>
                                    </p:anim>
                                    <p:animEffect transition="in" filter="fade">
                                      <p:cBhvr>
                                        <p:cTn id="42" dur="1000"/>
                                        <p:tgtEl>
                                          <p:spTgt spid="890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0" y="0"/>
            <a:ext cx="9144000" cy="762000"/>
          </a:xfrm>
        </p:spPr>
        <p:txBody>
          <a:bodyPr/>
          <a:lstStyle/>
          <a:p>
            <a:pPr eaLnBrk="1" hangingPunct="1"/>
            <a:r>
              <a:rPr lang="en-US" altLang="en-US" smtClean="0"/>
              <a:t>Encouraging global trends – 5</a:t>
            </a:r>
          </a:p>
        </p:txBody>
      </p:sp>
      <p:sp>
        <p:nvSpPr>
          <p:cNvPr id="90115" name="Rectangle 3"/>
          <p:cNvSpPr>
            <a:spLocks noGrp="1" noChangeArrowheads="1"/>
          </p:cNvSpPr>
          <p:nvPr>
            <p:ph type="body" idx="1"/>
          </p:nvPr>
        </p:nvSpPr>
        <p:spPr>
          <a:xfrm>
            <a:off x="0" y="838200"/>
            <a:ext cx="9144000" cy="6019800"/>
          </a:xfrm>
        </p:spPr>
        <p:txBody>
          <a:bodyPr/>
          <a:lstStyle/>
          <a:p>
            <a:pPr eaLnBrk="1" hangingPunct="1"/>
            <a:r>
              <a:rPr lang="en-US" altLang="en-US" sz="2800" b="1" smtClean="0"/>
              <a:t>5.</a:t>
            </a:r>
            <a:r>
              <a:rPr lang="en-US" altLang="en-US" sz="2800" smtClean="0"/>
              <a:t> R</a:t>
            </a:r>
            <a:r>
              <a:rPr lang="en-US" altLang="en-US" sz="2800" b="1" smtClean="0"/>
              <a:t>ealization that Adventist educational centers form leaders and that their faculty play the role of thinking with/for the church</a:t>
            </a:r>
          </a:p>
          <a:p>
            <a:pPr eaLnBrk="1" hangingPunct="1"/>
            <a:r>
              <a:rPr lang="en-US" altLang="en-US" sz="2800" smtClean="0"/>
              <a:t>We continue to train essential leaders for Adventist organizations, local churches, and society at large</a:t>
            </a:r>
          </a:p>
          <a:p>
            <a:pPr eaLnBrk="1" hangingPunct="1"/>
            <a:r>
              <a:rPr lang="en-US" altLang="en-US" sz="2800" smtClean="0"/>
              <a:t>Marked expansion of master</a:t>
            </a:r>
            <a:r>
              <a:rPr lang="ja-JP" altLang="en-US" sz="2800" smtClean="0">
                <a:latin typeface="Arial" charset="0"/>
              </a:rPr>
              <a:t>’</a:t>
            </a:r>
            <a:r>
              <a:rPr lang="en-US" altLang="ja-JP" sz="2800" smtClean="0"/>
              <a:t>s thesis and doctoral dissertations prepared in our institutions and by other Adventist graduate students in public universities </a:t>
            </a:r>
          </a:p>
          <a:p>
            <a:pPr eaLnBrk="1" hangingPunct="1"/>
            <a:r>
              <a:rPr lang="en-US" altLang="en-US" sz="2800" smtClean="0"/>
              <a:t>Yet, slow increase in the number of research-based publications by Adventist scholars/authors; we must move from consumers to creators of ideas</a:t>
            </a:r>
          </a:p>
          <a:p>
            <a:pPr eaLnBrk="1" hangingPunct="1"/>
            <a:r>
              <a:rPr lang="en-US" altLang="en-US" sz="2800" smtClean="0"/>
              <a:t>Our faculty, centers, and institutes help the church to think, articulate, strategize, and plan for the future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 calcmode="lin" valueType="num">
                                      <p:cBhvr>
                                        <p:cTn id="7" dur="1000" fill="hold"/>
                                        <p:tgtEl>
                                          <p:spTgt spid="90115">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9011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9011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90115">
                                            <p:txEl>
                                              <p:pRg st="1" end="1"/>
                                            </p:txEl>
                                          </p:spTgt>
                                        </p:tgtEl>
                                        <p:attrNameLst>
                                          <p:attrName>style.visibility</p:attrName>
                                        </p:attrNameLst>
                                      </p:cBhvr>
                                      <p:to>
                                        <p:strVal val="visible"/>
                                      </p:to>
                                    </p:set>
                                    <p:anim calcmode="lin" valueType="num">
                                      <p:cBhvr>
                                        <p:cTn id="14" dur="1000" fill="hold"/>
                                        <p:tgtEl>
                                          <p:spTgt spid="90115">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9011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9011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90115">
                                            <p:txEl>
                                              <p:pRg st="2" end="2"/>
                                            </p:txEl>
                                          </p:spTgt>
                                        </p:tgtEl>
                                        <p:attrNameLst>
                                          <p:attrName>style.visibility</p:attrName>
                                        </p:attrNameLst>
                                      </p:cBhvr>
                                      <p:to>
                                        <p:strVal val="visible"/>
                                      </p:to>
                                    </p:set>
                                    <p:anim calcmode="lin" valueType="num">
                                      <p:cBhvr>
                                        <p:cTn id="21" dur="1000" fill="hold"/>
                                        <p:tgtEl>
                                          <p:spTgt spid="90115">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9011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9011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90115">
                                            <p:txEl>
                                              <p:pRg st="3" end="3"/>
                                            </p:txEl>
                                          </p:spTgt>
                                        </p:tgtEl>
                                        <p:attrNameLst>
                                          <p:attrName>style.visibility</p:attrName>
                                        </p:attrNameLst>
                                      </p:cBhvr>
                                      <p:to>
                                        <p:strVal val="visible"/>
                                      </p:to>
                                    </p:set>
                                    <p:anim calcmode="lin" valueType="num">
                                      <p:cBhvr>
                                        <p:cTn id="28" dur="1000" fill="hold"/>
                                        <p:tgtEl>
                                          <p:spTgt spid="90115">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9011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9011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90115">
                                            <p:txEl>
                                              <p:pRg st="4" end="4"/>
                                            </p:txEl>
                                          </p:spTgt>
                                        </p:tgtEl>
                                        <p:attrNameLst>
                                          <p:attrName>style.visibility</p:attrName>
                                        </p:attrNameLst>
                                      </p:cBhvr>
                                      <p:to>
                                        <p:strVal val="visible"/>
                                      </p:to>
                                    </p:set>
                                    <p:anim calcmode="lin" valueType="num">
                                      <p:cBhvr>
                                        <p:cTn id="35" dur="1000" fill="hold"/>
                                        <p:tgtEl>
                                          <p:spTgt spid="90115">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9011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901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7200" y="0"/>
            <a:ext cx="8229600" cy="762000"/>
          </a:xfrm>
        </p:spPr>
        <p:txBody>
          <a:bodyPr/>
          <a:lstStyle/>
          <a:p>
            <a:pPr eaLnBrk="1" hangingPunct="1"/>
            <a:r>
              <a:rPr lang="en-US" altLang="en-US" smtClean="0"/>
              <a:t>Preliminary reflection</a:t>
            </a:r>
          </a:p>
        </p:txBody>
      </p:sp>
      <p:sp>
        <p:nvSpPr>
          <p:cNvPr id="113667" name="Rectangle 3"/>
          <p:cNvSpPr>
            <a:spLocks noGrp="1" noChangeArrowheads="1"/>
          </p:cNvSpPr>
          <p:nvPr>
            <p:ph type="body" idx="1"/>
          </p:nvPr>
        </p:nvSpPr>
        <p:spPr>
          <a:xfrm>
            <a:off x="0" y="762000"/>
            <a:ext cx="9144000" cy="5943600"/>
          </a:xfrm>
        </p:spPr>
        <p:txBody>
          <a:bodyPr/>
          <a:lstStyle/>
          <a:p>
            <a:pPr eaLnBrk="1" hangingPunct="1"/>
            <a:r>
              <a:rPr lang="ja-JP" altLang="en-US" sz="2800" smtClean="0">
                <a:latin typeface="Arial" charset="0"/>
              </a:rPr>
              <a:t>“</a:t>
            </a:r>
            <a:r>
              <a:rPr lang="en-US" altLang="ja-JP" sz="2800" smtClean="0"/>
              <a:t>The Christian mind [is] a mind trained, informed, equipped to handle data of secular controversy within a framework of reference which is constructed of Christian presuppositions. The Christian mind is a prerequisite of Christian thinking. And Christian thinking is the prerequisite of Christian action.</a:t>
            </a:r>
          </a:p>
          <a:p>
            <a:pPr eaLnBrk="1" hangingPunct="1"/>
            <a:r>
              <a:rPr lang="ja-JP" altLang="en-US" sz="2800" smtClean="0">
                <a:latin typeface="Arial" charset="0"/>
              </a:rPr>
              <a:t>“</a:t>
            </a:r>
            <a:r>
              <a:rPr lang="en-US" altLang="ja-JP" sz="2800" smtClean="0"/>
              <a:t>To think secularly is to think within a frame of reference bounded by the limits of our life on earth…. To think Christianly is to accept all things with the mind as related, directly or indirectly, to man</a:t>
            </a:r>
            <a:r>
              <a:rPr lang="ja-JP" altLang="en-US" sz="2800" smtClean="0">
                <a:latin typeface="Arial" charset="0"/>
              </a:rPr>
              <a:t>’</a:t>
            </a:r>
            <a:r>
              <a:rPr lang="en-US" altLang="ja-JP" sz="2800" smtClean="0"/>
              <a:t>s eternal destiny as the redeemed and chosen child of God.</a:t>
            </a:r>
            <a:r>
              <a:rPr lang="ja-JP" altLang="en-US" sz="2800" smtClean="0">
                <a:latin typeface="Arial" charset="0"/>
              </a:rPr>
              <a:t>”</a:t>
            </a:r>
            <a:endParaRPr lang="en-US" altLang="ja-JP" sz="2800" smtClean="0"/>
          </a:p>
          <a:p>
            <a:pPr eaLnBrk="1" hangingPunct="1"/>
            <a:r>
              <a:rPr lang="en-US" altLang="en-US" sz="2800" smtClean="0"/>
              <a:t>Harry Blamires, </a:t>
            </a:r>
            <a:r>
              <a:rPr lang="en-US" altLang="en-US" sz="2800" i="1" smtClean="0"/>
              <a:t>The Christian Mind: How Should A Christian Think</a:t>
            </a:r>
            <a:r>
              <a:rPr lang="en-US" altLang="en-US" sz="2800" smtClean="0"/>
              <a:t>, Servant Books, 1978, pp. 43, 44</a:t>
            </a:r>
          </a:p>
          <a:p>
            <a:pPr eaLnBrk="1" hangingPunct="1"/>
            <a:endParaRPr lang="en-US" altLang="en-US" sz="2800" smtClean="0"/>
          </a:p>
          <a:p>
            <a:pPr eaLnBrk="1" hangingPunct="1"/>
            <a:endParaRPr lang="en-US" alt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animEffect transition="in" filter="fade">
                                      <p:cBhvr>
                                        <p:cTn id="7" dur="1000"/>
                                        <p:tgtEl>
                                          <p:spTgt spid="113667">
                                            <p:txEl>
                                              <p:pRg st="0" end="0"/>
                                            </p:txEl>
                                          </p:spTgt>
                                        </p:tgtEl>
                                      </p:cBhvr>
                                    </p:animEffect>
                                    <p:anim calcmode="lin" valueType="num">
                                      <p:cBhvr>
                                        <p:cTn id="8" dur="1000" fill="hold"/>
                                        <p:tgtEl>
                                          <p:spTgt spid="1136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36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13667">
                                            <p:txEl>
                                              <p:pRg st="1" end="1"/>
                                            </p:txEl>
                                          </p:spTgt>
                                        </p:tgtEl>
                                        <p:attrNameLst>
                                          <p:attrName>style.visibility</p:attrName>
                                        </p:attrNameLst>
                                      </p:cBhvr>
                                      <p:to>
                                        <p:strVal val="visible"/>
                                      </p:to>
                                    </p:set>
                                    <p:animEffect transition="in" filter="fade">
                                      <p:cBhvr>
                                        <p:cTn id="14" dur="1000"/>
                                        <p:tgtEl>
                                          <p:spTgt spid="113667">
                                            <p:txEl>
                                              <p:pRg st="1" end="1"/>
                                            </p:txEl>
                                          </p:spTgt>
                                        </p:tgtEl>
                                      </p:cBhvr>
                                    </p:animEffect>
                                    <p:anim calcmode="lin" valueType="num">
                                      <p:cBhvr>
                                        <p:cTn id="15" dur="1000" fill="hold"/>
                                        <p:tgtEl>
                                          <p:spTgt spid="11366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36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13667">
                                            <p:txEl>
                                              <p:pRg st="2" end="2"/>
                                            </p:txEl>
                                          </p:spTgt>
                                        </p:tgtEl>
                                        <p:attrNameLst>
                                          <p:attrName>style.visibility</p:attrName>
                                        </p:attrNameLst>
                                      </p:cBhvr>
                                      <p:to>
                                        <p:strVal val="visible"/>
                                      </p:to>
                                    </p:set>
                                    <p:animEffect transition="in" filter="fade">
                                      <p:cBhvr>
                                        <p:cTn id="21" dur="1000"/>
                                        <p:tgtEl>
                                          <p:spTgt spid="113667">
                                            <p:txEl>
                                              <p:pRg st="2" end="2"/>
                                            </p:txEl>
                                          </p:spTgt>
                                        </p:tgtEl>
                                      </p:cBhvr>
                                    </p:animEffect>
                                    <p:anim calcmode="lin" valueType="num">
                                      <p:cBhvr>
                                        <p:cTn id="22" dur="1000" fill="hold"/>
                                        <p:tgtEl>
                                          <p:spTgt spid="11366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36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0" y="0"/>
            <a:ext cx="9144000" cy="990600"/>
          </a:xfrm>
        </p:spPr>
        <p:txBody>
          <a:bodyPr/>
          <a:lstStyle/>
          <a:p>
            <a:pPr eaLnBrk="1" hangingPunct="1"/>
            <a:r>
              <a:rPr lang="en-US" altLang="en-US" smtClean="0"/>
              <a:t>Brief interaction in groups of 2 or 3</a:t>
            </a:r>
          </a:p>
        </p:txBody>
      </p:sp>
      <p:sp>
        <p:nvSpPr>
          <p:cNvPr id="91139" name="Rectangle 3"/>
          <p:cNvSpPr>
            <a:spLocks noGrp="1" noChangeArrowheads="1"/>
          </p:cNvSpPr>
          <p:nvPr>
            <p:ph type="body" idx="1"/>
          </p:nvPr>
        </p:nvSpPr>
        <p:spPr>
          <a:xfrm>
            <a:off x="-76200" y="914400"/>
            <a:ext cx="9220200" cy="5943600"/>
          </a:xfrm>
        </p:spPr>
        <p:txBody>
          <a:bodyPr/>
          <a:lstStyle/>
          <a:p>
            <a:pPr eaLnBrk="1" hangingPunct="1">
              <a:buFont typeface="Wingdings" pitchFamily="2" charset="2"/>
              <a:buNone/>
            </a:pPr>
            <a:r>
              <a:rPr lang="en-US" altLang="en-US" smtClean="0">
                <a:latin typeface="Arial" charset="0"/>
              </a:rPr>
              <a:t>● </a:t>
            </a:r>
            <a:r>
              <a:rPr lang="en-US" altLang="en-US" smtClean="0"/>
              <a:t>Please turn to one or two of your colleagues</a:t>
            </a:r>
          </a:p>
          <a:p>
            <a:pPr eaLnBrk="1" hangingPunct="1">
              <a:buFont typeface="Wingdings" pitchFamily="2" charset="2"/>
              <a:buNone/>
            </a:pPr>
            <a:r>
              <a:rPr lang="en-US" altLang="en-US" smtClean="0">
                <a:latin typeface="Arial" charset="0"/>
              </a:rPr>
              <a:t>●</a:t>
            </a:r>
            <a:r>
              <a:rPr lang="en-US" altLang="en-US" smtClean="0"/>
              <a:t> Review, discuss, and evaluate the five encouraging trends outlined</a:t>
            </a:r>
          </a:p>
          <a:p>
            <a:pPr eaLnBrk="1" hangingPunct="1"/>
            <a:r>
              <a:rPr lang="en-US" altLang="en-US" b="1" smtClean="0"/>
              <a:t>1.</a:t>
            </a:r>
            <a:r>
              <a:rPr lang="en-US" altLang="en-US" smtClean="0"/>
              <a:t> </a:t>
            </a:r>
            <a:r>
              <a:rPr lang="en-US" altLang="en-US" b="1" smtClean="0"/>
              <a:t>Overall growth in institutions/students</a:t>
            </a:r>
          </a:p>
          <a:p>
            <a:pPr eaLnBrk="1" hangingPunct="1"/>
            <a:r>
              <a:rPr lang="en-US" altLang="en-US" b="1" smtClean="0"/>
              <a:t>2. Increased recognition value SDA educ.</a:t>
            </a:r>
          </a:p>
          <a:p>
            <a:pPr eaLnBrk="1" hangingPunct="1"/>
            <a:r>
              <a:rPr lang="en-US" altLang="en-US" b="1" smtClean="0"/>
              <a:t>3. Renewed emphasis on Christian formtn.</a:t>
            </a:r>
          </a:p>
          <a:p>
            <a:pPr eaLnBrk="1" hangingPunct="1"/>
            <a:r>
              <a:rPr lang="en-US" altLang="en-US" b="1" smtClean="0"/>
              <a:t>4. Growing attention to service/mission</a:t>
            </a:r>
          </a:p>
          <a:p>
            <a:pPr eaLnBrk="1" hangingPunct="1"/>
            <a:r>
              <a:rPr lang="en-US" altLang="en-US" b="1" smtClean="0"/>
              <a:t>5. Realization: form leaders, church thinks</a:t>
            </a:r>
          </a:p>
          <a:p>
            <a:pPr eaLnBrk="1" hangingPunct="1">
              <a:buFont typeface="Wingdings" pitchFamily="2" charset="2"/>
              <a:buNone/>
            </a:pPr>
            <a:r>
              <a:rPr lang="en-US" altLang="en-US" smtClean="0">
                <a:latin typeface="Arial" charset="0"/>
              </a:rPr>
              <a:t>● On target? Applicable to your school/territory?</a:t>
            </a:r>
          </a:p>
          <a:p>
            <a:pPr eaLnBrk="1" hangingPunct="1">
              <a:buFont typeface="Wingdings" pitchFamily="2" charset="2"/>
              <a:buNone/>
            </a:pPr>
            <a:r>
              <a:rPr lang="en-US" altLang="en-US" smtClean="0">
                <a:latin typeface="Arial" charset="0"/>
              </a:rPr>
              <a:t>● Additional positive global trends? Nuances?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11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11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11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113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1139">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1139">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1139">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11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0" y="0"/>
            <a:ext cx="9296400" cy="762000"/>
          </a:xfrm>
        </p:spPr>
        <p:txBody>
          <a:bodyPr/>
          <a:lstStyle/>
          <a:p>
            <a:pPr eaLnBrk="1" hangingPunct="1"/>
            <a:r>
              <a:rPr lang="en-US" altLang="en-US" smtClean="0"/>
              <a:t>Trends that should concern us -1</a:t>
            </a:r>
          </a:p>
        </p:txBody>
      </p:sp>
      <p:sp>
        <p:nvSpPr>
          <p:cNvPr id="92163" name="Rectangle 3"/>
          <p:cNvSpPr>
            <a:spLocks noGrp="1" noChangeArrowheads="1"/>
          </p:cNvSpPr>
          <p:nvPr>
            <p:ph type="body" idx="1"/>
          </p:nvPr>
        </p:nvSpPr>
        <p:spPr>
          <a:xfrm>
            <a:off x="0" y="762000"/>
            <a:ext cx="9144000" cy="6096000"/>
          </a:xfrm>
        </p:spPr>
        <p:txBody>
          <a:bodyPr/>
          <a:lstStyle/>
          <a:p>
            <a:pPr eaLnBrk="1" hangingPunct="1"/>
            <a:r>
              <a:rPr lang="en-US" altLang="en-US" sz="2800" b="1" smtClean="0"/>
              <a:t>1. Dramatic decline in students-to-members ratios, particularly among Adventists</a:t>
            </a:r>
          </a:p>
          <a:p>
            <a:pPr eaLnBrk="1" hangingPunct="1"/>
            <a:r>
              <a:rPr lang="en-US" altLang="en-US" sz="2800" smtClean="0"/>
              <a:t>As Adventism expands --especially in Africa, Asia, Latin America– there is a growing gap between the number of members and the number of students enrolled in our educational centers</a:t>
            </a:r>
          </a:p>
          <a:p>
            <a:pPr eaLnBrk="1" hangingPunct="1"/>
            <a:r>
              <a:rPr lang="en-US" altLang="en-US" sz="2800" smtClean="0"/>
              <a:t>In 1960, 23 students in Adventist schools per 100 members; in 2000 only 9, half of them Adventists</a:t>
            </a:r>
          </a:p>
          <a:p>
            <a:pPr eaLnBrk="1" hangingPunct="1"/>
            <a:r>
              <a:rPr lang="en-US" altLang="en-US" sz="2800" smtClean="0"/>
              <a:t>Stagnation or retrenchment in some countries </a:t>
            </a:r>
          </a:p>
          <a:p>
            <a:pPr eaLnBrk="1" hangingPunct="1"/>
            <a:r>
              <a:rPr lang="en-US" altLang="en-US" sz="2800" smtClean="0"/>
              <a:t>Various factors: weaker commitment, costs, competing public/private schools and programs, imbalance between evangelism and nurture</a:t>
            </a:r>
          </a:p>
          <a:p>
            <a:pPr eaLnBrk="1" hangingPunct="1"/>
            <a:r>
              <a:rPr lang="en-US" altLang="en-US" sz="2800" smtClean="0"/>
              <a:t>See charts and graphs…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fade">
                                      <p:cBhvr>
                                        <p:cTn id="7" dur="1000"/>
                                        <p:tgtEl>
                                          <p:spTgt spid="92163">
                                            <p:txEl>
                                              <p:pRg st="0" end="0"/>
                                            </p:txEl>
                                          </p:spTgt>
                                        </p:tgtEl>
                                      </p:cBhvr>
                                    </p:animEffect>
                                    <p:anim calcmode="lin" valueType="num">
                                      <p:cBhvr>
                                        <p:cTn id="8" dur="1000" fill="hold"/>
                                        <p:tgtEl>
                                          <p:spTgt spid="921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2163">
                                            <p:txEl>
                                              <p:pRg st="1" end="1"/>
                                            </p:txEl>
                                          </p:spTgt>
                                        </p:tgtEl>
                                        <p:attrNameLst>
                                          <p:attrName>style.visibility</p:attrName>
                                        </p:attrNameLst>
                                      </p:cBhvr>
                                      <p:to>
                                        <p:strVal val="visible"/>
                                      </p:to>
                                    </p:set>
                                    <p:animEffect transition="in" filter="fade">
                                      <p:cBhvr>
                                        <p:cTn id="14" dur="1000"/>
                                        <p:tgtEl>
                                          <p:spTgt spid="92163">
                                            <p:txEl>
                                              <p:pRg st="1" end="1"/>
                                            </p:txEl>
                                          </p:spTgt>
                                        </p:tgtEl>
                                      </p:cBhvr>
                                    </p:animEffect>
                                    <p:anim calcmode="lin" valueType="num">
                                      <p:cBhvr>
                                        <p:cTn id="15" dur="1000" fill="hold"/>
                                        <p:tgtEl>
                                          <p:spTgt spid="921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21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2163">
                                            <p:txEl>
                                              <p:pRg st="2" end="2"/>
                                            </p:txEl>
                                          </p:spTgt>
                                        </p:tgtEl>
                                        <p:attrNameLst>
                                          <p:attrName>style.visibility</p:attrName>
                                        </p:attrNameLst>
                                      </p:cBhvr>
                                      <p:to>
                                        <p:strVal val="visible"/>
                                      </p:to>
                                    </p:set>
                                    <p:animEffect transition="in" filter="fade">
                                      <p:cBhvr>
                                        <p:cTn id="21" dur="1000"/>
                                        <p:tgtEl>
                                          <p:spTgt spid="92163">
                                            <p:txEl>
                                              <p:pRg st="2" end="2"/>
                                            </p:txEl>
                                          </p:spTgt>
                                        </p:tgtEl>
                                      </p:cBhvr>
                                    </p:animEffect>
                                    <p:anim calcmode="lin" valueType="num">
                                      <p:cBhvr>
                                        <p:cTn id="22" dur="1000" fill="hold"/>
                                        <p:tgtEl>
                                          <p:spTgt spid="9216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21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2163">
                                            <p:txEl>
                                              <p:pRg st="3" end="3"/>
                                            </p:txEl>
                                          </p:spTgt>
                                        </p:tgtEl>
                                        <p:attrNameLst>
                                          <p:attrName>style.visibility</p:attrName>
                                        </p:attrNameLst>
                                      </p:cBhvr>
                                      <p:to>
                                        <p:strVal val="visible"/>
                                      </p:to>
                                    </p:set>
                                    <p:animEffect transition="in" filter="fade">
                                      <p:cBhvr>
                                        <p:cTn id="28" dur="1000"/>
                                        <p:tgtEl>
                                          <p:spTgt spid="92163">
                                            <p:txEl>
                                              <p:pRg st="3" end="3"/>
                                            </p:txEl>
                                          </p:spTgt>
                                        </p:tgtEl>
                                      </p:cBhvr>
                                    </p:animEffect>
                                    <p:anim calcmode="lin" valueType="num">
                                      <p:cBhvr>
                                        <p:cTn id="29" dur="1000" fill="hold"/>
                                        <p:tgtEl>
                                          <p:spTgt spid="9216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216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2163">
                                            <p:txEl>
                                              <p:pRg st="4" end="4"/>
                                            </p:txEl>
                                          </p:spTgt>
                                        </p:tgtEl>
                                        <p:attrNameLst>
                                          <p:attrName>style.visibility</p:attrName>
                                        </p:attrNameLst>
                                      </p:cBhvr>
                                      <p:to>
                                        <p:strVal val="visible"/>
                                      </p:to>
                                    </p:set>
                                    <p:animEffect transition="in" filter="fade">
                                      <p:cBhvr>
                                        <p:cTn id="35" dur="1000"/>
                                        <p:tgtEl>
                                          <p:spTgt spid="92163">
                                            <p:txEl>
                                              <p:pRg st="4" end="4"/>
                                            </p:txEl>
                                          </p:spTgt>
                                        </p:tgtEl>
                                      </p:cBhvr>
                                    </p:animEffect>
                                    <p:anim calcmode="lin" valueType="num">
                                      <p:cBhvr>
                                        <p:cTn id="36" dur="1000" fill="hold"/>
                                        <p:tgtEl>
                                          <p:spTgt spid="9216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216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92163">
                                            <p:txEl>
                                              <p:pRg st="5" end="5"/>
                                            </p:txEl>
                                          </p:spTgt>
                                        </p:tgtEl>
                                        <p:attrNameLst>
                                          <p:attrName>style.visibility</p:attrName>
                                        </p:attrNameLst>
                                      </p:cBhvr>
                                      <p:to>
                                        <p:strVal val="visible"/>
                                      </p:to>
                                    </p:set>
                                    <p:animEffect transition="in" filter="fade">
                                      <p:cBhvr>
                                        <p:cTn id="42" dur="1000"/>
                                        <p:tgtEl>
                                          <p:spTgt spid="92163">
                                            <p:txEl>
                                              <p:pRg st="5" end="5"/>
                                            </p:txEl>
                                          </p:spTgt>
                                        </p:tgtEl>
                                      </p:cBhvr>
                                    </p:animEffect>
                                    <p:anim calcmode="lin" valueType="num">
                                      <p:cBhvr>
                                        <p:cTn id="43" dur="1000" fill="hold"/>
                                        <p:tgtEl>
                                          <p:spTgt spid="9216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9216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1" name="Picture 1" descr="11a line - Adventist Students to Members Ratio-by Decade.pdf"/>
          <p:cNvPicPr>
            <a:picLocks noChangeAspect="1"/>
          </p:cNvPicPr>
          <p:nvPr/>
        </p:nvPicPr>
        <p:blipFill>
          <a:blip r:embed="rId2">
            <a:extLst>
              <a:ext uri="{28A0092B-C50C-407E-A947-70E740481C1C}">
                <a14:useLocalDpi xmlns:a14="http://schemas.microsoft.com/office/drawing/2010/main" val="0"/>
              </a:ext>
            </a:extLst>
          </a:blip>
          <a:srcRect l="10573" t="8606" r="10905" b="42702"/>
          <a:stretch>
            <a:fillRect/>
          </a:stretch>
        </p:blipFill>
        <p:spPr bwMode="auto">
          <a:xfrm>
            <a:off x="304800" y="0"/>
            <a:ext cx="85344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0" y="0"/>
            <a:ext cx="9144000" cy="838200"/>
          </a:xfrm>
        </p:spPr>
        <p:txBody>
          <a:bodyPr/>
          <a:lstStyle/>
          <a:p>
            <a:pPr eaLnBrk="1" hangingPunct="1"/>
            <a:r>
              <a:rPr lang="en-US" altLang="en-US" smtClean="0"/>
              <a:t>Trends that should concern us -2</a:t>
            </a:r>
          </a:p>
        </p:txBody>
      </p:sp>
      <p:sp>
        <p:nvSpPr>
          <p:cNvPr id="93187" name="Rectangle 3"/>
          <p:cNvSpPr>
            <a:spLocks noGrp="1" noChangeArrowheads="1"/>
          </p:cNvSpPr>
          <p:nvPr>
            <p:ph type="body" idx="1"/>
          </p:nvPr>
        </p:nvSpPr>
        <p:spPr>
          <a:xfrm>
            <a:off x="0" y="762000"/>
            <a:ext cx="9144000" cy="6096000"/>
          </a:xfrm>
        </p:spPr>
        <p:txBody>
          <a:bodyPr/>
          <a:lstStyle/>
          <a:p>
            <a:pPr eaLnBrk="1" hangingPunct="1">
              <a:lnSpc>
                <a:spcPct val="90000"/>
              </a:lnSpc>
            </a:pPr>
            <a:r>
              <a:rPr lang="en-US" altLang="en-US" sz="2800" b="1" smtClean="0"/>
              <a:t>2. The impact of the surrounding culture is weakening the Adventist identity and mission of our educational centers</a:t>
            </a:r>
          </a:p>
          <a:p>
            <a:pPr eaLnBrk="1" hangingPunct="1">
              <a:lnSpc>
                <a:spcPct val="90000"/>
              </a:lnSpc>
            </a:pPr>
            <a:r>
              <a:rPr lang="en-US" altLang="en-US" sz="2800" smtClean="0"/>
              <a:t>Values of secular culture are diametrically opposed to the goals of Adventist schools; we must resist them</a:t>
            </a:r>
          </a:p>
          <a:p>
            <a:pPr eaLnBrk="1" hangingPunct="1">
              <a:lnSpc>
                <a:spcPct val="90000"/>
              </a:lnSpc>
            </a:pPr>
            <a:r>
              <a:rPr lang="en-US" altLang="en-US" sz="2800" smtClean="0"/>
              <a:t>Factor: Steady decrease in the proportion of Adventist teachers in secondary/tertiary institutions </a:t>
            </a:r>
          </a:p>
          <a:p>
            <a:pPr eaLnBrk="1" hangingPunct="1">
              <a:lnSpc>
                <a:spcPct val="90000"/>
              </a:lnSpc>
            </a:pPr>
            <a:r>
              <a:rPr lang="en-US" altLang="en-US" sz="2800" smtClean="0"/>
              <a:t>Factor: Increase in the proportion of students from other faiths or no faith, frequently not well managed</a:t>
            </a:r>
          </a:p>
          <a:p>
            <a:pPr eaLnBrk="1" hangingPunct="1">
              <a:lnSpc>
                <a:spcPct val="90000"/>
              </a:lnSpc>
            </a:pPr>
            <a:r>
              <a:rPr lang="en-US" altLang="en-US" sz="2800" smtClean="0"/>
              <a:t>Factor: Decline in the number of boarding students</a:t>
            </a:r>
          </a:p>
          <a:p>
            <a:pPr eaLnBrk="1" hangingPunct="1">
              <a:lnSpc>
                <a:spcPct val="90000"/>
              </a:lnSpc>
            </a:pPr>
            <a:r>
              <a:rPr lang="en-US" altLang="en-US" sz="2800" smtClean="0"/>
              <a:t>Secular thinking of some faculty, erosion of Adventist behavioral standards, attraction of other models</a:t>
            </a:r>
          </a:p>
          <a:p>
            <a:pPr eaLnBrk="1" hangingPunct="1">
              <a:lnSpc>
                <a:spcPct val="90000"/>
              </a:lnSpc>
            </a:pPr>
            <a:r>
              <a:rPr lang="en-US" altLang="en-US" sz="2800" smtClean="0"/>
              <a:t>History: All church-founded universities have severed ties with their church roots and become secularized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 calcmode="lin" valueType="num">
                                      <p:cBhvr>
                                        <p:cTn id="7" dur="1000" fill="hold"/>
                                        <p:tgtEl>
                                          <p:spTgt spid="93187">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9318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9318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93187">
                                            <p:txEl>
                                              <p:pRg st="1" end="1"/>
                                            </p:txEl>
                                          </p:spTgt>
                                        </p:tgtEl>
                                        <p:attrNameLst>
                                          <p:attrName>style.visibility</p:attrName>
                                        </p:attrNameLst>
                                      </p:cBhvr>
                                      <p:to>
                                        <p:strVal val="visible"/>
                                      </p:to>
                                    </p:set>
                                    <p:anim calcmode="lin" valueType="num">
                                      <p:cBhvr>
                                        <p:cTn id="14" dur="1000" fill="hold"/>
                                        <p:tgtEl>
                                          <p:spTgt spid="93187">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9318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9318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93187">
                                            <p:txEl>
                                              <p:pRg st="2" end="2"/>
                                            </p:txEl>
                                          </p:spTgt>
                                        </p:tgtEl>
                                        <p:attrNameLst>
                                          <p:attrName>style.visibility</p:attrName>
                                        </p:attrNameLst>
                                      </p:cBhvr>
                                      <p:to>
                                        <p:strVal val="visible"/>
                                      </p:to>
                                    </p:set>
                                    <p:anim calcmode="lin" valueType="num">
                                      <p:cBhvr>
                                        <p:cTn id="21" dur="1000" fill="hold"/>
                                        <p:tgtEl>
                                          <p:spTgt spid="93187">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9318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93187">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93187">
                                            <p:txEl>
                                              <p:pRg st="3" end="3"/>
                                            </p:txEl>
                                          </p:spTgt>
                                        </p:tgtEl>
                                        <p:attrNameLst>
                                          <p:attrName>style.visibility</p:attrName>
                                        </p:attrNameLst>
                                      </p:cBhvr>
                                      <p:to>
                                        <p:strVal val="visible"/>
                                      </p:to>
                                    </p:set>
                                    <p:anim calcmode="lin" valueType="num">
                                      <p:cBhvr>
                                        <p:cTn id="28" dur="1000" fill="hold"/>
                                        <p:tgtEl>
                                          <p:spTgt spid="93187">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9318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9318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93187">
                                            <p:txEl>
                                              <p:pRg st="4" end="4"/>
                                            </p:txEl>
                                          </p:spTgt>
                                        </p:tgtEl>
                                        <p:attrNameLst>
                                          <p:attrName>style.visibility</p:attrName>
                                        </p:attrNameLst>
                                      </p:cBhvr>
                                      <p:to>
                                        <p:strVal val="visible"/>
                                      </p:to>
                                    </p:set>
                                    <p:anim calcmode="lin" valueType="num">
                                      <p:cBhvr>
                                        <p:cTn id="35" dur="1000" fill="hold"/>
                                        <p:tgtEl>
                                          <p:spTgt spid="93187">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93187">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93187">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93187">
                                            <p:txEl>
                                              <p:pRg st="5" end="5"/>
                                            </p:txEl>
                                          </p:spTgt>
                                        </p:tgtEl>
                                        <p:attrNameLst>
                                          <p:attrName>style.visibility</p:attrName>
                                        </p:attrNameLst>
                                      </p:cBhvr>
                                      <p:to>
                                        <p:strVal val="visible"/>
                                      </p:to>
                                    </p:set>
                                    <p:anim calcmode="lin" valueType="num">
                                      <p:cBhvr>
                                        <p:cTn id="42" dur="1000" fill="hold"/>
                                        <p:tgtEl>
                                          <p:spTgt spid="93187">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93187">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93187">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93187">
                                            <p:txEl>
                                              <p:pRg st="6" end="6"/>
                                            </p:txEl>
                                          </p:spTgt>
                                        </p:tgtEl>
                                        <p:attrNameLst>
                                          <p:attrName>style.visibility</p:attrName>
                                        </p:attrNameLst>
                                      </p:cBhvr>
                                      <p:to>
                                        <p:strVal val="visible"/>
                                      </p:to>
                                    </p:set>
                                    <p:anim calcmode="lin" valueType="num">
                                      <p:cBhvr>
                                        <p:cTn id="49" dur="1000" fill="hold"/>
                                        <p:tgtEl>
                                          <p:spTgt spid="93187">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93187">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931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Picture 1" descr="5 table - Percentage of Adventist Students Enrolled - by Level.pdf"/>
          <p:cNvPicPr>
            <a:picLocks noChangeAspect="1"/>
          </p:cNvPicPr>
          <p:nvPr/>
        </p:nvPicPr>
        <p:blipFill>
          <a:blip r:embed="rId2">
            <a:extLst>
              <a:ext uri="{28A0092B-C50C-407E-A947-70E740481C1C}">
                <a14:useLocalDpi xmlns:a14="http://schemas.microsoft.com/office/drawing/2010/main" val="0"/>
              </a:ext>
            </a:extLst>
          </a:blip>
          <a:srcRect l="5807" t="8279" r="15573" b="67102"/>
          <a:stretch>
            <a:fillRect/>
          </a:stretch>
        </p:blipFill>
        <p:spPr bwMode="auto">
          <a:xfrm>
            <a:off x="0" y="1981200"/>
            <a:ext cx="9132888"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1" name="Picture 1" descr="6 line - Percentage of Adventist Students Enrolled - by Level.pdf"/>
          <p:cNvPicPr>
            <a:picLocks noChangeAspect="1"/>
          </p:cNvPicPr>
          <p:nvPr/>
        </p:nvPicPr>
        <p:blipFill>
          <a:blip r:embed="rId2">
            <a:extLst>
              <a:ext uri="{28A0092B-C50C-407E-A947-70E740481C1C}">
                <a14:useLocalDpi xmlns:a14="http://schemas.microsoft.com/office/drawing/2010/main" val="0"/>
              </a:ext>
            </a:extLst>
          </a:blip>
          <a:srcRect l="11137" t="8714" r="10905" b="42918"/>
          <a:stretch>
            <a:fillRect/>
          </a:stretch>
        </p:blipFill>
        <p:spPr bwMode="auto">
          <a:xfrm>
            <a:off x="304800" y="6350"/>
            <a:ext cx="8534400"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5" name="Picture 1" descr="11b line - Total Students to Adventist Students Enrolled-by Decade.pdf"/>
          <p:cNvPicPr>
            <a:picLocks noChangeAspect="1"/>
          </p:cNvPicPr>
          <p:nvPr/>
        </p:nvPicPr>
        <p:blipFill>
          <a:blip r:embed="rId2">
            <a:extLst>
              <a:ext uri="{28A0092B-C50C-407E-A947-70E740481C1C}">
                <a14:useLocalDpi xmlns:a14="http://schemas.microsoft.com/office/drawing/2010/main" val="0"/>
              </a:ext>
            </a:extLst>
          </a:blip>
          <a:srcRect l="10809" t="8824" r="10809" b="42918"/>
          <a:stretch>
            <a:fillRect/>
          </a:stretch>
        </p:blipFill>
        <p:spPr bwMode="auto">
          <a:xfrm>
            <a:off x="304800" y="0"/>
            <a:ext cx="8534400" cy="679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Picture 1" descr="8 table - Percentage of Adventist Teachers - by Level.pdf"/>
          <p:cNvPicPr>
            <a:picLocks noChangeAspect="1"/>
          </p:cNvPicPr>
          <p:nvPr/>
        </p:nvPicPr>
        <p:blipFill>
          <a:blip r:embed="rId2">
            <a:extLst>
              <a:ext uri="{28A0092B-C50C-407E-A947-70E740481C1C}">
                <a14:useLocalDpi xmlns:a14="http://schemas.microsoft.com/office/drawing/2010/main" val="0"/>
              </a:ext>
            </a:extLst>
          </a:blip>
          <a:srcRect l="5975" t="8498" r="19865" b="63943"/>
          <a:stretch>
            <a:fillRect/>
          </a:stretch>
        </p:blipFill>
        <p:spPr bwMode="auto">
          <a:xfrm>
            <a:off x="12700" y="1524000"/>
            <a:ext cx="9067800" cy="260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7" name="Picture 1" descr="10 line - Percentage of Adventist Teachers - by Level.pdf"/>
          <p:cNvPicPr>
            <a:picLocks noChangeAspect="1"/>
          </p:cNvPicPr>
          <p:nvPr/>
        </p:nvPicPr>
        <p:blipFill>
          <a:blip r:embed="rId2">
            <a:extLst>
              <a:ext uri="{28A0092B-C50C-407E-A947-70E740481C1C}">
                <a14:useLocalDpi xmlns:a14="http://schemas.microsoft.com/office/drawing/2010/main" val="0"/>
              </a:ext>
            </a:extLst>
          </a:blip>
          <a:srcRect l="10995" t="8824" r="11188" b="43028"/>
          <a:stretch>
            <a:fillRect/>
          </a:stretch>
        </p:blipFill>
        <p:spPr bwMode="auto">
          <a:xfrm>
            <a:off x="152400" y="0"/>
            <a:ext cx="8458200" cy="677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393" name="Picture 1" descr="9 line - Percentage of Adventist Teachers - Total.pdf"/>
          <p:cNvPicPr>
            <a:picLocks noChangeAspect="1"/>
          </p:cNvPicPr>
          <p:nvPr/>
        </p:nvPicPr>
        <p:blipFill>
          <a:blip r:embed="rId2">
            <a:extLst>
              <a:ext uri="{28A0092B-C50C-407E-A947-70E740481C1C}">
                <a14:useLocalDpi xmlns:a14="http://schemas.microsoft.com/office/drawing/2010/main" val="0"/>
              </a:ext>
            </a:extLst>
          </a:blip>
          <a:srcRect l="10951" t="8714" r="11092" b="42702"/>
          <a:stretch>
            <a:fillRect/>
          </a:stretch>
        </p:blipFill>
        <p:spPr bwMode="auto">
          <a:xfrm>
            <a:off x="304800" y="-25400"/>
            <a:ext cx="8534400" cy="688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4000" cy="1066800"/>
          </a:xfrm>
        </p:spPr>
        <p:txBody>
          <a:bodyPr/>
          <a:lstStyle/>
          <a:p>
            <a:pPr eaLnBrk="1" hangingPunct="1"/>
            <a:r>
              <a:rPr lang="en-US" altLang="en-US" smtClean="0"/>
              <a:t>In this presentation we will…</a:t>
            </a:r>
          </a:p>
        </p:txBody>
      </p:sp>
      <p:sp>
        <p:nvSpPr>
          <p:cNvPr id="25603" name="Rectangle 3"/>
          <p:cNvSpPr>
            <a:spLocks noGrp="1" noChangeArrowheads="1"/>
          </p:cNvSpPr>
          <p:nvPr>
            <p:ph type="body" idx="1"/>
          </p:nvPr>
        </p:nvSpPr>
        <p:spPr>
          <a:xfrm>
            <a:off x="0" y="914400"/>
            <a:ext cx="9144000" cy="5943600"/>
          </a:xfrm>
        </p:spPr>
        <p:txBody>
          <a:bodyPr/>
          <a:lstStyle/>
          <a:p>
            <a:pPr eaLnBrk="1" hangingPunct="1">
              <a:lnSpc>
                <a:spcPct val="90000"/>
              </a:lnSpc>
            </a:pPr>
            <a:r>
              <a:rPr lang="en-US" altLang="en-US" sz="2400" smtClean="0"/>
              <a:t>Present current statistics of our global educational system</a:t>
            </a:r>
          </a:p>
          <a:p>
            <a:pPr eaLnBrk="1" hangingPunct="1">
              <a:lnSpc>
                <a:spcPct val="90000"/>
              </a:lnSpc>
            </a:pPr>
            <a:r>
              <a:rPr lang="en-US" altLang="en-US" sz="2400" smtClean="0"/>
              <a:t>Acknowledge the leading voice that set the conceptual foundation and projected the vision of Adventist education</a:t>
            </a:r>
          </a:p>
          <a:p>
            <a:pPr eaLnBrk="1" hangingPunct="1">
              <a:lnSpc>
                <a:spcPct val="90000"/>
              </a:lnSpc>
            </a:pPr>
            <a:r>
              <a:rPr lang="en-US" altLang="en-US" sz="2400" smtClean="0"/>
              <a:t>Summarize the core characteristics of the Adventist </a:t>
            </a:r>
            <a:r>
              <a:rPr lang="en-US" altLang="en-US" sz="2400" i="1" smtClean="0"/>
              <a:t>brand</a:t>
            </a:r>
            <a:r>
              <a:rPr lang="en-US" altLang="en-US" sz="2400" smtClean="0"/>
              <a:t> of education </a:t>
            </a:r>
          </a:p>
          <a:p>
            <a:pPr eaLnBrk="1" hangingPunct="1">
              <a:lnSpc>
                <a:spcPct val="90000"/>
              </a:lnSpc>
            </a:pPr>
            <a:r>
              <a:rPr lang="en-US" altLang="en-US" sz="2400" smtClean="0"/>
              <a:t>Examine five encouraging trends and five trends that should concern us regarding the status and future of Adventist education (I am aware of the risks of this outline…)</a:t>
            </a:r>
          </a:p>
          <a:p>
            <a:pPr eaLnBrk="1" hangingPunct="1">
              <a:lnSpc>
                <a:spcPct val="90000"/>
              </a:lnSpc>
            </a:pPr>
            <a:r>
              <a:rPr lang="en-US" altLang="en-US" sz="2400" smtClean="0"/>
              <a:t>Outline 9 factors that can strengthen the identity and mission of Adventist academies, colleges and universities</a:t>
            </a:r>
          </a:p>
          <a:p>
            <a:pPr eaLnBrk="1" hangingPunct="1">
              <a:lnSpc>
                <a:spcPct val="90000"/>
              </a:lnSpc>
            </a:pPr>
            <a:r>
              <a:rPr lang="en-US" altLang="en-US" sz="2400" smtClean="0"/>
              <a:t>My perspective: Student, academy teacher and vice-principal, department chair, graduate dean, world education director, university board member, father of a college department chair/teacher, father/grandfather of students in our schools</a:t>
            </a:r>
          </a:p>
          <a:p>
            <a:pPr eaLnBrk="1" hangingPunct="1">
              <a:lnSpc>
                <a:spcPct val="90000"/>
              </a:lnSpc>
            </a:pPr>
            <a:r>
              <a:rPr lang="en-US" altLang="en-US" sz="2400" smtClean="0"/>
              <a:t>Gratitude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9" presetClass="entr" presetSubtype="0" accel="100000" fill="hold" grpId="0" nodeType="clickEffect">
                                  <p:stCondLst>
                                    <p:cond delay="0"/>
                                  </p:stCondLst>
                                  <p:childTnLst>
                                    <p:set>
                                      <p:cBhvr>
                                        <p:cTn id="10" dur="1" fill="hold">
                                          <p:stCondLst>
                                            <p:cond delay="0"/>
                                          </p:stCondLst>
                                        </p:cTn>
                                        <p:tgtEl>
                                          <p:spTgt spid="25603">
                                            <p:txEl>
                                              <p:pRg st="0" end="0"/>
                                            </p:txEl>
                                          </p:spTgt>
                                        </p:tgtEl>
                                        <p:attrNameLst>
                                          <p:attrName>style.visibility</p:attrName>
                                        </p:attrNameLst>
                                      </p:cBhvr>
                                      <p:to>
                                        <p:strVal val="visible"/>
                                      </p:to>
                                    </p:set>
                                    <p:anim calcmode="lin" valueType="num">
                                      <p:cBhvr>
                                        <p:cTn id="11" dur="500" fill="hold"/>
                                        <p:tgtEl>
                                          <p:spTgt spid="2560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2560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2560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9" presetClass="entr" presetSubtype="0" accel="100000" fill="hold" grpId="0" nodeType="clickEffect">
                                  <p:stCondLst>
                                    <p:cond delay="0"/>
                                  </p:stCondLst>
                                  <p:childTnLst>
                                    <p:set>
                                      <p:cBhvr>
                                        <p:cTn id="18" dur="1" fill="hold">
                                          <p:stCondLst>
                                            <p:cond delay="0"/>
                                          </p:stCondLst>
                                        </p:cTn>
                                        <p:tgtEl>
                                          <p:spTgt spid="25603">
                                            <p:txEl>
                                              <p:pRg st="1" end="1"/>
                                            </p:txEl>
                                          </p:spTgt>
                                        </p:tgtEl>
                                        <p:attrNameLst>
                                          <p:attrName>style.visibility</p:attrName>
                                        </p:attrNameLst>
                                      </p:cBhvr>
                                      <p:to>
                                        <p:strVal val="visible"/>
                                      </p:to>
                                    </p:set>
                                    <p:anim calcmode="lin" valueType="num">
                                      <p:cBhvr>
                                        <p:cTn id="19" dur="500" fill="hold"/>
                                        <p:tgtEl>
                                          <p:spTgt spid="2560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2560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2560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9" presetClass="entr" presetSubtype="0" accel="100000" fill="hold" grpId="0" nodeType="clickEffect">
                                  <p:stCondLst>
                                    <p:cond delay="0"/>
                                  </p:stCondLst>
                                  <p:childTnLst>
                                    <p:set>
                                      <p:cBhvr>
                                        <p:cTn id="26" dur="1" fill="hold">
                                          <p:stCondLst>
                                            <p:cond delay="0"/>
                                          </p:stCondLst>
                                        </p:cTn>
                                        <p:tgtEl>
                                          <p:spTgt spid="25603">
                                            <p:txEl>
                                              <p:pRg st="2" end="2"/>
                                            </p:txEl>
                                          </p:spTgt>
                                        </p:tgtEl>
                                        <p:attrNameLst>
                                          <p:attrName>style.visibility</p:attrName>
                                        </p:attrNameLst>
                                      </p:cBhvr>
                                      <p:to>
                                        <p:strVal val="visible"/>
                                      </p:to>
                                    </p:set>
                                    <p:anim calcmode="lin" valueType="num">
                                      <p:cBhvr>
                                        <p:cTn id="27" dur="500" fill="hold"/>
                                        <p:tgtEl>
                                          <p:spTgt spid="2560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2560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2560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9" presetClass="entr" presetSubtype="0" accel="100000" fill="hold" grpId="0" nodeType="clickEffect">
                                  <p:stCondLst>
                                    <p:cond delay="0"/>
                                  </p:stCondLst>
                                  <p:childTnLst>
                                    <p:set>
                                      <p:cBhvr>
                                        <p:cTn id="34" dur="1" fill="hold">
                                          <p:stCondLst>
                                            <p:cond delay="0"/>
                                          </p:stCondLst>
                                        </p:cTn>
                                        <p:tgtEl>
                                          <p:spTgt spid="25603">
                                            <p:txEl>
                                              <p:pRg st="3" end="3"/>
                                            </p:txEl>
                                          </p:spTgt>
                                        </p:tgtEl>
                                        <p:attrNameLst>
                                          <p:attrName>style.visibility</p:attrName>
                                        </p:attrNameLst>
                                      </p:cBhvr>
                                      <p:to>
                                        <p:strVal val="visible"/>
                                      </p:to>
                                    </p:set>
                                    <p:anim calcmode="lin" valueType="num">
                                      <p:cBhvr>
                                        <p:cTn id="35" dur="500" fill="hold"/>
                                        <p:tgtEl>
                                          <p:spTgt spid="2560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2560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2560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9" presetClass="entr" presetSubtype="0" accel="100000" fill="hold" grpId="0" nodeType="clickEffect">
                                  <p:stCondLst>
                                    <p:cond delay="0"/>
                                  </p:stCondLst>
                                  <p:childTnLst>
                                    <p:set>
                                      <p:cBhvr>
                                        <p:cTn id="42" dur="1" fill="hold">
                                          <p:stCondLst>
                                            <p:cond delay="0"/>
                                          </p:stCondLst>
                                        </p:cTn>
                                        <p:tgtEl>
                                          <p:spTgt spid="25603">
                                            <p:txEl>
                                              <p:pRg st="4" end="4"/>
                                            </p:txEl>
                                          </p:spTgt>
                                        </p:tgtEl>
                                        <p:attrNameLst>
                                          <p:attrName>style.visibility</p:attrName>
                                        </p:attrNameLst>
                                      </p:cBhvr>
                                      <p:to>
                                        <p:strVal val="visible"/>
                                      </p:to>
                                    </p:set>
                                    <p:anim calcmode="lin" valueType="num">
                                      <p:cBhvr>
                                        <p:cTn id="43" dur="500" fill="hold"/>
                                        <p:tgtEl>
                                          <p:spTgt spid="2560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2560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2560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256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9" presetClass="entr" presetSubtype="0" accel="100000" fill="hold" grpId="0" nodeType="clickEffect">
                                  <p:stCondLst>
                                    <p:cond delay="0"/>
                                  </p:stCondLst>
                                  <p:childTnLst>
                                    <p:set>
                                      <p:cBhvr>
                                        <p:cTn id="50" dur="1" fill="hold">
                                          <p:stCondLst>
                                            <p:cond delay="0"/>
                                          </p:stCondLst>
                                        </p:cTn>
                                        <p:tgtEl>
                                          <p:spTgt spid="25603">
                                            <p:txEl>
                                              <p:pRg st="5" end="5"/>
                                            </p:txEl>
                                          </p:spTgt>
                                        </p:tgtEl>
                                        <p:attrNameLst>
                                          <p:attrName>style.visibility</p:attrName>
                                        </p:attrNameLst>
                                      </p:cBhvr>
                                      <p:to>
                                        <p:strVal val="visible"/>
                                      </p:to>
                                    </p:set>
                                    <p:anim calcmode="lin" valueType="num">
                                      <p:cBhvr>
                                        <p:cTn id="51" dur="500" fill="hold"/>
                                        <p:tgtEl>
                                          <p:spTgt spid="2560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2" dur="500" fill="hold"/>
                                        <p:tgtEl>
                                          <p:spTgt spid="2560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3" dur="500" fill="hold"/>
                                        <p:tgtEl>
                                          <p:spTgt spid="2560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54" dur="500" fill="hold"/>
                                        <p:tgtEl>
                                          <p:spTgt spid="2560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39" presetClass="entr" presetSubtype="0" accel="100000" fill="hold" grpId="0" nodeType="clickEffect">
                                  <p:stCondLst>
                                    <p:cond delay="0"/>
                                  </p:stCondLst>
                                  <p:childTnLst>
                                    <p:set>
                                      <p:cBhvr>
                                        <p:cTn id="58" dur="1" fill="hold">
                                          <p:stCondLst>
                                            <p:cond delay="0"/>
                                          </p:stCondLst>
                                        </p:cTn>
                                        <p:tgtEl>
                                          <p:spTgt spid="25603">
                                            <p:txEl>
                                              <p:pRg st="6" end="6"/>
                                            </p:txEl>
                                          </p:spTgt>
                                        </p:tgtEl>
                                        <p:attrNameLst>
                                          <p:attrName>style.visibility</p:attrName>
                                        </p:attrNameLst>
                                      </p:cBhvr>
                                      <p:to>
                                        <p:strVal val="visible"/>
                                      </p:to>
                                    </p:set>
                                    <p:anim calcmode="lin" valueType="num">
                                      <p:cBhvr>
                                        <p:cTn id="59" dur="500" fill="hold"/>
                                        <p:tgtEl>
                                          <p:spTgt spid="2560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0" dur="500" fill="hold"/>
                                        <p:tgtEl>
                                          <p:spTgt spid="2560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1" dur="500" fill="hold"/>
                                        <p:tgtEl>
                                          <p:spTgt spid="2560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62" dur="500" fill="hold"/>
                                        <p:tgtEl>
                                          <p:spTgt spid="2560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0" y="0"/>
            <a:ext cx="9144000" cy="762000"/>
          </a:xfrm>
        </p:spPr>
        <p:txBody>
          <a:bodyPr/>
          <a:lstStyle/>
          <a:p>
            <a:pPr eaLnBrk="1" hangingPunct="1"/>
            <a:r>
              <a:rPr lang="en-US" altLang="en-US" smtClean="0"/>
              <a:t>Trends that should concern us -3</a:t>
            </a:r>
          </a:p>
        </p:txBody>
      </p:sp>
      <p:sp>
        <p:nvSpPr>
          <p:cNvPr id="94211" name="Rectangle 3"/>
          <p:cNvSpPr>
            <a:spLocks noGrp="1" noChangeArrowheads="1"/>
          </p:cNvSpPr>
          <p:nvPr>
            <p:ph type="body" idx="1"/>
          </p:nvPr>
        </p:nvSpPr>
        <p:spPr>
          <a:xfrm>
            <a:off x="0" y="685800"/>
            <a:ext cx="9144000" cy="6172200"/>
          </a:xfrm>
        </p:spPr>
        <p:txBody>
          <a:bodyPr/>
          <a:lstStyle/>
          <a:p>
            <a:pPr eaLnBrk="1" hangingPunct="1"/>
            <a:r>
              <a:rPr lang="en-US" altLang="en-US" b="1" smtClean="0"/>
              <a:t>3. Increasing challenges in leading and teaching in our educational institutions</a:t>
            </a:r>
          </a:p>
          <a:p>
            <a:pPr eaLnBrk="1" hangingPunct="1"/>
            <a:r>
              <a:rPr lang="en-US" altLang="en-US" smtClean="0"/>
              <a:t>Growing complexity of managing the church</a:t>
            </a:r>
            <a:r>
              <a:rPr lang="ja-JP" altLang="en-US" smtClean="0">
                <a:latin typeface="Arial" charset="0"/>
              </a:rPr>
              <a:t>’</a:t>
            </a:r>
            <a:r>
              <a:rPr lang="en-US" altLang="ja-JP" smtClean="0"/>
              <a:t>s academies and colleges/universities; need to satisfy diverse constituencies, limited resources</a:t>
            </a:r>
          </a:p>
          <a:p>
            <a:pPr eaLnBrk="1" hangingPunct="1"/>
            <a:r>
              <a:rPr lang="en-US" altLang="en-US" smtClean="0"/>
              <a:t>Future principals/presidents must be identified, nurtured, sponsored earlier and better</a:t>
            </a:r>
          </a:p>
          <a:p>
            <a:pPr eaLnBrk="1" hangingPunct="1"/>
            <a:r>
              <a:rPr lang="en-US" altLang="en-US" smtClean="0"/>
              <a:t>Decreasing attraction of Adventist teaching profession; in several areas, low remuneration</a:t>
            </a:r>
          </a:p>
          <a:p>
            <a:pPr eaLnBrk="1" hangingPunct="1"/>
            <a:r>
              <a:rPr lang="en-US" altLang="en-US" smtClean="0"/>
              <a:t>Need to stay in close contact with Adventists studying in public universities; recruit them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p:cTn id="7" dur="500" fill="hold"/>
                                        <p:tgtEl>
                                          <p:spTgt spid="94211">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94211">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94211">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94211">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94211">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94211">
                                            <p:txEl>
                                              <p:pRg st="1" end="1"/>
                                            </p:txEl>
                                          </p:spTgt>
                                        </p:tgtEl>
                                        <p:attrNameLst>
                                          <p:attrName>style.visibility</p:attrName>
                                        </p:attrNameLst>
                                      </p:cBhvr>
                                      <p:to>
                                        <p:strVal val="visible"/>
                                      </p:to>
                                    </p:set>
                                    <p:anim calcmode="lin" valueType="num">
                                      <p:cBhvr>
                                        <p:cTn id="16" dur="500" fill="hold"/>
                                        <p:tgtEl>
                                          <p:spTgt spid="94211">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94211">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94211">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94211">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94211">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94211">
                                            <p:txEl>
                                              <p:pRg st="2" end="2"/>
                                            </p:txEl>
                                          </p:spTgt>
                                        </p:tgtEl>
                                        <p:attrNameLst>
                                          <p:attrName>style.visibility</p:attrName>
                                        </p:attrNameLst>
                                      </p:cBhvr>
                                      <p:to>
                                        <p:strVal val="visible"/>
                                      </p:to>
                                    </p:set>
                                    <p:anim calcmode="lin" valueType="num">
                                      <p:cBhvr>
                                        <p:cTn id="25" dur="500" fill="hold"/>
                                        <p:tgtEl>
                                          <p:spTgt spid="94211">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94211">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94211">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94211">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94211">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94211">
                                            <p:txEl>
                                              <p:pRg st="3" end="3"/>
                                            </p:txEl>
                                          </p:spTgt>
                                        </p:tgtEl>
                                        <p:attrNameLst>
                                          <p:attrName>style.visibility</p:attrName>
                                        </p:attrNameLst>
                                      </p:cBhvr>
                                      <p:to>
                                        <p:strVal val="visible"/>
                                      </p:to>
                                    </p:set>
                                    <p:anim calcmode="lin" valueType="num">
                                      <p:cBhvr>
                                        <p:cTn id="34" dur="500" fill="hold"/>
                                        <p:tgtEl>
                                          <p:spTgt spid="94211">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94211">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94211">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94211">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94211">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94211">
                                            <p:txEl>
                                              <p:pRg st="4" end="4"/>
                                            </p:txEl>
                                          </p:spTgt>
                                        </p:tgtEl>
                                        <p:attrNameLst>
                                          <p:attrName>style.visibility</p:attrName>
                                        </p:attrNameLst>
                                      </p:cBhvr>
                                      <p:to>
                                        <p:strVal val="visible"/>
                                      </p:to>
                                    </p:set>
                                    <p:anim calcmode="lin" valueType="num">
                                      <p:cBhvr>
                                        <p:cTn id="43" dur="500" fill="hold"/>
                                        <p:tgtEl>
                                          <p:spTgt spid="94211">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94211">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94211">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94211">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942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0" y="0"/>
            <a:ext cx="9144000" cy="762000"/>
          </a:xfrm>
        </p:spPr>
        <p:txBody>
          <a:bodyPr/>
          <a:lstStyle/>
          <a:p>
            <a:pPr eaLnBrk="1" hangingPunct="1"/>
            <a:r>
              <a:rPr lang="en-US" altLang="en-US" smtClean="0"/>
              <a:t>Trends that should concern us - 4</a:t>
            </a:r>
          </a:p>
        </p:txBody>
      </p:sp>
      <p:sp>
        <p:nvSpPr>
          <p:cNvPr id="95235" name="Rectangle 3"/>
          <p:cNvSpPr>
            <a:spLocks noGrp="1" noChangeArrowheads="1"/>
          </p:cNvSpPr>
          <p:nvPr>
            <p:ph type="body" idx="1"/>
          </p:nvPr>
        </p:nvSpPr>
        <p:spPr>
          <a:xfrm>
            <a:off x="0" y="762000"/>
            <a:ext cx="9144000" cy="6096000"/>
          </a:xfrm>
        </p:spPr>
        <p:txBody>
          <a:bodyPr/>
          <a:lstStyle/>
          <a:p>
            <a:pPr eaLnBrk="1" hangingPunct="1"/>
            <a:r>
              <a:rPr lang="en-US" altLang="en-US" b="1" smtClean="0"/>
              <a:t>4. Decline in support from the Adventist organization for operating our schools, academies, and colleges/universities</a:t>
            </a:r>
          </a:p>
          <a:p>
            <a:pPr eaLnBrk="1" hangingPunct="1"/>
            <a:r>
              <a:rPr lang="en-US" altLang="en-US" smtClean="0"/>
              <a:t>The church subsidies received by our centers of education have not increased or have been reduced; many expected to be self-sustaining</a:t>
            </a:r>
          </a:p>
          <a:p>
            <a:pPr eaLnBrk="1" hangingPunct="1"/>
            <a:r>
              <a:rPr lang="en-US" altLang="en-US" smtClean="0"/>
              <a:t>In one large country, church organizations are financially sustained by our own schools </a:t>
            </a:r>
          </a:p>
          <a:p>
            <a:pPr eaLnBrk="1" hangingPunct="1"/>
            <a:r>
              <a:rPr lang="en-US" altLang="en-US" smtClean="0"/>
              <a:t>Some ministers don</a:t>
            </a:r>
            <a:r>
              <a:rPr lang="ja-JP" altLang="en-US" smtClean="0">
                <a:latin typeface="Arial" charset="0"/>
              </a:rPr>
              <a:t>’</a:t>
            </a:r>
            <a:r>
              <a:rPr lang="en-US" altLang="ja-JP" smtClean="0"/>
              <a:t>t promote the value of Adventist education; criticisms; unprepared to chair boards and make educational decisions  </a:t>
            </a:r>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 calcmode="lin" valueType="num">
                                      <p:cBhvr>
                                        <p:cTn id="7" dur="500" fill="hold"/>
                                        <p:tgtEl>
                                          <p:spTgt spid="9523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9523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9523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952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95235">
                                            <p:txEl>
                                              <p:pRg st="1" end="1"/>
                                            </p:txEl>
                                          </p:spTgt>
                                        </p:tgtEl>
                                        <p:attrNameLst>
                                          <p:attrName>style.visibility</p:attrName>
                                        </p:attrNameLst>
                                      </p:cBhvr>
                                      <p:to>
                                        <p:strVal val="visible"/>
                                      </p:to>
                                    </p:set>
                                    <p:anim calcmode="lin" valueType="num">
                                      <p:cBhvr>
                                        <p:cTn id="15" dur="500" fill="hold"/>
                                        <p:tgtEl>
                                          <p:spTgt spid="95235">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95235">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95235">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952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95235">
                                            <p:txEl>
                                              <p:pRg st="2" end="2"/>
                                            </p:txEl>
                                          </p:spTgt>
                                        </p:tgtEl>
                                        <p:attrNameLst>
                                          <p:attrName>style.visibility</p:attrName>
                                        </p:attrNameLst>
                                      </p:cBhvr>
                                      <p:to>
                                        <p:strVal val="visible"/>
                                      </p:to>
                                    </p:set>
                                    <p:anim calcmode="lin" valueType="num">
                                      <p:cBhvr>
                                        <p:cTn id="23" dur="500" fill="hold"/>
                                        <p:tgtEl>
                                          <p:spTgt spid="9523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9523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9523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952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95235">
                                            <p:txEl>
                                              <p:pRg st="3" end="3"/>
                                            </p:txEl>
                                          </p:spTgt>
                                        </p:tgtEl>
                                        <p:attrNameLst>
                                          <p:attrName>style.visibility</p:attrName>
                                        </p:attrNameLst>
                                      </p:cBhvr>
                                      <p:to>
                                        <p:strVal val="visible"/>
                                      </p:to>
                                    </p:set>
                                    <p:anim calcmode="lin" valueType="num">
                                      <p:cBhvr>
                                        <p:cTn id="31" dur="500" fill="hold"/>
                                        <p:tgtEl>
                                          <p:spTgt spid="95235">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95235">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95235">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952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0" y="0"/>
            <a:ext cx="9144000" cy="838200"/>
          </a:xfrm>
        </p:spPr>
        <p:txBody>
          <a:bodyPr/>
          <a:lstStyle/>
          <a:p>
            <a:pPr eaLnBrk="1" hangingPunct="1"/>
            <a:r>
              <a:rPr lang="en-US" altLang="en-US" smtClean="0"/>
              <a:t>Trends that should concern us - 5</a:t>
            </a:r>
          </a:p>
        </p:txBody>
      </p:sp>
      <p:sp>
        <p:nvSpPr>
          <p:cNvPr id="96259" name="Rectangle 3"/>
          <p:cNvSpPr>
            <a:spLocks noGrp="1" noChangeArrowheads="1"/>
          </p:cNvSpPr>
          <p:nvPr>
            <p:ph type="body" idx="1"/>
          </p:nvPr>
        </p:nvSpPr>
        <p:spPr>
          <a:xfrm>
            <a:off x="0" y="838200"/>
            <a:ext cx="9144000" cy="6019800"/>
          </a:xfrm>
        </p:spPr>
        <p:txBody>
          <a:bodyPr/>
          <a:lstStyle/>
          <a:p>
            <a:pPr eaLnBrk="1" hangingPunct="1"/>
            <a:r>
              <a:rPr lang="en-US" altLang="en-US" sz="2800" b="1" smtClean="0"/>
              <a:t>5. Decreasing ability of the average Adventist families to finance the education of their sons and daughters in our educational centers</a:t>
            </a:r>
            <a:endParaRPr lang="en-US" altLang="en-US" sz="2800" smtClean="0"/>
          </a:p>
          <a:p>
            <a:pPr eaLnBrk="1" hangingPunct="1"/>
            <a:r>
              <a:rPr lang="en-US" altLang="en-US" sz="2800" smtClean="0"/>
              <a:t>An education that is truly Christian and academically superior is not inexpensive </a:t>
            </a:r>
          </a:p>
          <a:p>
            <a:pPr eaLnBrk="1" hangingPunct="1"/>
            <a:r>
              <a:rPr lang="en-US" altLang="en-US" sz="2800" smtClean="0"/>
              <a:t>We are expected to provide quality while responding to rising national standards, increasing government requirements, high parents and students expectations, smaller church appropriations, and strong competition</a:t>
            </a:r>
          </a:p>
          <a:p>
            <a:pPr eaLnBrk="1" hangingPunct="1"/>
            <a:r>
              <a:rPr lang="en-US" altLang="en-US" sz="2800" smtClean="0"/>
              <a:t>Many Adventist families struggle to cover teachers</a:t>
            </a:r>
            <a:r>
              <a:rPr lang="ja-JP" altLang="en-US" sz="2800" smtClean="0">
                <a:latin typeface="Arial" charset="0"/>
              </a:rPr>
              <a:t>’</a:t>
            </a:r>
            <a:r>
              <a:rPr lang="en-US" altLang="ja-JP" sz="2800" smtClean="0"/>
              <a:t> salaries, maintain and improve school facilities…</a:t>
            </a:r>
          </a:p>
          <a:p>
            <a:pPr eaLnBrk="1" hangingPunct="1"/>
            <a:r>
              <a:rPr lang="en-US" altLang="en-US" sz="2800" smtClean="0"/>
              <a:t>Is the unique value and results of the education we offer worth the sacrifice many are expected to make? </a:t>
            </a:r>
            <a:endParaRPr lang="en-US" altLang="en-US" sz="28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fade">
                                      <p:cBhvr>
                                        <p:cTn id="7" dur="1000"/>
                                        <p:tgtEl>
                                          <p:spTgt spid="96259">
                                            <p:txEl>
                                              <p:pRg st="0" end="0"/>
                                            </p:txEl>
                                          </p:spTgt>
                                        </p:tgtEl>
                                      </p:cBhvr>
                                    </p:animEffect>
                                    <p:anim calcmode="lin" valueType="num">
                                      <p:cBhvr>
                                        <p:cTn id="8" dur="1000" fill="hold"/>
                                        <p:tgtEl>
                                          <p:spTgt spid="96259">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9625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9625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96259">
                                            <p:txEl>
                                              <p:pRg st="1" end="1"/>
                                            </p:txEl>
                                          </p:spTgt>
                                        </p:tgtEl>
                                        <p:attrNameLst>
                                          <p:attrName>style.visibility</p:attrName>
                                        </p:attrNameLst>
                                      </p:cBhvr>
                                      <p:to>
                                        <p:strVal val="visible"/>
                                      </p:to>
                                    </p:set>
                                    <p:animEffect transition="in" filter="fade">
                                      <p:cBhvr>
                                        <p:cTn id="15" dur="1000"/>
                                        <p:tgtEl>
                                          <p:spTgt spid="96259">
                                            <p:txEl>
                                              <p:pRg st="1" end="1"/>
                                            </p:txEl>
                                          </p:spTgt>
                                        </p:tgtEl>
                                      </p:cBhvr>
                                    </p:animEffect>
                                    <p:anim calcmode="lin" valueType="num">
                                      <p:cBhvr>
                                        <p:cTn id="16" dur="1000" fill="hold"/>
                                        <p:tgtEl>
                                          <p:spTgt spid="96259">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96259">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625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96259">
                                            <p:txEl>
                                              <p:pRg st="2" end="2"/>
                                            </p:txEl>
                                          </p:spTgt>
                                        </p:tgtEl>
                                        <p:attrNameLst>
                                          <p:attrName>style.visibility</p:attrName>
                                        </p:attrNameLst>
                                      </p:cBhvr>
                                      <p:to>
                                        <p:strVal val="visible"/>
                                      </p:to>
                                    </p:set>
                                    <p:animEffect transition="in" filter="fade">
                                      <p:cBhvr>
                                        <p:cTn id="23" dur="1000"/>
                                        <p:tgtEl>
                                          <p:spTgt spid="96259">
                                            <p:txEl>
                                              <p:pRg st="2" end="2"/>
                                            </p:txEl>
                                          </p:spTgt>
                                        </p:tgtEl>
                                      </p:cBhvr>
                                    </p:animEffect>
                                    <p:anim calcmode="lin" valueType="num">
                                      <p:cBhvr>
                                        <p:cTn id="24" dur="1000" fill="hold"/>
                                        <p:tgtEl>
                                          <p:spTgt spid="96259">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96259">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9625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96259">
                                            <p:txEl>
                                              <p:pRg st="3" end="3"/>
                                            </p:txEl>
                                          </p:spTgt>
                                        </p:tgtEl>
                                        <p:attrNameLst>
                                          <p:attrName>style.visibility</p:attrName>
                                        </p:attrNameLst>
                                      </p:cBhvr>
                                      <p:to>
                                        <p:strVal val="visible"/>
                                      </p:to>
                                    </p:set>
                                    <p:animEffect transition="in" filter="fade">
                                      <p:cBhvr>
                                        <p:cTn id="31" dur="1000"/>
                                        <p:tgtEl>
                                          <p:spTgt spid="96259">
                                            <p:txEl>
                                              <p:pRg st="3" end="3"/>
                                            </p:txEl>
                                          </p:spTgt>
                                        </p:tgtEl>
                                      </p:cBhvr>
                                    </p:animEffect>
                                    <p:anim calcmode="lin" valueType="num">
                                      <p:cBhvr>
                                        <p:cTn id="32" dur="1000" fill="hold"/>
                                        <p:tgtEl>
                                          <p:spTgt spid="96259">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96259">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9625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96259">
                                            <p:txEl>
                                              <p:pRg st="4" end="4"/>
                                            </p:txEl>
                                          </p:spTgt>
                                        </p:tgtEl>
                                        <p:attrNameLst>
                                          <p:attrName>style.visibility</p:attrName>
                                        </p:attrNameLst>
                                      </p:cBhvr>
                                      <p:to>
                                        <p:strVal val="visible"/>
                                      </p:to>
                                    </p:set>
                                    <p:animEffect transition="in" filter="fade">
                                      <p:cBhvr>
                                        <p:cTn id="39" dur="1000"/>
                                        <p:tgtEl>
                                          <p:spTgt spid="96259">
                                            <p:txEl>
                                              <p:pRg st="4" end="4"/>
                                            </p:txEl>
                                          </p:spTgt>
                                        </p:tgtEl>
                                      </p:cBhvr>
                                    </p:animEffect>
                                    <p:anim calcmode="lin" valueType="num">
                                      <p:cBhvr>
                                        <p:cTn id="40" dur="1000" fill="hold"/>
                                        <p:tgtEl>
                                          <p:spTgt spid="96259">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96259">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6259">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0" y="0"/>
            <a:ext cx="9144000" cy="838200"/>
          </a:xfrm>
        </p:spPr>
        <p:txBody>
          <a:bodyPr/>
          <a:lstStyle/>
          <a:p>
            <a:pPr eaLnBrk="1" hangingPunct="1"/>
            <a:r>
              <a:rPr lang="en-US" altLang="en-US" smtClean="0"/>
              <a:t>Brief interaction in groups of 2 or 3</a:t>
            </a:r>
          </a:p>
        </p:txBody>
      </p:sp>
      <p:sp>
        <p:nvSpPr>
          <p:cNvPr id="97283" name="Rectangle 3"/>
          <p:cNvSpPr>
            <a:spLocks noGrp="1" noChangeArrowheads="1"/>
          </p:cNvSpPr>
          <p:nvPr>
            <p:ph type="body" idx="1"/>
          </p:nvPr>
        </p:nvSpPr>
        <p:spPr>
          <a:xfrm>
            <a:off x="0" y="762000"/>
            <a:ext cx="9144000" cy="6096000"/>
          </a:xfrm>
        </p:spPr>
        <p:txBody>
          <a:bodyPr/>
          <a:lstStyle/>
          <a:p>
            <a:pPr eaLnBrk="1" hangingPunct="1">
              <a:buFont typeface="Wingdings" pitchFamily="2" charset="2"/>
              <a:buNone/>
            </a:pPr>
            <a:r>
              <a:rPr lang="en-US" altLang="en-US" smtClean="0">
                <a:latin typeface="Arial" charset="0"/>
              </a:rPr>
              <a:t>►</a:t>
            </a:r>
            <a:r>
              <a:rPr lang="en-US" altLang="en-US" smtClean="0"/>
              <a:t>Please turn to one or two of your colleagues</a:t>
            </a:r>
          </a:p>
          <a:p>
            <a:pPr eaLnBrk="1" hangingPunct="1">
              <a:buFont typeface="Wingdings" pitchFamily="2" charset="2"/>
              <a:buNone/>
            </a:pPr>
            <a:r>
              <a:rPr lang="en-US" altLang="en-US" smtClean="0">
                <a:latin typeface="Arial" charset="0"/>
              </a:rPr>
              <a:t>►</a:t>
            </a:r>
            <a:r>
              <a:rPr lang="en-US" altLang="en-US" smtClean="0"/>
              <a:t>Review, discuss, evaluate five concerning trends</a:t>
            </a:r>
          </a:p>
          <a:p>
            <a:pPr eaLnBrk="1" hangingPunct="1"/>
            <a:r>
              <a:rPr lang="en-US" altLang="en-US" b="1" smtClean="0"/>
              <a:t>1.</a:t>
            </a:r>
            <a:r>
              <a:rPr lang="en-US" altLang="en-US" smtClean="0"/>
              <a:t> </a:t>
            </a:r>
            <a:r>
              <a:rPr lang="en-US" altLang="en-US" b="1" smtClean="0"/>
              <a:t>Decline in students/members ratios</a:t>
            </a:r>
          </a:p>
          <a:p>
            <a:pPr eaLnBrk="1" hangingPunct="1"/>
            <a:r>
              <a:rPr lang="en-US" altLang="en-US" b="1" smtClean="0"/>
              <a:t>2. Impact of culture weakens our identity</a:t>
            </a:r>
          </a:p>
          <a:p>
            <a:pPr eaLnBrk="1" hangingPunct="1"/>
            <a:r>
              <a:rPr lang="en-US" altLang="en-US" b="1" smtClean="0"/>
              <a:t>3. Increasing challenge leading, teaching</a:t>
            </a:r>
          </a:p>
          <a:p>
            <a:pPr eaLnBrk="1" hangingPunct="1"/>
            <a:r>
              <a:rPr lang="en-US" altLang="en-US" b="1" smtClean="0"/>
              <a:t>4. Decline in church support for education</a:t>
            </a:r>
          </a:p>
          <a:p>
            <a:pPr eaLnBrk="1" hangingPunct="1"/>
            <a:r>
              <a:rPr lang="en-US" altLang="en-US" b="1" smtClean="0"/>
              <a:t>5. Decreasing parents</a:t>
            </a:r>
            <a:r>
              <a:rPr lang="ja-JP" altLang="en-US" b="1" smtClean="0">
                <a:latin typeface="Arial" charset="0"/>
              </a:rPr>
              <a:t>’</a:t>
            </a:r>
            <a:r>
              <a:rPr lang="en-US" altLang="ja-JP" b="1" smtClean="0"/>
              <a:t> ability to pay</a:t>
            </a:r>
          </a:p>
          <a:p>
            <a:pPr eaLnBrk="1" hangingPunct="1">
              <a:buFont typeface="Wingdings" pitchFamily="2" charset="2"/>
              <a:buNone/>
            </a:pPr>
            <a:r>
              <a:rPr lang="en-US" altLang="en-US" smtClean="0">
                <a:latin typeface="Arial" charset="0"/>
              </a:rPr>
              <a:t>► On target? Applicable to your school/territory?</a:t>
            </a:r>
          </a:p>
          <a:p>
            <a:pPr eaLnBrk="1" hangingPunct="1">
              <a:buFont typeface="Wingdings" pitchFamily="2" charset="2"/>
              <a:buNone/>
            </a:pPr>
            <a:r>
              <a:rPr lang="en-US" altLang="en-US" smtClean="0">
                <a:latin typeface="Arial" charset="0"/>
              </a:rPr>
              <a:t>► How can you/us halt and begin to reverse these dangerous trends in our area of responsibility?</a:t>
            </a:r>
            <a:endParaRPr lang="en-US" altLang="en-US" sz="4000" b="1"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72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72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72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728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728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728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728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72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0"/>
            <a:ext cx="9144000" cy="838200"/>
          </a:xfrm>
        </p:spPr>
        <p:txBody>
          <a:bodyPr/>
          <a:lstStyle/>
          <a:p>
            <a:pPr eaLnBrk="1" hangingPunct="1"/>
            <a:r>
              <a:rPr lang="en-US" altLang="en-US" smtClean="0"/>
              <a:t>Strengthening identity and mission</a:t>
            </a:r>
          </a:p>
        </p:txBody>
      </p:sp>
      <p:sp>
        <p:nvSpPr>
          <p:cNvPr id="31747" name="Rectangle 3"/>
          <p:cNvSpPr>
            <a:spLocks noGrp="1" noChangeArrowheads="1"/>
          </p:cNvSpPr>
          <p:nvPr>
            <p:ph type="body" idx="1"/>
          </p:nvPr>
        </p:nvSpPr>
        <p:spPr>
          <a:xfrm>
            <a:off x="0" y="762000"/>
            <a:ext cx="9144000" cy="6096000"/>
          </a:xfrm>
        </p:spPr>
        <p:txBody>
          <a:bodyPr/>
          <a:lstStyle/>
          <a:p>
            <a:pPr eaLnBrk="1" hangingPunct="1">
              <a:lnSpc>
                <a:spcPct val="80000"/>
              </a:lnSpc>
              <a:buFont typeface="Wingdings" pitchFamily="2" charset="2"/>
              <a:buNone/>
            </a:pPr>
            <a:endParaRPr lang="en-US" altLang="en-US" sz="2800" smtClean="0"/>
          </a:p>
          <a:p>
            <a:pPr eaLnBrk="1" hangingPunct="1">
              <a:lnSpc>
                <a:spcPct val="80000"/>
              </a:lnSpc>
            </a:pPr>
            <a:r>
              <a:rPr lang="en-US" altLang="en-US" smtClean="0"/>
              <a:t>Adventist educational centers have played a key role in anchoring us in the faith and in preparing leaders and all of us for our professions </a:t>
            </a:r>
          </a:p>
          <a:p>
            <a:pPr eaLnBrk="1" hangingPunct="1">
              <a:lnSpc>
                <a:spcPct val="80000"/>
              </a:lnSpc>
            </a:pPr>
            <a:r>
              <a:rPr lang="en-US" altLang="en-US" smtClean="0"/>
              <a:t>Yet, there is concern that the distinctive Adventist profile of our educational centers is being eroded. Some parents ask, Are they worth the cost?</a:t>
            </a:r>
          </a:p>
          <a:p>
            <a:pPr eaLnBrk="1" hangingPunct="1">
              <a:lnSpc>
                <a:spcPct val="80000"/>
              </a:lnSpc>
            </a:pPr>
            <a:r>
              <a:rPr lang="en-US" altLang="en-US" smtClean="0"/>
              <a:t>What factors can help our academies and colleges/universities to strengthen their identity and mission?</a:t>
            </a:r>
          </a:p>
          <a:p>
            <a:pPr eaLnBrk="1" hangingPunct="1">
              <a:lnSpc>
                <a:spcPct val="80000"/>
              </a:lnSpc>
            </a:pPr>
            <a:r>
              <a:rPr lang="en-US" altLang="en-US" smtClean="0"/>
              <a:t>Here are the summary results of an informal survey I conducted a few years ago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8" presetClass="entr" presetSubtype="12"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animEffect transition="in" filter="strips(downLeft)">
                                      <p:cBhvr>
                                        <p:cTn id="11" dur="500"/>
                                        <p:tgtEl>
                                          <p:spTgt spid="31747">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12" fill="hold" grpId="0" nodeType="clickEffect">
                                  <p:stCondLst>
                                    <p:cond delay="0"/>
                                  </p:stCondLst>
                                  <p:childTnLst>
                                    <p:set>
                                      <p:cBhvr>
                                        <p:cTn id="15" dur="1" fill="hold">
                                          <p:stCondLst>
                                            <p:cond delay="0"/>
                                          </p:stCondLst>
                                        </p:cTn>
                                        <p:tgtEl>
                                          <p:spTgt spid="31747">
                                            <p:txEl>
                                              <p:pRg st="2" end="2"/>
                                            </p:txEl>
                                          </p:spTgt>
                                        </p:tgtEl>
                                        <p:attrNameLst>
                                          <p:attrName>style.visibility</p:attrName>
                                        </p:attrNameLst>
                                      </p:cBhvr>
                                      <p:to>
                                        <p:strVal val="visible"/>
                                      </p:to>
                                    </p:set>
                                    <p:animEffect transition="in" filter="strips(downLeft)">
                                      <p:cBhvr>
                                        <p:cTn id="16" dur="500"/>
                                        <p:tgtEl>
                                          <p:spTgt spid="31747">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grpId="0" nodeType="clickEffect">
                                  <p:stCondLst>
                                    <p:cond delay="0"/>
                                  </p:stCondLst>
                                  <p:childTnLst>
                                    <p:set>
                                      <p:cBhvr>
                                        <p:cTn id="20" dur="1" fill="hold">
                                          <p:stCondLst>
                                            <p:cond delay="0"/>
                                          </p:stCondLst>
                                        </p:cTn>
                                        <p:tgtEl>
                                          <p:spTgt spid="31747">
                                            <p:txEl>
                                              <p:pRg st="3" end="3"/>
                                            </p:txEl>
                                          </p:spTgt>
                                        </p:tgtEl>
                                        <p:attrNameLst>
                                          <p:attrName>style.visibility</p:attrName>
                                        </p:attrNameLst>
                                      </p:cBhvr>
                                      <p:to>
                                        <p:strVal val="visible"/>
                                      </p:to>
                                    </p:set>
                                    <p:animEffect transition="in" filter="strips(downLeft)">
                                      <p:cBhvr>
                                        <p:cTn id="21" dur="500"/>
                                        <p:tgtEl>
                                          <p:spTgt spid="31747">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31747">
                                            <p:txEl>
                                              <p:pRg st="4" end="4"/>
                                            </p:txEl>
                                          </p:spTgt>
                                        </p:tgtEl>
                                        <p:attrNameLst>
                                          <p:attrName>style.visibility</p:attrName>
                                        </p:attrNameLst>
                                      </p:cBhvr>
                                      <p:to>
                                        <p:strVal val="visible"/>
                                      </p:to>
                                    </p:set>
                                    <p:animEffect transition="in" filter="strips(downLeft)">
                                      <p:cBhvr>
                                        <p:cTn id="26" dur="500"/>
                                        <p:tgtEl>
                                          <p:spTgt spid="31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0" y="0"/>
            <a:ext cx="9144000" cy="685800"/>
          </a:xfrm>
        </p:spPr>
        <p:txBody>
          <a:bodyPr/>
          <a:lstStyle/>
          <a:p>
            <a:pPr eaLnBrk="1" hangingPunct="1"/>
            <a:r>
              <a:rPr lang="en-US" altLang="en-US" sz="4000" smtClean="0"/>
              <a:t>Summary</a:t>
            </a:r>
          </a:p>
        </p:txBody>
      </p:sp>
      <p:sp>
        <p:nvSpPr>
          <p:cNvPr id="69635" name="Rectangle 3"/>
          <p:cNvSpPr>
            <a:spLocks noGrp="1" noChangeArrowheads="1"/>
          </p:cNvSpPr>
          <p:nvPr>
            <p:ph type="body" idx="1"/>
          </p:nvPr>
        </p:nvSpPr>
        <p:spPr>
          <a:xfrm>
            <a:off x="0" y="685800"/>
            <a:ext cx="9144000" cy="6172200"/>
          </a:xfrm>
        </p:spPr>
        <p:txBody>
          <a:bodyPr/>
          <a:lstStyle/>
          <a:p>
            <a:pPr eaLnBrk="1" hangingPunct="1"/>
            <a:r>
              <a:rPr lang="en-US" altLang="en-US" sz="2800" smtClean="0"/>
              <a:t>Factors that strengthen the identity and mission of Adventist academies and colleges/universities:</a:t>
            </a:r>
          </a:p>
          <a:p>
            <a:pPr eaLnBrk="1" hangingPunct="1"/>
            <a:r>
              <a:rPr lang="en-US" altLang="en-US" sz="2800" smtClean="0"/>
              <a:t>1. A realistic statement of mission, values, and vision</a:t>
            </a:r>
          </a:p>
          <a:p>
            <a:pPr eaLnBrk="1" hangingPunct="1"/>
            <a:r>
              <a:rPr lang="en-US" altLang="en-US" sz="2800" smtClean="0"/>
              <a:t>2. A representative and supportive board</a:t>
            </a:r>
          </a:p>
          <a:p>
            <a:pPr eaLnBrk="1" hangingPunct="1"/>
            <a:r>
              <a:rPr lang="en-US" altLang="en-US" sz="2800" smtClean="0"/>
              <a:t>3. A visionary and pragmatic principal/president</a:t>
            </a:r>
          </a:p>
          <a:p>
            <a:pPr eaLnBrk="1" hangingPunct="1"/>
            <a:r>
              <a:rPr lang="en-US" altLang="en-US" sz="2800" smtClean="0"/>
              <a:t>4. Competent and committed Adventist teachers</a:t>
            </a:r>
          </a:p>
          <a:p>
            <a:pPr eaLnBrk="1" hangingPunct="1"/>
            <a:r>
              <a:rPr lang="en-US" altLang="en-US" sz="2800" smtClean="0"/>
              <a:t>5. Wise selection and mentoring of students</a:t>
            </a:r>
          </a:p>
          <a:p>
            <a:pPr eaLnBrk="1" hangingPunct="1"/>
            <a:r>
              <a:rPr lang="en-US" altLang="en-US" sz="2800" smtClean="0"/>
              <a:t>6. Engaging Bible teachers, chaplains, and pastor</a:t>
            </a:r>
          </a:p>
          <a:p>
            <a:pPr eaLnBrk="1" hangingPunct="1"/>
            <a:r>
              <a:rPr lang="en-US" altLang="en-US" sz="2800" smtClean="0"/>
              <a:t>7. Purposeful and formative co-curricular activities</a:t>
            </a:r>
          </a:p>
          <a:p>
            <a:pPr eaLnBrk="1" hangingPunct="1"/>
            <a:r>
              <a:rPr lang="en-US" altLang="en-US" sz="2800" smtClean="0"/>
              <a:t>8. Informed and involved Adventist constituency</a:t>
            </a:r>
          </a:p>
          <a:p>
            <a:pPr eaLnBrk="1" hangingPunct="1"/>
            <a:r>
              <a:rPr lang="en-US" altLang="en-US" sz="2800" smtClean="0"/>
              <a:t>9. Distinct Adventist ethos and public image/symbols</a:t>
            </a:r>
          </a:p>
          <a:p>
            <a:pPr eaLnBrk="1" hangingPunct="1">
              <a:buFont typeface="Wingdings" pitchFamily="2" charset="2"/>
              <a:buNone/>
            </a:pPr>
            <a:r>
              <a:rPr lang="en-US" altLang="en-US" sz="2800" smtClean="0">
                <a:latin typeface="Arial" charset="0"/>
              </a:rPr>
              <a:t>► </a:t>
            </a:r>
            <a:r>
              <a:rPr lang="en-US" altLang="en-US" sz="2800" b="1" smtClean="0">
                <a:latin typeface="Arial" charset="0"/>
              </a:rPr>
              <a:t>Offer to those who are interested in the results</a:t>
            </a:r>
            <a:endParaRPr lang="en-US" altLang="en-US" sz="2800" smtClean="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0" presetClass="entr" presetSubtype="0" fill="hold" grpId="0" nodeType="clickEffect">
                                  <p:stCondLst>
                                    <p:cond delay="0"/>
                                  </p:stCondLst>
                                  <p:childTnLst>
                                    <p:set>
                                      <p:cBhvr>
                                        <p:cTn id="10" dur="1" fill="hold">
                                          <p:stCondLst>
                                            <p:cond delay="0"/>
                                          </p:stCondLst>
                                        </p:cTn>
                                        <p:tgtEl>
                                          <p:spTgt spid="69635">
                                            <p:txEl>
                                              <p:pRg st="0" end="0"/>
                                            </p:txEl>
                                          </p:spTgt>
                                        </p:tgtEl>
                                        <p:attrNameLst>
                                          <p:attrName>style.visibility</p:attrName>
                                        </p:attrNameLst>
                                      </p:cBhvr>
                                      <p:to>
                                        <p:strVal val="visible"/>
                                      </p:to>
                                    </p:set>
                                    <p:animEffect transition="in" filter="fade">
                                      <p:cBhvr>
                                        <p:cTn id="11" dur="800" decel="100000"/>
                                        <p:tgtEl>
                                          <p:spTgt spid="69635">
                                            <p:txEl>
                                              <p:pRg st="0" end="0"/>
                                            </p:txEl>
                                          </p:spTgt>
                                        </p:tgtEl>
                                      </p:cBhvr>
                                    </p:animEffect>
                                    <p:anim calcmode="lin" valueType="num">
                                      <p:cBhvr>
                                        <p:cTn id="12" dur="800" decel="100000" fill="hold"/>
                                        <p:tgtEl>
                                          <p:spTgt spid="69635">
                                            <p:txEl>
                                              <p:pRg st="0" end="0"/>
                                            </p:txEl>
                                          </p:spTgt>
                                        </p:tgtEl>
                                        <p:attrNameLst>
                                          <p:attrName>style.rotation</p:attrName>
                                        </p:attrNameLst>
                                      </p:cBhvr>
                                      <p:tavLst>
                                        <p:tav tm="0">
                                          <p:val>
                                            <p:fltVal val="-90"/>
                                          </p:val>
                                        </p:tav>
                                        <p:tav tm="100000">
                                          <p:val>
                                            <p:fltVal val="0"/>
                                          </p:val>
                                        </p:tav>
                                      </p:tavLst>
                                    </p:anim>
                                    <p:anim calcmode="lin" valueType="num">
                                      <p:cBhvr>
                                        <p:cTn id="13" dur="800" decel="100000" fill="hold"/>
                                        <p:tgtEl>
                                          <p:spTgt spid="69635">
                                            <p:txEl>
                                              <p:pRg st="0" end="0"/>
                                            </p:txEl>
                                          </p:spTgt>
                                        </p:tgtEl>
                                        <p:attrNameLst>
                                          <p:attrName>ppt_x</p:attrName>
                                        </p:attrNameLst>
                                      </p:cBhvr>
                                      <p:tavLst>
                                        <p:tav tm="0">
                                          <p:val>
                                            <p:strVal val="#ppt_x+0.4"/>
                                          </p:val>
                                        </p:tav>
                                        <p:tav tm="100000">
                                          <p:val>
                                            <p:strVal val="#ppt_x-0.05"/>
                                          </p:val>
                                        </p:tav>
                                      </p:tavLst>
                                    </p:anim>
                                    <p:anim calcmode="lin" valueType="num">
                                      <p:cBhvr>
                                        <p:cTn id="14" dur="800" decel="100000" fill="hold"/>
                                        <p:tgtEl>
                                          <p:spTgt spid="69635">
                                            <p:txEl>
                                              <p:pRg st="0" end="0"/>
                                            </p:txEl>
                                          </p:spTgt>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69635">
                                            <p:txEl>
                                              <p:pRg st="0" end="0"/>
                                            </p:txEl>
                                          </p:spTgt>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6963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0" presetClass="entr" presetSubtype="0" fill="hold" grpId="0" nodeType="clickEffect">
                                  <p:stCondLst>
                                    <p:cond delay="0"/>
                                  </p:stCondLst>
                                  <p:childTnLst>
                                    <p:set>
                                      <p:cBhvr>
                                        <p:cTn id="20" dur="1" fill="hold">
                                          <p:stCondLst>
                                            <p:cond delay="0"/>
                                          </p:stCondLst>
                                        </p:cTn>
                                        <p:tgtEl>
                                          <p:spTgt spid="69635">
                                            <p:txEl>
                                              <p:pRg st="1" end="1"/>
                                            </p:txEl>
                                          </p:spTgt>
                                        </p:tgtEl>
                                        <p:attrNameLst>
                                          <p:attrName>style.visibility</p:attrName>
                                        </p:attrNameLst>
                                      </p:cBhvr>
                                      <p:to>
                                        <p:strVal val="visible"/>
                                      </p:to>
                                    </p:set>
                                    <p:animEffect transition="in" filter="fade">
                                      <p:cBhvr>
                                        <p:cTn id="21" dur="800" decel="100000"/>
                                        <p:tgtEl>
                                          <p:spTgt spid="69635">
                                            <p:txEl>
                                              <p:pRg st="1" end="1"/>
                                            </p:txEl>
                                          </p:spTgt>
                                        </p:tgtEl>
                                      </p:cBhvr>
                                    </p:animEffect>
                                    <p:anim calcmode="lin" valueType="num">
                                      <p:cBhvr>
                                        <p:cTn id="22" dur="800" decel="100000" fill="hold"/>
                                        <p:tgtEl>
                                          <p:spTgt spid="69635">
                                            <p:txEl>
                                              <p:pRg st="1" end="1"/>
                                            </p:txEl>
                                          </p:spTgt>
                                        </p:tgtEl>
                                        <p:attrNameLst>
                                          <p:attrName>style.rotation</p:attrName>
                                        </p:attrNameLst>
                                      </p:cBhvr>
                                      <p:tavLst>
                                        <p:tav tm="0">
                                          <p:val>
                                            <p:fltVal val="-90"/>
                                          </p:val>
                                        </p:tav>
                                        <p:tav tm="100000">
                                          <p:val>
                                            <p:fltVal val="0"/>
                                          </p:val>
                                        </p:tav>
                                      </p:tavLst>
                                    </p:anim>
                                    <p:anim calcmode="lin" valueType="num">
                                      <p:cBhvr>
                                        <p:cTn id="23" dur="800" decel="100000" fill="hold"/>
                                        <p:tgtEl>
                                          <p:spTgt spid="69635">
                                            <p:txEl>
                                              <p:pRg st="1" end="1"/>
                                            </p:txEl>
                                          </p:spTgt>
                                        </p:tgtEl>
                                        <p:attrNameLst>
                                          <p:attrName>ppt_x</p:attrName>
                                        </p:attrNameLst>
                                      </p:cBhvr>
                                      <p:tavLst>
                                        <p:tav tm="0">
                                          <p:val>
                                            <p:strVal val="#ppt_x+0.4"/>
                                          </p:val>
                                        </p:tav>
                                        <p:tav tm="100000">
                                          <p:val>
                                            <p:strVal val="#ppt_x-0.05"/>
                                          </p:val>
                                        </p:tav>
                                      </p:tavLst>
                                    </p:anim>
                                    <p:anim calcmode="lin" valueType="num">
                                      <p:cBhvr>
                                        <p:cTn id="24" dur="800" decel="100000" fill="hold"/>
                                        <p:tgtEl>
                                          <p:spTgt spid="69635">
                                            <p:txEl>
                                              <p:pRg st="1" end="1"/>
                                            </p:txEl>
                                          </p:spTgt>
                                        </p:tgtEl>
                                        <p:attrNameLst>
                                          <p:attrName>ppt_y</p:attrName>
                                        </p:attrNameLst>
                                      </p:cBhvr>
                                      <p:tavLst>
                                        <p:tav tm="0">
                                          <p:val>
                                            <p:strVal val="#ppt_y-0.4"/>
                                          </p:val>
                                        </p:tav>
                                        <p:tav tm="100000">
                                          <p:val>
                                            <p:strVal val="#ppt_y+0.1"/>
                                          </p:val>
                                        </p:tav>
                                      </p:tavLst>
                                    </p:anim>
                                    <p:anim calcmode="lin" valueType="num">
                                      <p:cBhvr>
                                        <p:cTn id="25" dur="200" accel="100000" fill="hold">
                                          <p:stCondLst>
                                            <p:cond delay="800"/>
                                          </p:stCondLst>
                                        </p:cTn>
                                        <p:tgtEl>
                                          <p:spTgt spid="69635">
                                            <p:txEl>
                                              <p:pRg st="1" end="1"/>
                                            </p:txEl>
                                          </p:spTgt>
                                        </p:tgtEl>
                                        <p:attrNameLst>
                                          <p:attrName>ppt_x</p:attrName>
                                        </p:attrNameLst>
                                      </p:cBhvr>
                                      <p:tavLst>
                                        <p:tav tm="0">
                                          <p:val>
                                            <p:strVal val="#ppt_x-0.05"/>
                                          </p:val>
                                        </p:tav>
                                        <p:tav tm="100000">
                                          <p:val>
                                            <p:strVal val="#ppt_x"/>
                                          </p:val>
                                        </p:tav>
                                      </p:tavLst>
                                    </p:anim>
                                    <p:anim calcmode="lin" valueType="num">
                                      <p:cBhvr>
                                        <p:cTn id="26" dur="200" accel="100000" fill="hold">
                                          <p:stCondLst>
                                            <p:cond delay="800"/>
                                          </p:stCondLst>
                                        </p:cTn>
                                        <p:tgtEl>
                                          <p:spTgt spid="69635">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0" presetClass="entr" presetSubtype="0" fill="hold" grpId="0" nodeType="clickEffect">
                                  <p:stCondLst>
                                    <p:cond delay="0"/>
                                  </p:stCondLst>
                                  <p:childTnLst>
                                    <p:set>
                                      <p:cBhvr>
                                        <p:cTn id="30" dur="1" fill="hold">
                                          <p:stCondLst>
                                            <p:cond delay="0"/>
                                          </p:stCondLst>
                                        </p:cTn>
                                        <p:tgtEl>
                                          <p:spTgt spid="69635">
                                            <p:txEl>
                                              <p:pRg st="2" end="2"/>
                                            </p:txEl>
                                          </p:spTgt>
                                        </p:tgtEl>
                                        <p:attrNameLst>
                                          <p:attrName>style.visibility</p:attrName>
                                        </p:attrNameLst>
                                      </p:cBhvr>
                                      <p:to>
                                        <p:strVal val="visible"/>
                                      </p:to>
                                    </p:set>
                                    <p:animEffect transition="in" filter="fade">
                                      <p:cBhvr>
                                        <p:cTn id="31" dur="800" decel="100000"/>
                                        <p:tgtEl>
                                          <p:spTgt spid="69635">
                                            <p:txEl>
                                              <p:pRg st="2" end="2"/>
                                            </p:txEl>
                                          </p:spTgt>
                                        </p:tgtEl>
                                      </p:cBhvr>
                                    </p:animEffect>
                                    <p:anim calcmode="lin" valueType="num">
                                      <p:cBhvr>
                                        <p:cTn id="32" dur="800" decel="100000" fill="hold"/>
                                        <p:tgtEl>
                                          <p:spTgt spid="69635">
                                            <p:txEl>
                                              <p:pRg st="2" end="2"/>
                                            </p:txEl>
                                          </p:spTgt>
                                        </p:tgtEl>
                                        <p:attrNameLst>
                                          <p:attrName>style.rotation</p:attrName>
                                        </p:attrNameLst>
                                      </p:cBhvr>
                                      <p:tavLst>
                                        <p:tav tm="0">
                                          <p:val>
                                            <p:fltVal val="-90"/>
                                          </p:val>
                                        </p:tav>
                                        <p:tav tm="100000">
                                          <p:val>
                                            <p:fltVal val="0"/>
                                          </p:val>
                                        </p:tav>
                                      </p:tavLst>
                                    </p:anim>
                                    <p:anim calcmode="lin" valueType="num">
                                      <p:cBhvr>
                                        <p:cTn id="33" dur="800" decel="100000" fill="hold"/>
                                        <p:tgtEl>
                                          <p:spTgt spid="69635">
                                            <p:txEl>
                                              <p:pRg st="2" end="2"/>
                                            </p:txEl>
                                          </p:spTgt>
                                        </p:tgtEl>
                                        <p:attrNameLst>
                                          <p:attrName>ppt_x</p:attrName>
                                        </p:attrNameLst>
                                      </p:cBhvr>
                                      <p:tavLst>
                                        <p:tav tm="0">
                                          <p:val>
                                            <p:strVal val="#ppt_x+0.4"/>
                                          </p:val>
                                        </p:tav>
                                        <p:tav tm="100000">
                                          <p:val>
                                            <p:strVal val="#ppt_x-0.05"/>
                                          </p:val>
                                        </p:tav>
                                      </p:tavLst>
                                    </p:anim>
                                    <p:anim calcmode="lin" valueType="num">
                                      <p:cBhvr>
                                        <p:cTn id="34" dur="800" decel="100000" fill="hold"/>
                                        <p:tgtEl>
                                          <p:spTgt spid="69635">
                                            <p:txEl>
                                              <p:pRg st="2" end="2"/>
                                            </p:txEl>
                                          </p:spTgt>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69635">
                                            <p:txEl>
                                              <p:pRg st="2" end="2"/>
                                            </p:txEl>
                                          </p:spTgt>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69635">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30" presetClass="entr" presetSubtype="0" fill="hold" grpId="0" nodeType="clickEffect">
                                  <p:stCondLst>
                                    <p:cond delay="0"/>
                                  </p:stCondLst>
                                  <p:childTnLst>
                                    <p:set>
                                      <p:cBhvr>
                                        <p:cTn id="40" dur="1" fill="hold">
                                          <p:stCondLst>
                                            <p:cond delay="0"/>
                                          </p:stCondLst>
                                        </p:cTn>
                                        <p:tgtEl>
                                          <p:spTgt spid="69635">
                                            <p:txEl>
                                              <p:pRg st="3" end="3"/>
                                            </p:txEl>
                                          </p:spTgt>
                                        </p:tgtEl>
                                        <p:attrNameLst>
                                          <p:attrName>style.visibility</p:attrName>
                                        </p:attrNameLst>
                                      </p:cBhvr>
                                      <p:to>
                                        <p:strVal val="visible"/>
                                      </p:to>
                                    </p:set>
                                    <p:animEffect transition="in" filter="fade">
                                      <p:cBhvr>
                                        <p:cTn id="41" dur="800" decel="100000"/>
                                        <p:tgtEl>
                                          <p:spTgt spid="69635">
                                            <p:txEl>
                                              <p:pRg st="3" end="3"/>
                                            </p:txEl>
                                          </p:spTgt>
                                        </p:tgtEl>
                                      </p:cBhvr>
                                    </p:animEffect>
                                    <p:anim calcmode="lin" valueType="num">
                                      <p:cBhvr>
                                        <p:cTn id="42" dur="800" decel="100000" fill="hold"/>
                                        <p:tgtEl>
                                          <p:spTgt spid="69635">
                                            <p:txEl>
                                              <p:pRg st="3" end="3"/>
                                            </p:txEl>
                                          </p:spTgt>
                                        </p:tgtEl>
                                        <p:attrNameLst>
                                          <p:attrName>style.rotation</p:attrName>
                                        </p:attrNameLst>
                                      </p:cBhvr>
                                      <p:tavLst>
                                        <p:tav tm="0">
                                          <p:val>
                                            <p:fltVal val="-90"/>
                                          </p:val>
                                        </p:tav>
                                        <p:tav tm="100000">
                                          <p:val>
                                            <p:fltVal val="0"/>
                                          </p:val>
                                        </p:tav>
                                      </p:tavLst>
                                    </p:anim>
                                    <p:anim calcmode="lin" valueType="num">
                                      <p:cBhvr>
                                        <p:cTn id="43" dur="800" decel="100000" fill="hold"/>
                                        <p:tgtEl>
                                          <p:spTgt spid="69635">
                                            <p:txEl>
                                              <p:pRg st="3" end="3"/>
                                            </p:txEl>
                                          </p:spTgt>
                                        </p:tgtEl>
                                        <p:attrNameLst>
                                          <p:attrName>ppt_x</p:attrName>
                                        </p:attrNameLst>
                                      </p:cBhvr>
                                      <p:tavLst>
                                        <p:tav tm="0">
                                          <p:val>
                                            <p:strVal val="#ppt_x+0.4"/>
                                          </p:val>
                                        </p:tav>
                                        <p:tav tm="100000">
                                          <p:val>
                                            <p:strVal val="#ppt_x-0.05"/>
                                          </p:val>
                                        </p:tav>
                                      </p:tavLst>
                                    </p:anim>
                                    <p:anim calcmode="lin" valueType="num">
                                      <p:cBhvr>
                                        <p:cTn id="44" dur="800" decel="100000" fill="hold"/>
                                        <p:tgtEl>
                                          <p:spTgt spid="69635">
                                            <p:txEl>
                                              <p:pRg st="3" end="3"/>
                                            </p:txEl>
                                          </p:spTgt>
                                        </p:tgtEl>
                                        <p:attrNameLst>
                                          <p:attrName>ppt_y</p:attrName>
                                        </p:attrNameLst>
                                      </p:cBhvr>
                                      <p:tavLst>
                                        <p:tav tm="0">
                                          <p:val>
                                            <p:strVal val="#ppt_y-0.4"/>
                                          </p:val>
                                        </p:tav>
                                        <p:tav tm="100000">
                                          <p:val>
                                            <p:strVal val="#ppt_y+0.1"/>
                                          </p:val>
                                        </p:tav>
                                      </p:tavLst>
                                    </p:anim>
                                    <p:anim calcmode="lin" valueType="num">
                                      <p:cBhvr>
                                        <p:cTn id="45" dur="200" accel="100000" fill="hold">
                                          <p:stCondLst>
                                            <p:cond delay="800"/>
                                          </p:stCondLst>
                                        </p:cTn>
                                        <p:tgtEl>
                                          <p:spTgt spid="69635">
                                            <p:txEl>
                                              <p:pRg st="3" end="3"/>
                                            </p:txEl>
                                          </p:spTgt>
                                        </p:tgtEl>
                                        <p:attrNameLst>
                                          <p:attrName>ppt_x</p:attrName>
                                        </p:attrNameLst>
                                      </p:cBhvr>
                                      <p:tavLst>
                                        <p:tav tm="0">
                                          <p:val>
                                            <p:strVal val="#ppt_x-0.05"/>
                                          </p:val>
                                        </p:tav>
                                        <p:tav tm="100000">
                                          <p:val>
                                            <p:strVal val="#ppt_x"/>
                                          </p:val>
                                        </p:tav>
                                      </p:tavLst>
                                    </p:anim>
                                    <p:anim calcmode="lin" valueType="num">
                                      <p:cBhvr>
                                        <p:cTn id="46" dur="200" accel="100000" fill="hold">
                                          <p:stCondLst>
                                            <p:cond delay="800"/>
                                          </p:stCondLst>
                                        </p:cTn>
                                        <p:tgtEl>
                                          <p:spTgt spid="69635">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0" presetClass="entr" presetSubtype="0" fill="hold" grpId="0" nodeType="clickEffect">
                                  <p:stCondLst>
                                    <p:cond delay="0"/>
                                  </p:stCondLst>
                                  <p:childTnLst>
                                    <p:set>
                                      <p:cBhvr>
                                        <p:cTn id="50" dur="1" fill="hold">
                                          <p:stCondLst>
                                            <p:cond delay="0"/>
                                          </p:stCondLst>
                                        </p:cTn>
                                        <p:tgtEl>
                                          <p:spTgt spid="69635">
                                            <p:txEl>
                                              <p:pRg st="4" end="4"/>
                                            </p:txEl>
                                          </p:spTgt>
                                        </p:tgtEl>
                                        <p:attrNameLst>
                                          <p:attrName>style.visibility</p:attrName>
                                        </p:attrNameLst>
                                      </p:cBhvr>
                                      <p:to>
                                        <p:strVal val="visible"/>
                                      </p:to>
                                    </p:set>
                                    <p:animEffect transition="in" filter="fade">
                                      <p:cBhvr>
                                        <p:cTn id="51" dur="800" decel="100000"/>
                                        <p:tgtEl>
                                          <p:spTgt spid="69635">
                                            <p:txEl>
                                              <p:pRg st="4" end="4"/>
                                            </p:txEl>
                                          </p:spTgt>
                                        </p:tgtEl>
                                      </p:cBhvr>
                                    </p:animEffect>
                                    <p:anim calcmode="lin" valueType="num">
                                      <p:cBhvr>
                                        <p:cTn id="52" dur="800" decel="100000" fill="hold"/>
                                        <p:tgtEl>
                                          <p:spTgt spid="69635">
                                            <p:txEl>
                                              <p:pRg st="4" end="4"/>
                                            </p:txEl>
                                          </p:spTgt>
                                        </p:tgtEl>
                                        <p:attrNameLst>
                                          <p:attrName>style.rotation</p:attrName>
                                        </p:attrNameLst>
                                      </p:cBhvr>
                                      <p:tavLst>
                                        <p:tav tm="0">
                                          <p:val>
                                            <p:fltVal val="-90"/>
                                          </p:val>
                                        </p:tav>
                                        <p:tav tm="100000">
                                          <p:val>
                                            <p:fltVal val="0"/>
                                          </p:val>
                                        </p:tav>
                                      </p:tavLst>
                                    </p:anim>
                                    <p:anim calcmode="lin" valueType="num">
                                      <p:cBhvr>
                                        <p:cTn id="53" dur="800" decel="100000" fill="hold"/>
                                        <p:tgtEl>
                                          <p:spTgt spid="69635">
                                            <p:txEl>
                                              <p:pRg st="4" end="4"/>
                                            </p:txEl>
                                          </p:spTgt>
                                        </p:tgtEl>
                                        <p:attrNameLst>
                                          <p:attrName>ppt_x</p:attrName>
                                        </p:attrNameLst>
                                      </p:cBhvr>
                                      <p:tavLst>
                                        <p:tav tm="0">
                                          <p:val>
                                            <p:strVal val="#ppt_x+0.4"/>
                                          </p:val>
                                        </p:tav>
                                        <p:tav tm="100000">
                                          <p:val>
                                            <p:strVal val="#ppt_x-0.05"/>
                                          </p:val>
                                        </p:tav>
                                      </p:tavLst>
                                    </p:anim>
                                    <p:anim calcmode="lin" valueType="num">
                                      <p:cBhvr>
                                        <p:cTn id="54" dur="800" decel="100000" fill="hold"/>
                                        <p:tgtEl>
                                          <p:spTgt spid="69635">
                                            <p:txEl>
                                              <p:pRg st="4" end="4"/>
                                            </p:txEl>
                                          </p:spTgt>
                                        </p:tgtEl>
                                        <p:attrNameLst>
                                          <p:attrName>ppt_y</p:attrName>
                                        </p:attrNameLst>
                                      </p:cBhvr>
                                      <p:tavLst>
                                        <p:tav tm="0">
                                          <p:val>
                                            <p:strVal val="#ppt_y-0.4"/>
                                          </p:val>
                                        </p:tav>
                                        <p:tav tm="100000">
                                          <p:val>
                                            <p:strVal val="#ppt_y+0.1"/>
                                          </p:val>
                                        </p:tav>
                                      </p:tavLst>
                                    </p:anim>
                                    <p:anim calcmode="lin" valueType="num">
                                      <p:cBhvr>
                                        <p:cTn id="55" dur="200" accel="100000" fill="hold">
                                          <p:stCondLst>
                                            <p:cond delay="800"/>
                                          </p:stCondLst>
                                        </p:cTn>
                                        <p:tgtEl>
                                          <p:spTgt spid="69635">
                                            <p:txEl>
                                              <p:pRg st="4" end="4"/>
                                            </p:txEl>
                                          </p:spTgt>
                                        </p:tgtEl>
                                        <p:attrNameLst>
                                          <p:attrName>ppt_x</p:attrName>
                                        </p:attrNameLst>
                                      </p:cBhvr>
                                      <p:tavLst>
                                        <p:tav tm="0">
                                          <p:val>
                                            <p:strVal val="#ppt_x-0.05"/>
                                          </p:val>
                                        </p:tav>
                                        <p:tav tm="100000">
                                          <p:val>
                                            <p:strVal val="#ppt_x"/>
                                          </p:val>
                                        </p:tav>
                                      </p:tavLst>
                                    </p:anim>
                                    <p:anim calcmode="lin" valueType="num">
                                      <p:cBhvr>
                                        <p:cTn id="56" dur="200" accel="100000" fill="hold">
                                          <p:stCondLst>
                                            <p:cond delay="800"/>
                                          </p:stCondLst>
                                        </p:cTn>
                                        <p:tgtEl>
                                          <p:spTgt spid="69635">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30" presetClass="entr" presetSubtype="0" fill="hold" grpId="0" nodeType="clickEffect">
                                  <p:stCondLst>
                                    <p:cond delay="0"/>
                                  </p:stCondLst>
                                  <p:childTnLst>
                                    <p:set>
                                      <p:cBhvr>
                                        <p:cTn id="60" dur="1" fill="hold">
                                          <p:stCondLst>
                                            <p:cond delay="0"/>
                                          </p:stCondLst>
                                        </p:cTn>
                                        <p:tgtEl>
                                          <p:spTgt spid="69635">
                                            <p:txEl>
                                              <p:pRg st="5" end="5"/>
                                            </p:txEl>
                                          </p:spTgt>
                                        </p:tgtEl>
                                        <p:attrNameLst>
                                          <p:attrName>style.visibility</p:attrName>
                                        </p:attrNameLst>
                                      </p:cBhvr>
                                      <p:to>
                                        <p:strVal val="visible"/>
                                      </p:to>
                                    </p:set>
                                    <p:animEffect transition="in" filter="fade">
                                      <p:cBhvr>
                                        <p:cTn id="61" dur="800" decel="100000"/>
                                        <p:tgtEl>
                                          <p:spTgt spid="69635">
                                            <p:txEl>
                                              <p:pRg st="5" end="5"/>
                                            </p:txEl>
                                          </p:spTgt>
                                        </p:tgtEl>
                                      </p:cBhvr>
                                    </p:animEffect>
                                    <p:anim calcmode="lin" valueType="num">
                                      <p:cBhvr>
                                        <p:cTn id="62" dur="800" decel="100000" fill="hold"/>
                                        <p:tgtEl>
                                          <p:spTgt spid="69635">
                                            <p:txEl>
                                              <p:pRg st="5" end="5"/>
                                            </p:txEl>
                                          </p:spTgt>
                                        </p:tgtEl>
                                        <p:attrNameLst>
                                          <p:attrName>style.rotation</p:attrName>
                                        </p:attrNameLst>
                                      </p:cBhvr>
                                      <p:tavLst>
                                        <p:tav tm="0">
                                          <p:val>
                                            <p:fltVal val="-90"/>
                                          </p:val>
                                        </p:tav>
                                        <p:tav tm="100000">
                                          <p:val>
                                            <p:fltVal val="0"/>
                                          </p:val>
                                        </p:tav>
                                      </p:tavLst>
                                    </p:anim>
                                    <p:anim calcmode="lin" valueType="num">
                                      <p:cBhvr>
                                        <p:cTn id="63" dur="800" decel="100000" fill="hold"/>
                                        <p:tgtEl>
                                          <p:spTgt spid="69635">
                                            <p:txEl>
                                              <p:pRg st="5" end="5"/>
                                            </p:txEl>
                                          </p:spTgt>
                                        </p:tgtEl>
                                        <p:attrNameLst>
                                          <p:attrName>ppt_x</p:attrName>
                                        </p:attrNameLst>
                                      </p:cBhvr>
                                      <p:tavLst>
                                        <p:tav tm="0">
                                          <p:val>
                                            <p:strVal val="#ppt_x+0.4"/>
                                          </p:val>
                                        </p:tav>
                                        <p:tav tm="100000">
                                          <p:val>
                                            <p:strVal val="#ppt_x-0.05"/>
                                          </p:val>
                                        </p:tav>
                                      </p:tavLst>
                                    </p:anim>
                                    <p:anim calcmode="lin" valueType="num">
                                      <p:cBhvr>
                                        <p:cTn id="64" dur="800" decel="100000" fill="hold"/>
                                        <p:tgtEl>
                                          <p:spTgt spid="69635">
                                            <p:txEl>
                                              <p:pRg st="5" end="5"/>
                                            </p:txEl>
                                          </p:spTgt>
                                        </p:tgtEl>
                                        <p:attrNameLst>
                                          <p:attrName>ppt_y</p:attrName>
                                        </p:attrNameLst>
                                      </p:cBhvr>
                                      <p:tavLst>
                                        <p:tav tm="0">
                                          <p:val>
                                            <p:strVal val="#ppt_y-0.4"/>
                                          </p:val>
                                        </p:tav>
                                        <p:tav tm="100000">
                                          <p:val>
                                            <p:strVal val="#ppt_y+0.1"/>
                                          </p:val>
                                        </p:tav>
                                      </p:tavLst>
                                    </p:anim>
                                    <p:anim calcmode="lin" valueType="num">
                                      <p:cBhvr>
                                        <p:cTn id="65" dur="200" accel="100000" fill="hold">
                                          <p:stCondLst>
                                            <p:cond delay="800"/>
                                          </p:stCondLst>
                                        </p:cTn>
                                        <p:tgtEl>
                                          <p:spTgt spid="69635">
                                            <p:txEl>
                                              <p:pRg st="5" end="5"/>
                                            </p:txEl>
                                          </p:spTgt>
                                        </p:tgtEl>
                                        <p:attrNameLst>
                                          <p:attrName>ppt_x</p:attrName>
                                        </p:attrNameLst>
                                      </p:cBhvr>
                                      <p:tavLst>
                                        <p:tav tm="0">
                                          <p:val>
                                            <p:strVal val="#ppt_x-0.05"/>
                                          </p:val>
                                        </p:tav>
                                        <p:tav tm="100000">
                                          <p:val>
                                            <p:strVal val="#ppt_x"/>
                                          </p:val>
                                        </p:tav>
                                      </p:tavLst>
                                    </p:anim>
                                    <p:anim calcmode="lin" valueType="num">
                                      <p:cBhvr>
                                        <p:cTn id="66" dur="200" accel="100000" fill="hold">
                                          <p:stCondLst>
                                            <p:cond delay="800"/>
                                          </p:stCondLst>
                                        </p:cTn>
                                        <p:tgtEl>
                                          <p:spTgt spid="69635">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30" presetClass="entr" presetSubtype="0" fill="hold" grpId="0" nodeType="clickEffect">
                                  <p:stCondLst>
                                    <p:cond delay="0"/>
                                  </p:stCondLst>
                                  <p:childTnLst>
                                    <p:set>
                                      <p:cBhvr>
                                        <p:cTn id="70" dur="1" fill="hold">
                                          <p:stCondLst>
                                            <p:cond delay="0"/>
                                          </p:stCondLst>
                                        </p:cTn>
                                        <p:tgtEl>
                                          <p:spTgt spid="69635">
                                            <p:txEl>
                                              <p:pRg st="6" end="6"/>
                                            </p:txEl>
                                          </p:spTgt>
                                        </p:tgtEl>
                                        <p:attrNameLst>
                                          <p:attrName>style.visibility</p:attrName>
                                        </p:attrNameLst>
                                      </p:cBhvr>
                                      <p:to>
                                        <p:strVal val="visible"/>
                                      </p:to>
                                    </p:set>
                                    <p:animEffect transition="in" filter="fade">
                                      <p:cBhvr>
                                        <p:cTn id="71" dur="800" decel="100000"/>
                                        <p:tgtEl>
                                          <p:spTgt spid="69635">
                                            <p:txEl>
                                              <p:pRg st="6" end="6"/>
                                            </p:txEl>
                                          </p:spTgt>
                                        </p:tgtEl>
                                      </p:cBhvr>
                                    </p:animEffect>
                                    <p:anim calcmode="lin" valueType="num">
                                      <p:cBhvr>
                                        <p:cTn id="72" dur="800" decel="100000" fill="hold"/>
                                        <p:tgtEl>
                                          <p:spTgt spid="69635">
                                            <p:txEl>
                                              <p:pRg st="6" end="6"/>
                                            </p:txEl>
                                          </p:spTgt>
                                        </p:tgtEl>
                                        <p:attrNameLst>
                                          <p:attrName>style.rotation</p:attrName>
                                        </p:attrNameLst>
                                      </p:cBhvr>
                                      <p:tavLst>
                                        <p:tav tm="0">
                                          <p:val>
                                            <p:fltVal val="-90"/>
                                          </p:val>
                                        </p:tav>
                                        <p:tav tm="100000">
                                          <p:val>
                                            <p:fltVal val="0"/>
                                          </p:val>
                                        </p:tav>
                                      </p:tavLst>
                                    </p:anim>
                                    <p:anim calcmode="lin" valueType="num">
                                      <p:cBhvr>
                                        <p:cTn id="73" dur="800" decel="100000" fill="hold"/>
                                        <p:tgtEl>
                                          <p:spTgt spid="69635">
                                            <p:txEl>
                                              <p:pRg st="6" end="6"/>
                                            </p:txEl>
                                          </p:spTgt>
                                        </p:tgtEl>
                                        <p:attrNameLst>
                                          <p:attrName>ppt_x</p:attrName>
                                        </p:attrNameLst>
                                      </p:cBhvr>
                                      <p:tavLst>
                                        <p:tav tm="0">
                                          <p:val>
                                            <p:strVal val="#ppt_x+0.4"/>
                                          </p:val>
                                        </p:tav>
                                        <p:tav tm="100000">
                                          <p:val>
                                            <p:strVal val="#ppt_x-0.05"/>
                                          </p:val>
                                        </p:tav>
                                      </p:tavLst>
                                    </p:anim>
                                    <p:anim calcmode="lin" valueType="num">
                                      <p:cBhvr>
                                        <p:cTn id="74" dur="800" decel="100000" fill="hold"/>
                                        <p:tgtEl>
                                          <p:spTgt spid="69635">
                                            <p:txEl>
                                              <p:pRg st="6" end="6"/>
                                            </p:txEl>
                                          </p:spTgt>
                                        </p:tgtEl>
                                        <p:attrNameLst>
                                          <p:attrName>ppt_y</p:attrName>
                                        </p:attrNameLst>
                                      </p:cBhvr>
                                      <p:tavLst>
                                        <p:tav tm="0">
                                          <p:val>
                                            <p:strVal val="#ppt_y-0.4"/>
                                          </p:val>
                                        </p:tav>
                                        <p:tav tm="100000">
                                          <p:val>
                                            <p:strVal val="#ppt_y+0.1"/>
                                          </p:val>
                                        </p:tav>
                                      </p:tavLst>
                                    </p:anim>
                                    <p:anim calcmode="lin" valueType="num">
                                      <p:cBhvr>
                                        <p:cTn id="75" dur="200" accel="100000" fill="hold">
                                          <p:stCondLst>
                                            <p:cond delay="800"/>
                                          </p:stCondLst>
                                        </p:cTn>
                                        <p:tgtEl>
                                          <p:spTgt spid="69635">
                                            <p:txEl>
                                              <p:pRg st="6" end="6"/>
                                            </p:txEl>
                                          </p:spTgt>
                                        </p:tgtEl>
                                        <p:attrNameLst>
                                          <p:attrName>ppt_x</p:attrName>
                                        </p:attrNameLst>
                                      </p:cBhvr>
                                      <p:tavLst>
                                        <p:tav tm="0">
                                          <p:val>
                                            <p:strVal val="#ppt_x-0.05"/>
                                          </p:val>
                                        </p:tav>
                                        <p:tav tm="100000">
                                          <p:val>
                                            <p:strVal val="#ppt_x"/>
                                          </p:val>
                                        </p:tav>
                                      </p:tavLst>
                                    </p:anim>
                                    <p:anim calcmode="lin" valueType="num">
                                      <p:cBhvr>
                                        <p:cTn id="76" dur="200" accel="100000" fill="hold">
                                          <p:stCondLst>
                                            <p:cond delay="800"/>
                                          </p:stCondLst>
                                        </p:cTn>
                                        <p:tgtEl>
                                          <p:spTgt spid="69635">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77" fill="hold" nodeType="clickPar">
                      <p:stCondLst>
                        <p:cond delay="indefinite"/>
                      </p:stCondLst>
                      <p:childTnLst>
                        <p:par>
                          <p:cTn id="78" fill="hold" nodeType="withGroup">
                            <p:stCondLst>
                              <p:cond delay="0"/>
                            </p:stCondLst>
                            <p:childTnLst>
                              <p:par>
                                <p:cTn id="79" presetID="30" presetClass="entr" presetSubtype="0" fill="hold" grpId="0" nodeType="clickEffect">
                                  <p:stCondLst>
                                    <p:cond delay="0"/>
                                  </p:stCondLst>
                                  <p:childTnLst>
                                    <p:set>
                                      <p:cBhvr>
                                        <p:cTn id="80" dur="1" fill="hold">
                                          <p:stCondLst>
                                            <p:cond delay="0"/>
                                          </p:stCondLst>
                                        </p:cTn>
                                        <p:tgtEl>
                                          <p:spTgt spid="69635">
                                            <p:txEl>
                                              <p:pRg st="7" end="7"/>
                                            </p:txEl>
                                          </p:spTgt>
                                        </p:tgtEl>
                                        <p:attrNameLst>
                                          <p:attrName>style.visibility</p:attrName>
                                        </p:attrNameLst>
                                      </p:cBhvr>
                                      <p:to>
                                        <p:strVal val="visible"/>
                                      </p:to>
                                    </p:set>
                                    <p:animEffect transition="in" filter="fade">
                                      <p:cBhvr>
                                        <p:cTn id="81" dur="800" decel="100000"/>
                                        <p:tgtEl>
                                          <p:spTgt spid="69635">
                                            <p:txEl>
                                              <p:pRg st="7" end="7"/>
                                            </p:txEl>
                                          </p:spTgt>
                                        </p:tgtEl>
                                      </p:cBhvr>
                                    </p:animEffect>
                                    <p:anim calcmode="lin" valueType="num">
                                      <p:cBhvr>
                                        <p:cTn id="82" dur="800" decel="100000" fill="hold"/>
                                        <p:tgtEl>
                                          <p:spTgt spid="69635">
                                            <p:txEl>
                                              <p:pRg st="7" end="7"/>
                                            </p:txEl>
                                          </p:spTgt>
                                        </p:tgtEl>
                                        <p:attrNameLst>
                                          <p:attrName>style.rotation</p:attrName>
                                        </p:attrNameLst>
                                      </p:cBhvr>
                                      <p:tavLst>
                                        <p:tav tm="0">
                                          <p:val>
                                            <p:fltVal val="-90"/>
                                          </p:val>
                                        </p:tav>
                                        <p:tav tm="100000">
                                          <p:val>
                                            <p:fltVal val="0"/>
                                          </p:val>
                                        </p:tav>
                                      </p:tavLst>
                                    </p:anim>
                                    <p:anim calcmode="lin" valueType="num">
                                      <p:cBhvr>
                                        <p:cTn id="83" dur="800" decel="100000" fill="hold"/>
                                        <p:tgtEl>
                                          <p:spTgt spid="69635">
                                            <p:txEl>
                                              <p:pRg st="7" end="7"/>
                                            </p:txEl>
                                          </p:spTgt>
                                        </p:tgtEl>
                                        <p:attrNameLst>
                                          <p:attrName>ppt_x</p:attrName>
                                        </p:attrNameLst>
                                      </p:cBhvr>
                                      <p:tavLst>
                                        <p:tav tm="0">
                                          <p:val>
                                            <p:strVal val="#ppt_x+0.4"/>
                                          </p:val>
                                        </p:tav>
                                        <p:tav tm="100000">
                                          <p:val>
                                            <p:strVal val="#ppt_x-0.05"/>
                                          </p:val>
                                        </p:tav>
                                      </p:tavLst>
                                    </p:anim>
                                    <p:anim calcmode="lin" valueType="num">
                                      <p:cBhvr>
                                        <p:cTn id="84" dur="800" decel="100000" fill="hold"/>
                                        <p:tgtEl>
                                          <p:spTgt spid="69635">
                                            <p:txEl>
                                              <p:pRg st="7" end="7"/>
                                            </p:txEl>
                                          </p:spTgt>
                                        </p:tgtEl>
                                        <p:attrNameLst>
                                          <p:attrName>ppt_y</p:attrName>
                                        </p:attrNameLst>
                                      </p:cBhvr>
                                      <p:tavLst>
                                        <p:tav tm="0">
                                          <p:val>
                                            <p:strVal val="#ppt_y-0.4"/>
                                          </p:val>
                                        </p:tav>
                                        <p:tav tm="100000">
                                          <p:val>
                                            <p:strVal val="#ppt_y+0.1"/>
                                          </p:val>
                                        </p:tav>
                                      </p:tavLst>
                                    </p:anim>
                                    <p:anim calcmode="lin" valueType="num">
                                      <p:cBhvr>
                                        <p:cTn id="85" dur="200" accel="100000" fill="hold">
                                          <p:stCondLst>
                                            <p:cond delay="800"/>
                                          </p:stCondLst>
                                        </p:cTn>
                                        <p:tgtEl>
                                          <p:spTgt spid="69635">
                                            <p:txEl>
                                              <p:pRg st="7" end="7"/>
                                            </p:txEl>
                                          </p:spTgt>
                                        </p:tgtEl>
                                        <p:attrNameLst>
                                          <p:attrName>ppt_x</p:attrName>
                                        </p:attrNameLst>
                                      </p:cBhvr>
                                      <p:tavLst>
                                        <p:tav tm="0">
                                          <p:val>
                                            <p:strVal val="#ppt_x-0.05"/>
                                          </p:val>
                                        </p:tav>
                                        <p:tav tm="100000">
                                          <p:val>
                                            <p:strVal val="#ppt_x"/>
                                          </p:val>
                                        </p:tav>
                                      </p:tavLst>
                                    </p:anim>
                                    <p:anim calcmode="lin" valueType="num">
                                      <p:cBhvr>
                                        <p:cTn id="86" dur="200" accel="100000" fill="hold">
                                          <p:stCondLst>
                                            <p:cond delay="800"/>
                                          </p:stCondLst>
                                        </p:cTn>
                                        <p:tgtEl>
                                          <p:spTgt spid="69635">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30" presetClass="entr" presetSubtype="0" fill="hold" grpId="0" nodeType="clickEffect">
                                  <p:stCondLst>
                                    <p:cond delay="0"/>
                                  </p:stCondLst>
                                  <p:childTnLst>
                                    <p:set>
                                      <p:cBhvr>
                                        <p:cTn id="90" dur="1" fill="hold">
                                          <p:stCondLst>
                                            <p:cond delay="0"/>
                                          </p:stCondLst>
                                        </p:cTn>
                                        <p:tgtEl>
                                          <p:spTgt spid="69635">
                                            <p:txEl>
                                              <p:pRg st="8" end="8"/>
                                            </p:txEl>
                                          </p:spTgt>
                                        </p:tgtEl>
                                        <p:attrNameLst>
                                          <p:attrName>style.visibility</p:attrName>
                                        </p:attrNameLst>
                                      </p:cBhvr>
                                      <p:to>
                                        <p:strVal val="visible"/>
                                      </p:to>
                                    </p:set>
                                    <p:animEffect transition="in" filter="fade">
                                      <p:cBhvr>
                                        <p:cTn id="91" dur="800" decel="100000"/>
                                        <p:tgtEl>
                                          <p:spTgt spid="69635">
                                            <p:txEl>
                                              <p:pRg st="8" end="8"/>
                                            </p:txEl>
                                          </p:spTgt>
                                        </p:tgtEl>
                                      </p:cBhvr>
                                    </p:animEffect>
                                    <p:anim calcmode="lin" valueType="num">
                                      <p:cBhvr>
                                        <p:cTn id="92" dur="800" decel="100000" fill="hold"/>
                                        <p:tgtEl>
                                          <p:spTgt spid="69635">
                                            <p:txEl>
                                              <p:pRg st="8" end="8"/>
                                            </p:txEl>
                                          </p:spTgt>
                                        </p:tgtEl>
                                        <p:attrNameLst>
                                          <p:attrName>style.rotation</p:attrName>
                                        </p:attrNameLst>
                                      </p:cBhvr>
                                      <p:tavLst>
                                        <p:tav tm="0">
                                          <p:val>
                                            <p:fltVal val="-90"/>
                                          </p:val>
                                        </p:tav>
                                        <p:tav tm="100000">
                                          <p:val>
                                            <p:fltVal val="0"/>
                                          </p:val>
                                        </p:tav>
                                      </p:tavLst>
                                    </p:anim>
                                    <p:anim calcmode="lin" valueType="num">
                                      <p:cBhvr>
                                        <p:cTn id="93" dur="800" decel="100000" fill="hold"/>
                                        <p:tgtEl>
                                          <p:spTgt spid="69635">
                                            <p:txEl>
                                              <p:pRg st="8" end="8"/>
                                            </p:txEl>
                                          </p:spTgt>
                                        </p:tgtEl>
                                        <p:attrNameLst>
                                          <p:attrName>ppt_x</p:attrName>
                                        </p:attrNameLst>
                                      </p:cBhvr>
                                      <p:tavLst>
                                        <p:tav tm="0">
                                          <p:val>
                                            <p:strVal val="#ppt_x+0.4"/>
                                          </p:val>
                                        </p:tav>
                                        <p:tav tm="100000">
                                          <p:val>
                                            <p:strVal val="#ppt_x-0.05"/>
                                          </p:val>
                                        </p:tav>
                                      </p:tavLst>
                                    </p:anim>
                                    <p:anim calcmode="lin" valueType="num">
                                      <p:cBhvr>
                                        <p:cTn id="94" dur="800" decel="100000" fill="hold"/>
                                        <p:tgtEl>
                                          <p:spTgt spid="69635">
                                            <p:txEl>
                                              <p:pRg st="8" end="8"/>
                                            </p:txEl>
                                          </p:spTgt>
                                        </p:tgtEl>
                                        <p:attrNameLst>
                                          <p:attrName>ppt_y</p:attrName>
                                        </p:attrNameLst>
                                      </p:cBhvr>
                                      <p:tavLst>
                                        <p:tav tm="0">
                                          <p:val>
                                            <p:strVal val="#ppt_y-0.4"/>
                                          </p:val>
                                        </p:tav>
                                        <p:tav tm="100000">
                                          <p:val>
                                            <p:strVal val="#ppt_y+0.1"/>
                                          </p:val>
                                        </p:tav>
                                      </p:tavLst>
                                    </p:anim>
                                    <p:anim calcmode="lin" valueType="num">
                                      <p:cBhvr>
                                        <p:cTn id="95" dur="200" accel="100000" fill="hold">
                                          <p:stCondLst>
                                            <p:cond delay="800"/>
                                          </p:stCondLst>
                                        </p:cTn>
                                        <p:tgtEl>
                                          <p:spTgt spid="69635">
                                            <p:txEl>
                                              <p:pRg st="8" end="8"/>
                                            </p:txEl>
                                          </p:spTgt>
                                        </p:tgtEl>
                                        <p:attrNameLst>
                                          <p:attrName>ppt_x</p:attrName>
                                        </p:attrNameLst>
                                      </p:cBhvr>
                                      <p:tavLst>
                                        <p:tav tm="0">
                                          <p:val>
                                            <p:strVal val="#ppt_x-0.05"/>
                                          </p:val>
                                        </p:tav>
                                        <p:tav tm="100000">
                                          <p:val>
                                            <p:strVal val="#ppt_x"/>
                                          </p:val>
                                        </p:tav>
                                      </p:tavLst>
                                    </p:anim>
                                    <p:anim calcmode="lin" valueType="num">
                                      <p:cBhvr>
                                        <p:cTn id="96" dur="200" accel="100000" fill="hold">
                                          <p:stCondLst>
                                            <p:cond delay="800"/>
                                          </p:stCondLst>
                                        </p:cTn>
                                        <p:tgtEl>
                                          <p:spTgt spid="69635">
                                            <p:txEl>
                                              <p:pRg st="8" end="8"/>
                                            </p:txEl>
                                          </p:spTgt>
                                        </p:tgtEl>
                                        <p:attrNameLst>
                                          <p:attrName>ppt_y</p:attrName>
                                        </p:attrNameLst>
                                      </p:cBhvr>
                                      <p:tavLst>
                                        <p:tav tm="0">
                                          <p:val>
                                            <p:strVal val="#ppt_y+0.1"/>
                                          </p:val>
                                        </p:tav>
                                        <p:tav tm="100000">
                                          <p:val>
                                            <p:strVal val="#ppt_y"/>
                                          </p:val>
                                        </p:tav>
                                      </p:tavLst>
                                    </p:anim>
                                  </p:childTnLst>
                                </p:cTn>
                              </p:par>
                            </p:childTnLst>
                          </p:cTn>
                        </p:par>
                      </p:childTnLst>
                    </p:cTn>
                  </p:par>
                  <p:par>
                    <p:cTn id="97" fill="hold" nodeType="clickPar">
                      <p:stCondLst>
                        <p:cond delay="indefinite"/>
                      </p:stCondLst>
                      <p:childTnLst>
                        <p:par>
                          <p:cTn id="98" fill="hold" nodeType="withGroup">
                            <p:stCondLst>
                              <p:cond delay="0"/>
                            </p:stCondLst>
                            <p:childTnLst>
                              <p:par>
                                <p:cTn id="99" presetID="30" presetClass="entr" presetSubtype="0" fill="hold" grpId="0" nodeType="clickEffect">
                                  <p:stCondLst>
                                    <p:cond delay="0"/>
                                  </p:stCondLst>
                                  <p:childTnLst>
                                    <p:set>
                                      <p:cBhvr>
                                        <p:cTn id="100" dur="1" fill="hold">
                                          <p:stCondLst>
                                            <p:cond delay="0"/>
                                          </p:stCondLst>
                                        </p:cTn>
                                        <p:tgtEl>
                                          <p:spTgt spid="69635">
                                            <p:txEl>
                                              <p:pRg st="9" end="9"/>
                                            </p:txEl>
                                          </p:spTgt>
                                        </p:tgtEl>
                                        <p:attrNameLst>
                                          <p:attrName>style.visibility</p:attrName>
                                        </p:attrNameLst>
                                      </p:cBhvr>
                                      <p:to>
                                        <p:strVal val="visible"/>
                                      </p:to>
                                    </p:set>
                                    <p:animEffect transition="in" filter="fade">
                                      <p:cBhvr>
                                        <p:cTn id="101" dur="800" decel="100000"/>
                                        <p:tgtEl>
                                          <p:spTgt spid="69635">
                                            <p:txEl>
                                              <p:pRg st="9" end="9"/>
                                            </p:txEl>
                                          </p:spTgt>
                                        </p:tgtEl>
                                      </p:cBhvr>
                                    </p:animEffect>
                                    <p:anim calcmode="lin" valueType="num">
                                      <p:cBhvr>
                                        <p:cTn id="102" dur="800" decel="100000" fill="hold"/>
                                        <p:tgtEl>
                                          <p:spTgt spid="69635">
                                            <p:txEl>
                                              <p:pRg st="9" end="9"/>
                                            </p:txEl>
                                          </p:spTgt>
                                        </p:tgtEl>
                                        <p:attrNameLst>
                                          <p:attrName>style.rotation</p:attrName>
                                        </p:attrNameLst>
                                      </p:cBhvr>
                                      <p:tavLst>
                                        <p:tav tm="0">
                                          <p:val>
                                            <p:fltVal val="-90"/>
                                          </p:val>
                                        </p:tav>
                                        <p:tav tm="100000">
                                          <p:val>
                                            <p:fltVal val="0"/>
                                          </p:val>
                                        </p:tav>
                                      </p:tavLst>
                                    </p:anim>
                                    <p:anim calcmode="lin" valueType="num">
                                      <p:cBhvr>
                                        <p:cTn id="103" dur="800" decel="100000" fill="hold"/>
                                        <p:tgtEl>
                                          <p:spTgt spid="69635">
                                            <p:txEl>
                                              <p:pRg st="9" end="9"/>
                                            </p:txEl>
                                          </p:spTgt>
                                        </p:tgtEl>
                                        <p:attrNameLst>
                                          <p:attrName>ppt_x</p:attrName>
                                        </p:attrNameLst>
                                      </p:cBhvr>
                                      <p:tavLst>
                                        <p:tav tm="0">
                                          <p:val>
                                            <p:strVal val="#ppt_x+0.4"/>
                                          </p:val>
                                        </p:tav>
                                        <p:tav tm="100000">
                                          <p:val>
                                            <p:strVal val="#ppt_x-0.05"/>
                                          </p:val>
                                        </p:tav>
                                      </p:tavLst>
                                    </p:anim>
                                    <p:anim calcmode="lin" valueType="num">
                                      <p:cBhvr>
                                        <p:cTn id="104" dur="800" decel="100000" fill="hold"/>
                                        <p:tgtEl>
                                          <p:spTgt spid="69635">
                                            <p:txEl>
                                              <p:pRg st="9" end="9"/>
                                            </p:txEl>
                                          </p:spTgt>
                                        </p:tgtEl>
                                        <p:attrNameLst>
                                          <p:attrName>ppt_y</p:attrName>
                                        </p:attrNameLst>
                                      </p:cBhvr>
                                      <p:tavLst>
                                        <p:tav tm="0">
                                          <p:val>
                                            <p:strVal val="#ppt_y-0.4"/>
                                          </p:val>
                                        </p:tav>
                                        <p:tav tm="100000">
                                          <p:val>
                                            <p:strVal val="#ppt_y+0.1"/>
                                          </p:val>
                                        </p:tav>
                                      </p:tavLst>
                                    </p:anim>
                                    <p:anim calcmode="lin" valueType="num">
                                      <p:cBhvr>
                                        <p:cTn id="105" dur="200" accel="100000" fill="hold">
                                          <p:stCondLst>
                                            <p:cond delay="800"/>
                                          </p:stCondLst>
                                        </p:cTn>
                                        <p:tgtEl>
                                          <p:spTgt spid="69635">
                                            <p:txEl>
                                              <p:pRg st="9" end="9"/>
                                            </p:txEl>
                                          </p:spTgt>
                                        </p:tgtEl>
                                        <p:attrNameLst>
                                          <p:attrName>ppt_x</p:attrName>
                                        </p:attrNameLst>
                                      </p:cBhvr>
                                      <p:tavLst>
                                        <p:tav tm="0">
                                          <p:val>
                                            <p:strVal val="#ppt_x-0.05"/>
                                          </p:val>
                                        </p:tav>
                                        <p:tav tm="100000">
                                          <p:val>
                                            <p:strVal val="#ppt_x"/>
                                          </p:val>
                                        </p:tav>
                                      </p:tavLst>
                                    </p:anim>
                                    <p:anim calcmode="lin" valueType="num">
                                      <p:cBhvr>
                                        <p:cTn id="106" dur="200" accel="100000" fill="hold">
                                          <p:stCondLst>
                                            <p:cond delay="800"/>
                                          </p:stCondLst>
                                        </p:cTn>
                                        <p:tgtEl>
                                          <p:spTgt spid="69635">
                                            <p:txEl>
                                              <p:pRg st="9" end="9"/>
                                            </p:txEl>
                                          </p:spTgt>
                                        </p:tgtEl>
                                        <p:attrNameLst>
                                          <p:attrName>ppt_y</p:attrName>
                                        </p:attrNameLst>
                                      </p:cBhvr>
                                      <p:tavLst>
                                        <p:tav tm="0">
                                          <p:val>
                                            <p:strVal val="#ppt_y+0.1"/>
                                          </p:val>
                                        </p:tav>
                                        <p:tav tm="100000">
                                          <p:val>
                                            <p:strVal val="#ppt_y"/>
                                          </p:val>
                                        </p:tav>
                                      </p:tavLst>
                                    </p:anim>
                                  </p:childTnLst>
                                </p:cTn>
                              </p:par>
                            </p:childTnLst>
                          </p:cTn>
                        </p:par>
                      </p:childTnLst>
                    </p:cTn>
                  </p:par>
                  <p:par>
                    <p:cTn id="107" fill="hold" nodeType="clickPar">
                      <p:stCondLst>
                        <p:cond delay="indefinite"/>
                      </p:stCondLst>
                      <p:childTnLst>
                        <p:par>
                          <p:cTn id="108" fill="hold" nodeType="withGroup">
                            <p:stCondLst>
                              <p:cond delay="0"/>
                            </p:stCondLst>
                            <p:childTnLst>
                              <p:par>
                                <p:cTn id="109" presetID="30" presetClass="entr" presetSubtype="0" fill="hold" grpId="0" nodeType="clickEffect">
                                  <p:stCondLst>
                                    <p:cond delay="0"/>
                                  </p:stCondLst>
                                  <p:childTnLst>
                                    <p:set>
                                      <p:cBhvr>
                                        <p:cTn id="110" dur="1" fill="hold">
                                          <p:stCondLst>
                                            <p:cond delay="0"/>
                                          </p:stCondLst>
                                        </p:cTn>
                                        <p:tgtEl>
                                          <p:spTgt spid="69635">
                                            <p:txEl>
                                              <p:pRg st="10" end="10"/>
                                            </p:txEl>
                                          </p:spTgt>
                                        </p:tgtEl>
                                        <p:attrNameLst>
                                          <p:attrName>style.visibility</p:attrName>
                                        </p:attrNameLst>
                                      </p:cBhvr>
                                      <p:to>
                                        <p:strVal val="visible"/>
                                      </p:to>
                                    </p:set>
                                    <p:animEffect transition="in" filter="fade">
                                      <p:cBhvr>
                                        <p:cTn id="111" dur="800" decel="100000"/>
                                        <p:tgtEl>
                                          <p:spTgt spid="69635">
                                            <p:txEl>
                                              <p:pRg st="10" end="10"/>
                                            </p:txEl>
                                          </p:spTgt>
                                        </p:tgtEl>
                                      </p:cBhvr>
                                    </p:animEffect>
                                    <p:anim calcmode="lin" valueType="num">
                                      <p:cBhvr>
                                        <p:cTn id="112" dur="800" decel="100000" fill="hold"/>
                                        <p:tgtEl>
                                          <p:spTgt spid="69635">
                                            <p:txEl>
                                              <p:pRg st="10" end="10"/>
                                            </p:txEl>
                                          </p:spTgt>
                                        </p:tgtEl>
                                        <p:attrNameLst>
                                          <p:attrName>style.rotation</p:attrName>
                                        </p:attrNameLst>
                                      </p:cBhvr>
                                      <p:tavLst>
                                        <p:tav tm="0">
                                          <p:val>
                                            <p:fltVal val="-90"/>
                                          </p:val>
                                        </p:tav>
                                        <p:tav tm="100000">
                                          <p:val>
                                            <p:fltVal val="0"/>
                                          </p:val>
                                        </p:tav>
                                      </p:tavLst>
                                    </p:anim>
                                    <p:anim calcmode="lin" valueType="num">
                                      <p:cBhvr>
                                        <p:cTn id="113" dur="800" decel="100000" fill="hold"/>
                                        <p:tgtEl>
                                          <p:spTgt spid="69635">
                                            <p:txEl>
                                              <p:pRg st="10" end="10"/>
                                            </p:txEl>
                                          </p:spTgt>
                                        </p:tgtEl>
                                        <p:attrNameLst>
                                          <p:attrName>ppt_x</p:attrName>
                                        </p:attrNameLst>
                                      </p:cBhvr>
                                      <p:tavLst>
                                        <p:tav tm="0">
                                          <p:val>
                                            <p:strVal val="#ppt_x+0.4"/>
                                          </p:val>
                                        </p:tav>
                                        <p:tav tm="100000">
                                          <p:val>
                                            <p:strVal val="#ppt_x-0.05"/>
                                          </p:val>
                                        </p:tav>
                                      </p:tavLst>
                                    </p:anim>
                                    <p:anim calcmode="lin" valueType="num">
                                      <p:cBhvr>
                                        <p:cTn id="114" dur="800" decel="100000" fill="hold"/>
                                        <p:tgtEl>
                                          <p:spTgt spid="69635">
                                            <p:txEl>
                                              <p:pRg st="10" end="10"/>
                                            </p:txEl>
                                          </p:spTgt>
                                        </p:tgtEl>
                                        <p:attrNameLst>
                                          <p:attrName>ppt_y</p:attrName>
                                        </p:attrNameLst>
                                      </p:cBhvr>
                                      <p:tavLst>
                                        <p:tav tm="0">
                                          <p:val>
                                            <p:strVal val="#ppt_y-0.4"/>
                                          </p:val>
                                        </p:tav>
                                        <p:tav tm="100000">
                                          <p:val>
                                            <p:strVal val="#ppt_y+0.1"/>
                                          </p:val>
                                        </p:tav>
                                      </p:tavLst>
                                    </p:anim>
                                    <p:anim calcmode="lin" valueType="num">
                                      <p:cBhvr>
                                        <p:cTn id="115" dur="200" accel="100000" fill="hold">
                                          <p:stCondLst>
                                            <p:cond delay="800"/>
                                          </p:stCondLst>
                                        </p:cTn>
                                        <p:tgtEl>
                                          <p:spTgt spid="69635">
                                            <p:txEl>
                                              <p:pRg st="10" end="10"/>
                                            </p:txEl>
                                          </p:spTgt>
                                        </p:tgtEl>
                                        <p:attrNameLst>
                                          <p:attrName>ppt_x</p:attrName>
                                        </p:attrNameLst>
                                      </p:cBhvr>
                                      <p:tavLst>
                                        <p:tav tm="0">
                                          <p:val>
                                            <p:strVal val="#ppt_x-0.05"/>
                                          </p:val>
                                        </p:tav>
                                        <p:tav tm="100000">
                                          <p:val>
                                            <p:strVal val="#ppt_x"/>
                                          </p:val>
                                        </p:tav>
                                      </p:tavLst>
                                    </p:anim>
                                    <p:anim calcmode="lin" valueType="num">
                                      <p:cBhvr>
                                        <p:cTn id="116" dur="200" accel="100000" fill="hold">
                                          <p:stCondLst>
                                            <p:cond delay="800"/>
                                          </p:stCondLst>
                                        </p:cTn>
                                        <p:tgtEl>
                                          <p:spTgt spid="69635">
                                            <p:txEl>
                                              <p:pRg st="10" end="1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6963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0" y="0"/>
            <a:ext cx="9144000" cy="762000"/>
          </a:xfrm>
        </p:spPr>
        <p:txBody>
          <a:bodyPr/>
          <a:lstStyle/>
          <a:p>
            <a:pPr eaLnBrk="1" hangingPunct="1"/>
            <a:r>
              <a:rPr lang="en-US" altLang="en-US" smtClean="0"/>
              <a:t>Useful resources</a:t>
            </a:r>
          </a:p>
        </p:txBody>
      </p:sp>
      <p:sp>
        <p:nvSpPr>
          <p:cNvPr id="78851" name="Rectangle 3"/>
          <p:cNvSpPr>
            <a:spLocks noGrp="1" noChangeArrowheads="1"/>
          </p:cNvSpPr>
          <p:nvPr>
            <p:ph type="body" idx="1"/>
          </p:nvPr>
        </p:nvSpPr>
        <p:spPr>
          <a:xfrm>
            <a:off x="0" y="838200"/>
            <a:ext cx="9144000" cy="6019800"/>
          </a:xfrm>
        </p:spPr>
        <p:txBody>
          <a:bodyPr/>
          <a:lstStyle/>
          <a:p>
            <a:pPr eaLnBrk="1" hangingPunct="1">
              <a:lnSpc>
                <a:spcPct val="80000"/>
              </a:lnSpc>
            </a:pPr>
            <a:r>
              <a:rPr lang="en-US" altLang="en-US" sz="2800" b="1" smtClean="0"/>
              <a:t>On the Integration of Faith, Values, and Learning – Definition and more than 700 essays</a:t>
            </a:r>
          </a:p>
          <a:p>
            <a:pPr eaLnBrk="1" hangingPunct="1">
              <a:lnSpc>
                <a:spcPct val="80000"/>
              </a:lnSpc>
              <a:buFont typeface="Wingdings" pitchFamily="2" charset="2"/>
              <a:buNone/>
            </a:pPr>
            <a:r>
              <a:rPr lang="en-US" altLang="en-US" sz="2800" smtClean="0"/>
              <a:t>	</a:t>
            </a:r>
            <a:r>
              <a:rPr lang="en-US" altLang="en-US" sz="2800" u="sng" smtClean="0">
                <a:hlinkClick r:id="rId2"/>
              </a:rPr>
              <a:t>http://ict.adventist.org</a:t>
            </a:r>
            <a:r>
              <a:rPr lang="en-US" altLang="en-US" sz="2800" u="sng" smtClean="0"/>
              <a:t> </a:t>
            </a:r>
          </a:p>
          <a:p>
            <a:pPr eaLnBrk="1" hangingPunct="1">
              <a:lnSpc>
                <a:spcPct val="80000"/>
              </a:lnSpc>
            </a:pPr>
            <a:r>
              <a:rPr lang="en-US" altLang="en-US" sz="2800" b="1" smtClean="0"/>
              <a:t>Essays on a Biblical Approach to Academic and Professional Subjects</a:t>
            </a:r>
          </a:p>
          <a:p>
            <a:pPr eaLnBrk="1" hangingPunct="1">
              <a:lnSpc>
                <a:spcPct val="80000"/>
              </a:lnSpc>
              <a:buFont typeface="Wingdings" pitchFamily="2" charset="2"/>
              <a:buNone/>
            </a:pPr>
            <a:r>
              <a:rPr lang="en-US" altLang="en-US" sz="2800" b="1" i="1" smtClean="0"/>
              <a:t>	</a:t>
            </a:r>
            <a:r>
              <a:rPr lang="en-US" altLang="en-US" sz="2800" smtClean="0">
                <a:hlinkClick r:id="rId3"/>
              </a:rPr>
              <a:t>http://fae.adventist.org</a:t>
            </a:r>
            <a:endParaRPr lang="en-US" altLang="en-US" sz="2800" smtClean="0"/>
          </a:p>
          <a:p>
            <a:pPr eaLnBrk="1" hangingPunct="1">
              <a:lnSpc>
                <a:spcPct val="80000"/>
              </a:lnSpc>
            </a:pPr>
            <a:r>
              <a:rPr lang="en-US" altLang="en-US" sz="2800" b="1" smtClean="0"/>
              <a:t>Hundreds of Adventist Books and Professional Journals in English, French, Portuguese, and Spanish organized by categories and available for purchase with a MasterCard or Visa</a:t>
            </a:r>
          </a:p>
          <a:p>
            <a:pPr eaLnBrk="1" hangingPunct="1">
              <a:lnSpc>
                <a:spcPct val="80000"/>
              </a:lnSpc>
              <a:buFont typeface="Wingdings" pitchFamily="2" charset="2"/>
              <a:buNone/>
            </a:pPr>
            <a:r>
              <a:rPr lang="en-US" altLang="en-US" sz="2800" smtClean="0"/>
              <a:t>	</a:t>
            </a:r>
            <a:r>
              <a:rPr lang="en-US" altLang="en-US" sz="2800" smtClean="0">
                <a:hlinkClick r:id="rId4"/>
              </a:rPr>
              <a:t>www.Adventust21.com</a:t>
            </a:r>
            <a:endParaRPr lang="en-US" altLang="en-US" sz="2800" smtClean="0"/>
          </a:p>
          <a:p>
            <a:pPr eaLnBrk="1" hangingPunct="1">
              <a:lnSpc>
                <a:spcPct val="80000"/>
              </a:lnSpc>
            </a:pPr>
            <a:r>
              <a:rPr lang="en-US" altLang="en-US" sz="2800" b="1" smtClean="0"/>
              <a:t>Adventist Professionals</a:t>
            </a:r>
            <a:r>
              <a:rPr lang="ja-JP" altLang="en-US" sz="2800" b="1" smtClean="0">
                <a:latin typeface="Arial" charset="0"/>
              </a:rPr>
              <a:t>’</a:t>
            </a:r>
            <a:r>
              <a:rPr lang="en-US" altLang="ja-JP" sz="2800" b="1" smtClean="0"/>
              <a:t> Network – Connection with colleagues – Vacancy listings – 19,000+ members - Registration Free – Secure site</a:t>
            </a:r>
          </a:p>
          <a:p>
            <a:pPr eaLnBrk="1" hangingPunct="1">
              <a:lnSpc>
                <a:spcPct val="80000"/>
              </a:lnSpc>
              <a:buFont typeface="Wingdings" pitchFamily="2" charset="2"/>
              <a:buNone/>
            </a:pPr>
            <a:r>
              <a:rPr lang="en-US" altLang="en-US" sz="2800" smtClean="0"/>
              <a:t>	</a:t>
            </a:r>
            <a:r>
              <a:rPr lang="en-US" altLang="en-US" sz="2800" smtClean="0">
                <a:hlinkClick r:id="rId5"/>
              </a:rPr>
              <a:t>http://apn.adventist.org</a:t>
            </a:r>
            <a:r>
              <a:rPr lang="en-US" altLang="en-US" sz="2800" smtClean="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5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885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885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885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88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0" y="0"/>
            <a:ext cx="9144000" cy="838200"/>
          </a:xfrm>
        </p:spPr>
        <p:txBody>
          <a:bodyPr/>
          <a:lstStyle/>
          <a:p>
            <a:pPr eaLnBrk="1" hangingPunct="1"/>
            <a:r>
              <a:rPr lang="en-US" altLang="en-US" smtClean="0"/>
              <a:t>Affirming Adventist education - 1</a:t>
            </a:r>
          </a:p>
        </p:txBody>
      </p:sp>
      <p:sp>
        <p:nvSpPr>
          <p:cNvPr id="120835" name="Rectangle 3"/>
          <p:cNvSpPr>
            <a:spLocks noGrp="1" noChangeArrowheads="1"/>
          </p:cNvSpPr>
          <p:nvPr>
            <p:ph type="body" idx="1"/>
          </p:nvPr>
        </p:nvSpPr>
        <p:spPr>
          <a:xfrm>
            <a:off x="0" y="838200"/>
            <a:ext cx="9144000" cy="6019800"/>
          </a:xfrm>
        </p:spPr>
        <p:txBody>
          <a:bodyPr/>
          <a:lstStyle/>
          <a:p>
            <a:pPr eaLnBrk="1" hangingPunct="1">
              <a:lnSpc>
                <a:spcPct val="90000"/>
              </a:lnSpc>
            </a:pPr>
            <a:r>
              <a:rPr lang="en-US" altLang="en-US" smtClean="0"/>
              <a:t>1. It is normal for an Adventist educational center to promote a clear Adventist orientation in all its programs and activities, integrating biblical beliefs, values, and learning </a:t>
            </a:r>
          </a:p>
          <a:p>
            <a:pPr eaLnBrk="1" hangingPunct="1">
              <a:lnSpc>
                <a:spcPct val="90000"/>
              </a:lnSpc>
            </a:pPr>
            <a:r>
              <a:rPr lang="en-US" altLang="en-US" smtClean="0"/>
              <a:t>2. It is normal… to employ administrators, faculty, and staff who</a:t>
            </a:r>
            <a:r>
              <a:rPr lang="ja-JP" altLang="en-US" smtClean="0">
                <a:latin typeface="Arial" charset="0"/>
              </a:rPr>
              <a:t>’</a:t>
            </a:r>
            <a:r>
              <a:rPr lang="en-US" altLang="ja-JP" smtClean="0"/>
              <a:t>s thinking and behavior reflect Jesus</a:t>
            </a:r>
            <a:r>
              <a:rPr lang="ja-JP" altLang="en-US" smtClean="0">
                <a:latin typeface="Arial" charset="0"/>
              </a:rPr>
              <a:t>’</a:t>
            </a:r>
            <a:r>
              <a:rPr lang="en-US" altLang="ja-JP" smtClean="0"/>
              <a:t> example and who are happily committed to the church</a:t>
            </a:r>
            <a:r>
              <a:rPr lang="ja-JP" altLang="en-US" smtClean="0">
                <a:latin typeface="Arial" charset="0"/>
              </a:rPr>
              <a:t>’</a:t>
            </a:r>
            <a:r>
              <a:rPr lang="en-US" altLang="ja-JP" smtClean="0"/>
              <a:t>s beliefs and mission</a:t>
            </a:r>
          </a:p>
          <a:p>
            <a:pPr eaLnBrk="1" hangingPunct="1">
              <a:lnSpc>
                <a:spcPct val="90000"/>
              </a:lnSpc>
            </a:pPr>
            <a:r>
              <a:rPr lang="en-US" altLang="en-US" smtClean="0"/>
              <a:t>3. It is normal… to establish curricula and co-curricular activities congruent with its mission and to set high standards of scholarly achievement for faculty and students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 calcmode="lin" valueType="num">
                                      <p:cBhvr>
                                        <p:cTn id="7" dur="1000" fill="hold"/>
                                        <p:tgtEl>
                                          <p:spTgt spid="120835">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20835">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20835">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120835">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120835">
                                            <p:txEl>
                                              <p:pRg st="1" end="1"/>
                                            </p:txEl>
                                          </p:spTgt>
                                        </p:tgtEl>
                                        <p:attrNameLst>
                                          <p:attrName>style.visibility</p:attrName>
                                        </p:attrNameLst>
                                      </p:cBhvr>
                                      <p:to>
                                        <p:strVal val="visible"/>
                                      </p:to>
                                    </p:set>
                                    <p:anim calcmode="lin" valueType="num">
                                      <p:cBhvr>
                                        <p:cTn id="15" dur="1000" fill="hold"/>
                                        <p:tgtEl>
                                          <p:spTgt spid="120835">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120835">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120835">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120835">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8" presetClass="entr" presetSubtype="0" accel="50000" fill="hold" grpId="0" nodeType="clickEffect">
                                  <p:stCondLst>
                                    <p:cond delay="0"/>
                                  </p:stCondLst>
                                  <p:childTnLst>
                                    <p:set>
                                      <p:cBhvr>
                                        <p:cTn id="22" dur="1" fill="hold">
                                          <p:stCondLst>
                                            <p:cond delay="0"/>
                                          </p:stCondLst>
                                        </p:cTn>
                                        <p:tgtEl>
                                          <p:spTgt spid="120835">
                                            <p:txEl>
                                              <p:pRg st="2" end="2"/>
                                            </p:txEl>
                                          </p:spTgt>
                                        </p:tgtEl>
                                        <p:attrNameLst>
                                          <p:attrName>style.visibility</p:attrName>
                                        </p:attrNameLst>
                                      </p:cBhvr>
                                      <p:to>
                                        <p:strVal val="visible"/>
                                      </p:to>
                                    </p:set>
                                    <p:anim calcmode="lin" valueType="num">
                                      <p:cBhvr>
                                        <p:cTn id="23" dur="1000" fill="hold"/>
                                        <p:tgtEl>
                                          <p:spTgt spid="120835">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4" dur="1000" fill="hold"/>
                                        <p:tgtEl>
                                          <p:spTgt spid="120835">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5" dur="1000" fill="hold"/>
                                        <p:tgtEl>
                                          <p:spTgt spid="120835">
                                            <p:txEl>
                                              <p:pRg st="2" end="2"/>
                                            </p:txEl>
                                          </p:spTgt>
                                        </p:tgtEl>
                                        <p:attrNameLst>
                                          <p:attrName>ppt_y</p:attrName>
                                        </p:attrNameLst>
                                      </p:cBhvr>
                                      <p:tavLst>
                                        <p:tav tm="0">
                                          <p:val>
                                            <p:strVal val="#ppt_y"/>
                                          </p:val>
                                        </p:tav>
                                        <p:tav tm="100000">
                                          <p:val>
                                            <p:strVal val="#ppt_y"/>
                                          </p:val>
                                        </p:tav>
                                      </p:tavLst>
                                    </p:anim>
                                    <p:animEffect transition="in" filter="fade">
                                      <p:cBhvr>
                                        <p:cTn id="26" dur="1000"/>
                                        <p:tgtEl>
                                          <p:spTgt spid="1208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0" y="0"/>
            <a:ext cx="9144000" cy="1066800"/>
          </a:xfrm>
        </p:spPr>
        <p:txBody>
          <a:bodyPr/>
          <a:lstStyle/>
          <a:p>
            <a:pPr eaLnBrk="1" hangingPunct="1"/>
            <a:r>
              <a:rPr lang="en-US" altLang="en-US" smtClean="0"/>
              <a:t>Affirming Adventist education - 2</a:t>
            </a:r>
          </a:p>
        </p:txBody>
      </p:sp>
      <p:sp>
        <p:nvSpPr>
          <p:cNvPr id="121859" name="Rectangle 3"/>
          <p:cNvSpPr>
            <a:spLocks noGrp="1" noChangeArrowheads="1"/>
          </p:cNvSpPr>
          <p:nvPr>
            <p:ph type="body" idx="1"/>
          </p:nvPr>
        </p:nvSpPr>
        <p:spPr>
          <a:xfrm>
            <a:off x="0" y="990600"/>
            <a:ext cx="9144000" cy="5867400"/>
          </a:xfrm>
        </p:spPr>
        <p:txBody>
          <a:bodyPr/>
          <a:lstStyle/>
          <a:p>
            <a:pPr eaLnBrk="1" hangingPunct="1">
              <a:lnSpc>
                <a:spcPct val="90000"/>
              </a:lnSpc>
            </a:pPr>
            <a:r>
              <a:rPr lang="en-US" altLang="en-US" sz="2800" smtClean="0"/>
              <a:t>4. It is normal… to give preference in enrollment to Adventist students and to provide discounts or scholarships to them in order to strengthen the ethos of our primary, secondary, and tertiary institutions</a:t>
            </a:r>
          </a:p>
          <a:p>
            <a:pPr eaLnBrk="1" hangingPunct="1">
              <a:lnSpc>
                <a:spcPct val="90000"/>
              </a:lnSpc>
            </a:pPr>
            <a:r>
              <a:rPr lang="en-US" altLang="en-US" sz="2800" smtClean="0"/>
              <a:t>5. It is normal… to create a communal atmosphere for students to learn ways of Christian living and to give priority to prayer, Bible study, and worship, and to require their participation in them</a:t>
            </a:r>
          </a:p>
          <a:p>
            <a:pPr eaLnBrk="1" hangingPunct="1">
              <a:lnSpc>
                <a:spcPct val="90000"/>
              </a:lnSpc>
            </a:pPr>
            <a:r>
              <a:rPr lang="en-US" altLang="en-US" sz="2800" smtClean="0"/>
              <a:t>6. It is normal… to foster integrity, redemptive discipline, and service among all members of the school family, based on God</a:t>
            </a:r>
            <a:r>
              <a:rPr lang="ja-JP" altLang="en-US" sz="2800" smtClean="0">
                <a:latin typeface="Arial" charset="0"/>
              </a:rPr>
              <a:t>’</a:t>
            </a:r>
            <a:r>
              <a:rPr lang="en-US" altLang="ja-JP" sz="2800" smtClean="0"/>
              <a:t>s love for each of us </a:t>
            </a:r>
          </a:p>
          <a:p>
            <a:pPr eaLnBrk="1" hangingPunct="1">
              <a:lnSpc>
                <a:spcPct val="90000"/>
              </a:lnSpc>
            </a:pPr>
            <a:r>
              <a:rPr lang="en-US" altLang="en-US" sz="2800" smtClean="0"/>
              <a:t>7. It is normal… to seek to develop among students strong church leaders and successful professionals to carry on the gospel commission to all the world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 calcmode="lin" valueType="num">
                                      <p:cBhvr>
                                        <p:cTn id="7" dur="500" fill="hold"/>
                                        <p:tgtEl>
                                          <p:spTgt spid="121859">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21859">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21859">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21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121859">
                                            <p:txEl>
                                              <p:pRg st="1" end="1"/>
                                            </p:txEl>
                                          </p:spTgt>
                                        </p:tgtEl>
                                        <p:attrNameLst>
                                          <p:attrName>style.visibility</p:attrName>
                                        </p:attrNameLst>
                                      </p:cBhvr>
                                      <p:to>
                                        <p:strVal val="visible"/>
                                      </p:to>
                                    </p:set>
                                    <p:anim calcmode="lin" valueType="num">
                                      <p:cBhvr>
                                        <p:cTn id="15" dur="500" fill="hold"/>
                                        <p:tgtEl>
                                          <p:spTgt spid="121859">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121859">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121859">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121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ntr" presetSubtype="0" accel="100000" fill="hold" grpId="0" nodeType="clickEffect">
                                  <p:stCondLst>
                                    <p:cond delay="0"/>
                                  </p:stCondLst>
                                  <p:childTnLst>
                                    <p:set>
                                      <p:cBhvr>
                                        <p:cTn id="22" dur="1" fill="hold">
                                          <p:stCondLst>
                                            <p:cond delay="0"/>
                                          </p:stCondLst>
                                        </p:cTn>
                                        <p:tgtEl>
                                          <p:spTgt spid="121859">
                                            <p:txEl>
                                              <p:pRg st="2" end="2"/>
                                            </p:txEl>
                                          </p:spTgt>
                                        </p:tgtEl>
                                        <p:attrNameLst>
                                          <p:attrName>style.visibility</p:attrName>
                                        </p:attrNameLst>
                                      </p:cBhvr>
                                      <p:to>
                                        <p:strVal val="visible"/>
                                      </p:to>
                                    </p:set>
                                    <p:anim calcmode="lin" valueType="num">
                                      <p:cBhvr>
                                        <p:cTn id="23" dur="500" fill="hold"/>
                                        <p:tgtEl>
                                          <p:spTgt spid="121859">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4" dur="500" fill="hold"/>
                                        <p:tgtEl>
                                          <p:spTgt spid="121859">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5" dur="500" fill="hold"/>
                                        <p:tgtEl>
                                          <p:spTgt spid="121859">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6" dur="500" fill="hold"/>
                                        <p:tgtEl>
                                          <p:spTgt spid="121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9" presetClass="entr" presetSubtype="0" accel="100000" fill="hold" grpId="0" nodeType="clickEffect">
                                  <p:stCondLst>
                                    <p:cond delay="0"/>
                                  </p:stCondLst>
                                  <p:childTnLst>
                                    <p:set>
                                      <p:cBhvr>
                                        <p:cTn id="30" dur="1" fill="hold">
                                          <p:stCondLst>
                                            <p:cond delay="0"/>
                                          </p:stCondLst>
                                        </p:cTn>
                                        <p:tgtEl>
                                          <p:spTgt spid="121859">
                                            <p:txEl>
                                              <p:pRg st="3" end="3"/>
                                            </p:txEl>
                                          </p:spTgt>
                                        </p:tgtEl>
                                        <p:attrNameLst>
                                          <p:attrName>style.visibility</p:attrName>
                                        </p:attrNameLst>
                                      </p:cBhvr>
                                      <p:to>
                                        <p:strVal val="visible"/>
                                      </p:to>
                                    </p:set>
                                    <p:anim calcmode="lin" valueType="num">
                                      <p:cBhvr>
                                        <p:cTn id="31" dur="500" fill="hold"/>
                                        <p:tgtEl>
                                          <p:spTgt spid="121859">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2" dur="500" fill="hold"/>
                                        <p:tgtEl>
                                          <p:spTgt spid="121859">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3" dur="500" fill="hold"/>
                                        <p:tgtEl>
                                          <p:spTgt spid="121859">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4" dur="500" fill="hold"/>
                                        <p:tgtEl>
                                          <p:spTgt spid="12185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0" y="0"/>
            <a:ext cx="9144000" cy="914400"/>
          </a:xfrm>
        </p:spPr>
        <p:txBody>
          <a:bodyPr/>
          <a:lstStyle/>
          <a:p>
            <a:pPr eaLnBrk="1" hangingPunct="1"/>
            <a:r>
              <a:rPr lang="en-US" altLang="en-US" smtClean="0"/>
              <a:t>Affirming Adventist education - 3</a:t>
            </a:r>
          </a:p>
        </p:txBody>
      </p:sp>
      <p:sp>
        <p:nvSpPr>
          <p:cNvPr id="122883" name="Rectangle 3"/>
          <p:cNvSpPr>
            <a:spLocks noGrp="1" noChangeArrowheads="1"/>
          </p:cNvSpPr>
          <p:nvPr>
            <p:ph type="body" idx="1"/>
          </p:nvPr>
        </p:nvSpPr>
        <p:spPr>
          <a:xfrm>
            <a:off x="0" y="914400"/>
            <a:ext cx="9144000" cy="5943600"/>
          </a:xfrm>
        </p:spPr>
        <p:txBody>
          <a:bodyPr/>
          <a:lstStyle/>
          <a:p>
            <a:pPr eaLnBrk="1" hangingPunct="1">
              <a:lnSpc>
                <a:spcPct val="90000"/>
              </a:lnSpc>
            </a:pPr>
            <a:r>
              <a:rPr lang="en-US" altLang="en-US" sz="2800" smtClean="0"/>
              <a:t>8. It is normal… to maintain standards and promote social and cultural activities that are consistent with biblical principles, Christian norms, &amp; Adventist beliefs</a:t>
            </a:r>
          </a:p>
          <a:p>
            <a:pPr eaLnBrk="1" hangingPunct="1">
              <a:lnSpc>
                <a:spcPct val="90000"/>
              </a:lnSpc>
            </a:pPr>
            <a:r>
              <a:rPr lang="en-US" altLang="en-US" sz="2800" smtClean="0"/>
              <a:t>9. It is normal… to uphold these freedoms: (1) Teachers’ freedom to teach the courses for which they were hired, in the context of professional ethics. (2)  Students</a:t>
            </a:r>
            <a:r>
              <a:rPr lang="ja-JP" altLang="en-US" sz="2800" smtClean="0">
                <a:latin typeface="Arial" charset="0"/>
              </a:rPr>
              <a:t>’</a:t>
            </a:r>
            <a:r>
              <a:rPr lang="en-US" altLang="ja-JP" sz="2800" smtClean="0"/>
              <a:t> freedom to be taught what is announced in the bulletin/mission statement and to express their own views. (3) Parents</a:t>
            </a:r>
            <a:r>
              <a:rPr lang="ja-JP" altLang="en-US" sz="2800" smtClean="0">
                <a:latin typeface="Arial" charset="0"/>
              </a:rPr>
              <a:t>’</a:t>
            </a:r>
            <a:r>
              <a:rPr lang="en-US" altLang="ja-JP" sz="2800" smtClean="0"/>
              <a:t> freedom to expect that their children will be taught and developed within the framework of Adventist beliefs, values, and lifestyle.</a:t>
            </a:r>
          </a:p>
          <a:p>
            <a:pPr eaLnBrk="1" hangingPunct="1">
              <a:lnSpc>
                <a:spcPct val="90000"/>
              </a:lnSpc>
            </a:pPr>
            <a:r>
              <a:rPr lang="en-US" altLang="en-US" sz="2800" smtClean="0"/>
              <a:t>10. It is normal for employees of Adventist institutions to recognize the authority of the Church that founded, owns, and supports them, and to be accountable to their constituency, parents, and students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 calcmode="lin" valueType="num">
                                      <p:cBhvr>
                                        <p:cTn id="7" dur="500" fill="hold"/>
                                        <p:tgtEl>
                                          <p:spTgt spid="12288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12288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12288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12288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12288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122883">
                                            <p:txEl>
                                              <p:pRg st="1" end="1"/>
                                            </p:txEl>
                                          </p:spTgt>
                                        </p:tgtEl>
                                        <p:attrNameLst>
                                          <p:attrName>style.visibility</p:attrName>
                                        </p:attrNameLst>
                                      </p:cBhvr>
                                      <p:to>
                                        <p:strVal val="visible"/>
                                      </p:to>
                                    </p:set>
                                    <p:anim calcmode="lin" valueType="num">
                                      <p:cBhvr>
                                        <p:cTn id="16" dur="500" fill="hold"/>
                                        <p:tgtEl>
                                          <p:spTgt spid="122883">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122883">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122883">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122883">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12288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122883">
                                            <p:txEl>
                                              <p:pRg st="2" end="2"/>
                                            </p:txEl>
                                          </p:spTgt>
                                        </p:tgtEl>
                                        <p:attrNameLst>
                                          <p:attrName>style.visibility</p:attrName>
                                        </p:attrNameLst>
                                      </p:cBhvr>
                                      <p:to>
                                        <p:strVal val="visible"/>
                                      </p:to>
                                    </p:set>
                                    <p:anim calcmode="lin" valueType="num">
                                      <p:cBhvr>
                                        <p:cTn id="25" dur="500" fill="hold"/>
                                        <p:tgtEl>
                                          <p:spTgt spid="122883">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122883">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122883">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122883">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1228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1066800"/>
          </a:xfrm>
        </p:spPr>
        <p:txBody>
          <a:bodyPr/>
          <a:lstStyle/>
          <a:p>
            <a:pPr eaLnBrk="1" hangingPunct="1"/>
            <a:r>
              <a:rPr lang="en-US" altLang="en-US" smtClean="0"/>
              <a:t>A global phenomenon</a:t>
            </a:r>
          </a:p>
        </p:txBody>
      </p:sp>
      <p:sp>
        <p:nvSpPr>
          <p:cNvPr id="24579" name="Rectangle 3"/>
          <p:cNvSpPr>
            <a:spLocks noGrp="1" noChangeArrowheads="1"/>
          </p:cNvSpPr>
          <p:nvPr>
            <p:ph type="body" idx="1"/>
          </p:nvPr>
        </p:nvSpPr>
        <p:spPr>
          <a:xfrm>
            <a:off x="0" y="914400"/>
            <a:ext cx="9144000" cy="5943600"/>
          </a:xfrm>
        </p:spPr>
        <p:txBody>
          <a:bodyPr/>
          <a:lstStyle/>
          <a:p>
            <a:pPr eaLnBrk="1" hangingPunct="1"/>
            <a:r>
              <a:rPr lang="en-US" altLang="en-US" sz="2800" smtClean="0"/>
              <a:t>The pioneers who formally launched Adventist education in 1872 would be amazed if they could see the reach of that initiative now, 142 years later</a:t>
            </a:r>
          </a:p>
          <a:p>
            <a:pPr eaLnBrk="1" hangingPunct="1"/>
            <a:r>
              <a:rPr lang="en-US" altLang="en-US" sz="2800" smtClean="0"/>
              <a:t>From a one-room school that met above the living quarters of the teacher—Goodloe Harper Bell—in Battle Creek, Michigan, that tentative project has become a truly global enterprise</a:t>
            </a:r>
          </a:p>
          <a:p>
            <a:pPr eaLnBrk="1" hangingPunct="1"/>
            <a:r>
              <a:rPr lang="en-US" altLang="en-US" sz="2800" smtClean="0"/>
              <a:t>Today, on a regular school day…</a:t>
            </a:r>
          </a:p>
          <a:p>
            <a:pPr eaLnBrk="1" hangingPunct="1"/>
            <a:r>
              <a:rPr lang="en-US" altLang="en-US" sz="2800" smtClean="0"/>
              <a:t>In 7,900 schools, academies, and colleges/universities</a:t>
            </a:r>
          </a:p>
          <a:p>
            <a:pPr eaLnBrk="1" hangingPunct="1"/>
            <a:r>
              <a:rPr lang="en-US" altLang="en-US" sz="2800" smtClean="0"/>
              <a:t>90,000 teachers and educational administrators</a:t>
            </a:r>
          </a:p>
          <a:p>
            <a:pPr eaLnBrk="1" hangingPunct="1"/>
            <a:r>
              <a:rPr lang="en-US" altLang="en-US" sz="2800" smtClean="0"/>
              <a:t>Are forming the lives and future of 1.8 million students</a:t>
            </a:r>
          </a:p>
          <a:p>
            <a:pPr eaLnBrk="1" hangingPunct="1"/>
            <a:r>
              <a:rPr lang="en-US" altLang="en-US" sz="2800" smtClean="0"/>
              <a:t>In more than 109 countries of the world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8" presetClass="entr" presetSubtype="0" accel="50000" fill="hold" grpId="0" nodeType="clickEffect">
                                  <p:stCondLst>
                                    <p:cond delay="0"/>
                                  </p:stCondLst>
                                  <p:childTnLst>
                                    <p:set>
                                      <p:cBhvr>
                                        <p:cTn id="10" dur="1" fill="hold">
                                          <p:stCondLst>
                                            <p:cond delay="0"/>
                                          </p:stCondLst>
                                        </p:cTn>
                                        <p:tgtEl>
                                          <p:spTgt spid="24579">
                                            <p:txEl>
                                              <p:pRg st="0" end="0"/>
                                            </p:txEl>
                                          </p:spTgt>
                                        </p:tgtEl>
                                        <p:attrNameLst>
                                          <p:attrName>style.visibility</p:attrName>
                                        </p:attrNameLst>
                                      </p:cBhvr>
                                      <p:to>
                                        <p:strVal val="visible"/>
                                      </p:to>
                                    </p:set>
                                    <p:anim calcmode="lin" valueType="num">
                                      <p:cBhvr>
                                        <p:cTn id="11" dur="1000" fill="hold"/>
                                        <p:tgtEl>
                                          <p:spTgt spid="24579">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2" dur="1000" fill="hold"/>
                                        <p:tgtEl>
                                          <p:spTgt spid="24579">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3" dur="1000" fill="hold"/>
                                        <p:tgtEl>
                                          <p:spTgt spid="24579">
                                            <p:txEl>
                                              <p:pRg st="0" end="0"/>
                                            </p:txEl>
                                          </p:spTgt>
                                        </p:tgtEl>
                                        <p:attrNameLst>
                                          <p:attrName>ppt_y</p:attrName>
                                        </p:attrNameLst>
                                      </p:cBhvr>
                                      <p:tavLst>
                                        <p:tav tm="0">
                                          <p:val>
                                            <p:strVal val="#ppt_y"/>
                                          </p:val>
                                        </p:tav>
                                        <p:tav tm="100000">
                                          <p:val>
                                            <p:strVal val="#ppt_y"/>
                                          </p:val>
                                        </p:tav>
                                      </p:tavLst>
                                    </p:anim>
                                    <p:animEffect transition="in" filter="fade">
                                      <p:cBhvr>
                                        <p:cTn id="14" dur="1000"/>
                                        <p:tgtEl>
                                          <p:spTgt spid="24579">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8" presetClass="entr" presetSubtype="0" accel="50000" fill="hold" grpId="0" nodeType="clickEffect">
                                  <p:stCondLst>
                                    <p:cond delay="0"/>
                                  </p:stCondLst>
                                  <p:childTnLst>
                                    <p:set>
                                      <p:cBhvr>
                                        <p:cTn id="18" dur="1" fill="hold">
                                          <p:stCondLst>
                                            <p:cond delay="0"/>
                                          </p:stCondLst>
                                        </p:cTn>
                                        <p:tgtEl>
                                          <p:spTgt spid="24579">
                                            <p:txEl>
                                              <p:pRg st="1" end="1"/>
                                            </p:txEl>
                                          </p:spTgt>
                                        </p:tgtEl>
                                        <p:attrNameLst>
                                          <p:attrName>style.visibility</p:attrName>
                                        </p:attrNameLst>
                                      </p:cBhvr>
                                      <p:to>
                                        <p:strVal val="visible"/>
                                      </p:to>
                                    </p:set>
                                    <p:anim calcmode="lin" valueType="num">
                                      <p:cBhvr>
                                        <p:cTn id="19" dur="1000" fill="hold"/>
                                        <p:tgtEl>
                                          <p:spTgt spid="24579">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24579">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24579">
                                            <p:txEl>
                                              <p:pRg st="1" end="1"/>
                                            </p:txEl>
                                          </p:spTgt>
                                        </p:tgtEl>
                                        <p:attrNameLst>
                                          <p:attrName>ppt_y</p:attrName>
                                        </p:attrNameLst>
                                      </p:cBhvr>
                                      <p:tavLst>
                                        <p:tav tm="0">
                                          <p:val>
                                            <p:strVal val="#ppt_y"/>
                                          </p:val>
                                        </p:tav>
                                        <p:tav tm="100000">
                                          <p:val>
                                            <p:strVal val="#ppt_y"/>
                                          </p:val>
                                        </p:tav>
                                      </p:tavLst>
                                    </p:anim>
                                    <p:animEffect transition="in" filter="fade">
                                      <p:cBhvr>
                                        <p:cTn id="22" dur="1000"/>
                                        <p:tgtEl>
                                          <p:spTgt spid="24579">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8" presetClass="entr" presetSubtype="0" accel="50000" fill="hold" grpId="0" nodeType="clickEffect">
                                  <p:stCondLst>
                                    <p:cond delay="0"/>
                                  </p:stCondLst>
                                  <p:childTnLst>
                                    <p:set>
                                      <p:cBhvr>
                                        <p:cTn id="26" dur="1" fill="hold">
                                          <p:stCondLst>
                                            <p:cond delay="0"/>
                                          </p:stCondLst>
                                        </p:cTn>
                                        <p:tgtEl>
                                          <p:spTgt spid="24579">
                                            <p:txEl>
                                              <p:pRg st="2" end="2"/>
                                            </p:txEl>
                                          </p:spTgt>
                                        </p:tgtEl>
                                        <p:attrNameLst>
                                          <p:attrName>style.visibility</p:attrName>
                                        </p:attrNameLst>
                                      </p:cBhvr>
                                      <p:to>
                                        <p:strVal val="visible"/>
                                      </p:to>
                                    </p:set>
                                    <p:anim calcmode="lin" valueType="num">
                                      <p:cBhvr>
                                        <p:cTn id="27" dur="1000" fill="hold"/>
                                        <p:tgtEl>
                                          <p:spTgt spid="24579">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24579">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24579">
                                            <p:txEl>
                                              <p:pRg st="2" end="2"/>
                                            </p:txEl>
                                          </p:spTgt>
                                        </p:tgtEl>
                                        <p:attrNameLst>
                                          <p:attrName>ppt_y</p:attrName>
                                        </p:attrNameLst>
                                      </p:cBhvr>
                                      <p:tavLst>
                                        <p:tav tm="0">
                                          <p:val>
                                            <p:strVal val="#ppt_y"/>
                                          </p:val>
                                        </p:tav>
                                        <p:tav tm="100000">
                                          <p:val>
                                            <p:strVal val="#ppt_y"/>
                                          </p:val>
                                        </p:tav>
                                      </p:tavLst>
                                    </p:anim>
                                    <p:animEffect transition="in" filter="fade">
                                      <p:cBhvr>
                                        <p:cTn id="30" dur="1000"/>
                                        <p:tgtEl>
                                          <p:spTgt spid="24579">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8" presetClass="entr" presetSubtype="0" accel="50000" fill="hold" grpId="0" nodeType="clickEffect">
                                  <p:stCondLst>
                                    <p:cond delay="0"/>
                                  </p:stCondLst>
                                  <p:childTnLst>
                                    <p:set>
                                      <p:cBhvr>
                                        <p:cTn id="34" dur="1" fill="hold">
                                          <p:stCondLst>
                                            <p:cond delay="0"/>
                                          </p:stCondLst>
                                        </p:cTn>
                                        <p:tgtEl>
                                          <p:spTgt spid="24579">
                                            <p:txEl>
                                              <p:pRg st="3" end="3"/>
                                            </p:txEl>
                                          </p:spTgt>
                                        </p:tgtEl>
                                        <p:attrNameLst>
                                          <p:attrName>style.visibility</p:attrName>
                                        </p:attrNameLst>
                                      </p:cBhvr>
                                      <p:to>
                                        <p:strVal val="visible"/>
                                      </p:to>
                                    </p:set>
                                    <p:anim calcmode="lin" valueType="num">
                                      <p:cBhvr>
                                        <p:cTn id="35" dur="1000" fill="hold"/>
                                        <p:tgtEl>
                                          <p:spTgt spid="24579">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6" dur="1000" fill="hold"/>
                                        <p:tgtEl>
                                          <p:spTgt spid="24579">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7" dur="1000" fill="hold"/>
                                        <p:tgtEl>
                                          <p:spTgt spid="24579">
                                            <p:txEl>
                                              <p:pRg st="3" end="3"/>
                                            </p:txEl>
                                          </p:spTgt>
                                        </p:tgtEl>
                                        <p:attrNameLst>
                                          <p:attrName>ppt_y</p:attrName>
                                        </p:attrNameLst>
                                      </p:cBhvr>
                                      <p:tavLst>
                                        <p:tav tm="0">
                                          <p:val>
                                            <p:strVal val="#ppt_y"/>
                                          </p:val>
                                        </p:tav>
                                        <p:tav tm="100000">
                                          <p:val>
                                            <p:strVal val="#ppt_y"/>
                                          </p:val>
                                        </p:tav>
                                      </p:tavLst>
                                    </p:anim>
                                    <p:animEffect transition="in" filter="fade">
                                      <p:cBhvr>
                                        <p:cTn id="38" dur="1000"/>
                                        <p:tgtEl>
                                          <p:spTgt spid="24579">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8" presetClass="entr" presetSubtype="0" accel="50000" fill="hold" grpId="0" nodeType="clickEffect">
                                  <p:stCondLst>
                                    <p:cond delay="0"/>
                                  </p:stCondLst>
                                  <p:childTnLst>
                                    <p:set>
                                      <p:cBhvr>
                                        <p:cTn id="42" dur="1" fill="hold">
                                          <p:stCondLst>
                                            <p:cond delay="0"/>
                                          </p:stCondLst>
                                        </p:cTn>
                                        <p:tgtEl>
                                          <p:spTgt spid="24579">
                                            <p:txEl>
                                              <p:pRg st="4" end="4"/>
                                            </p:txEl>
                                          </p:spTgt>
                                        </p:tgtEl>
                                        <p:attrNameLst>
                                          <p:attrName>style.visibility</p:attrName>
                                        </p:attrNameLst>
                                      </p:cBhvr>
                                      <p:to>
                                        <p:strVal val="visible"/>
                                      </p:to>
                                    </p:set>
                                    <p:anim calcmode="lin" valueType="num">
                                      <p:cBhvr>
                                        <p:cTn id="43" dur="1000" fill="hold"/>
                                        <p:tgtEl>
                                          <p:spTgt spid="24579">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4" dur="1000" fill="hold"/>
                                        <p:tgtEl>
                                          <p:spTgt spid="24579">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5" dur="1000" fill="hold"/>
                                        <p:tgtEl>
                                          <p:spTgt spid="24579">
                                            <p:txEl>
                                              <p:pRg st="4" end="4"/>
                                            </p:txEl>
                                          </p:spTgt>
                                        </p:tgtEl>
                                        <p:attrNameLst>
                                          <p:attrName>ppt_y</p:attrName>
                                        </p:attrNameLst>
                                      </p:cBhvr>
                                      <p:tavLst>
                                        <p:tav tm="0">
                                          <p:val>
                                            <p:strVal val="#ppt_y"/>
                                          </p:val>
                                        </p:tav>
                                        <p:tav tm="100000">
                                          <p:val>
                                            <p:strVal val="#ppt_y"/>
                                          </p:val>
                                        </p:tav>
                                      </p:tavLst>
                                    </p:anim>
                                    <p:animEffect transition="in" filter="fade">
                                      <p:cBhvr>
                                        <p:cTn id="46" dur="1000"/>
                                        <p:tgtEl>
                                          <p:spTgt spid="24579">
                                            <p:txEl>
                                              <p:pRg st="4" end="4"/>
                                            </p:txEl>
                                          </p:spTgt>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48" presetClass="entr" presetSubtype="0" accel="50000" fill="hold" grpId="0" nodeType="clickEffect">
                                  <p:stCondLst>
                                    <p:cond delay="0"/>
                                  </p:stCondLst>
                                  <p:childTnLst>
                                    <p:set>
                                      <p:cBhvr>
                                        <p:cTn id="50" dur="1" fill="hold">
                                          <p:stCondLst>
                                            <p:cond delay="0"/>
                                          </p:stCondLst>
                                        </p:cTn>
                                        <p:tgtEl>
                                          <p:spTgt spid="24579">
                                            <p:txEl>
                                              <p:pRg st="5" end="5"/>
                                            </p:txEl>
                                          </p:spTgt>
                                        </p:tgtEl>
                                        <p:attrNameLst>
                                          <p:attrName>style.visibility</p:attrName>
                                        </p:attrNameLst>
                                      </p:cBhvr>
                                      <p:to>
                                        <p:strVal val="visible"/>
                                      </p:to>
                                    </p:set>
                                    <p:anim calcmode="lin" valueType="num">
                                      <p:cBhvr>
                                        <p:cTn id="51" dur="1000" fill="hold"/>
                                        <p:tgtEl>
                                          <p:spTgt spid="24579">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2" dur="1000" fill="hold"/>
                                        <p:tgtEl>
                                          <p:spTgt spid="24579">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53" dur="1000" fill="hold"/>
                                        <p:tgtEl>
                                          <p:spTgt spid="24579">
                                            <p:txEl>
                                              <p:pRg st="5" end="5"/>
                                            </p:txEl>
                                          </p:spTgt>
                                        </p:tgtEl>
                                        <p:attrNameLst>
                                          <p:attrName>ppt_y</p:attrName>
                                        </p:attrNameLst>
                                      </p:cBhvr>
                                      <p:tavLst>
                                        <p:tav tm="0">
                                          <p:val>
                                            <p:strVal val="#ppt_y"/>
                                          </p:val>
                                        </p:tav>
                                        <p:tav tm="100000">
                                          <p:val>
                                            <p:strVal val="#ppt_y"/>
                                          </p:val>
                                        </p:tav>
                                      </p:tavLst>
                                    </p:anim>
                                    <p:animEffect transition="in" filter="fade">
                                      <p:cBhvr>
                                        <p:cTn id="54" dur="1000"/>
                                        <p:tgtEl>
                                          <p:spTgt spid="24579">
                                            <p:txEl>
                                              <p:pRg st="5" end="5"/>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48" presetClass="entr" presetSubtype="0" accel="50000" fill="hold" grpId="0" nodeType="clickEffect">
                                  <p:stCondLst>
                                    <p:cond delay="0"/>
                                  </p:stCondLst>
                                  <p:childTnLst>
                                    <p:set>
                                      <p:cBhvr>
                                        <p:cTn id="58" dur="1" fill="hold">
                                          <p:stCondLst>
                                            <p:cond delay="0"/>
                                          </p:stCondLst>
                                        </p:cTn>
                                        <p:tgtEl>
                                          <p:spTgt spid="24579">
                                            <p:txEl>
                                              <p:pRg st="6" end="6"/>
                                            </p:txEl>
                                          </p:spTgt>
                                        </p:tgtEl>
                                        <p:attrNameLst>
                                          <p:attrName>style.visibility</p:attrName>
                                        </p:attrNameLst>
                                      </p:cBhvr>
                                      <p:to>
                                        <p:strVal val="visible"/>
                                      </p:to>
                                    </p:set>
                                    <p:anim calcmode="lin" valueType="num">
                                      <p:cBhvr>
                                        <p:cTn id="59" dur="1000" fill="hold"/>
                                        <p:tgtEl>
                                          <p:spTgt spid="24579">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0" dur="1000" fill="hold"/>
                                        <p:tgtEl>
                                          <p:spTgt spid="24579">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61" dur="1000" fill="hold"/>
                                        <p:tgtEl>
                                          <p:spTgt spid="24579">
                                            <p:txEl>
                                              <p:pRg st="6" end="6"/>
                                            </p:txEl>
                                          </p:spTgt>
                                        </p:tgtEl>
                                        <p:attrNameLst>
                                          <p:attrName>ppt_y</p:attrName>
                                        </p:attrNameLst>
                                      </p:cBhvr>
                                      <p:tavLst>
                                        <p:tav tm="0">
                                          <p:val>
                                            <p:strVal val="#ppt_y"/>
                                          </p:val>
                                        </p:tav>
                                        <p:tav tm="100000">
                                          <p:val>
                                            <p:strVal val="#ppt_y"/>
                                          </p:val>
                                        </p:tav>
                                      </p:tavLst>
                                    </p:anim>
                                    <p:animEffect transition="in" filter="fade">
                                      <p:cBhvr>
                                        <p:cTn id="62" dur="1000"/>
                                        <p:tgtEl>
                                          <p:spTgt spid="24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0" y="0"/>
            <a:ext cx="9144000" cy="914400"/>
          </a:xfrm>
        </p:spPr>
        <p:txBody>
          <a:bodyPr/>
          <a:lstStyle/>
          <a:p>
            <a:pPr eaLnBrk="1" hangingPunct="1"/>
            <a:r>
              <a:rPr lang="en-US" altLang="en-US" smtClean="0"/>
              <a:t>Firmly anchored – Looking forward</a:t>
            </a:r>
          </a:p>
        </p:txBody>
      </p:sp>
      <p:sp>
        <p:nvSpPr>
          <p:cNvPr id="73731" name="Rectangle 3"/>
          <p:cNvSpPr>
            <a:spLocks noGrp="1" noChangeArrowheads="1"/>
          </p:cNvSpPr>
          <p:nvPr>
            <p:ph type="body" idx="1"/>
          </p:nvPr>
        </p:nvSpPr>
        <p:spPr>
          <a:xfrm>
            <a:off x="0" y="762000"/>
            <a:ext cx="9144000" cy="6096000"/>
          </a:xfrm>
        </p:spPr>
        <p:txBody>
          <a:bodyPr/>
          <a:lstStyle/>
          <a:p>
            <a:pPr eaLnBrk="1" hangingPunct="1">
              <a:lnSpc>
                <a:spcPct val="90000"/>
              </a:lnSpc>
            </a:pPr>
            <a:r>
              <a:rPr lang="en-US" altLang="en-US" sz="2800" smtClean="0"/>
              <a:t>To succeed, Adventist education must remain firmly anchored in Christ, the Bible, and Adventist beliefs</a:t>
            </a:r>
          </a:p>
          <a:p>
            <a:pPr eaLnBrk="1" hangingPunct="1">
              <a:lnSpc>
                <a:spcPct val="90000"/>
              </a:lnSpc>
            </a:pPr>
            <a:r>
              <a:rPr lang="en-US" altLang="en-US" sz="2800" smtClean="0"/>
              <a:t>We should no</a:t>
            </a:r>
            <a:r>
              <a:rPr lang="en-US" altLang="ja-JP" sz="2800" smtClean="0"/>
              <a:t>t remain nostalgic, insular or defensive</a:t>
            </a:r>
          </a:p>
          <a:p>
            <a:pPr eaLnBrk="1" hangingPunct="1">
              <a:lnSpc>
                <a:spcPct val="90000"/>
              </a:lnSpc>
            </a:pPr>
            <a:r>
              <a:rPr lang="en-US" altLang="en-US" sz="2800" smtClean="0"/>
              <a:t>As educational leaders, we must innovate and find the most effective ways of operating our schools</a:t>
            </a:r>
          </a:p>
          <a:p>
            <a:pPr eaLnBrk="1" hangingPunct="1">
              <a:lnSpc>
                <a:spcPct val="90000"/>
              </a:lnSpc>
            </a:pPr>
            <a:r>
              <a:rPr lang="en-US" altLang="en-US" sz="2800" smtClean="0"/>
              <a:t>Continue raising standards of quality in all programs</a:t>
            </a:r>
          </a:p>
          <a:p>
            <a:pPr eaLnBrk="1" hangingPunct="1">
              <a:lnSpc>
                <a:spcPct val="90000"/>
              </a:lnSpc>
            </a:pPr>
            <a:r>
              <a:rPr lang="en-US" altLang="en-US" sz="2800" smtClean="0"/>
              <a:t>Reach out to Adventist students in public institutions </a:t>
            </a:r>
          </a:p>
          <a:p>
            <a:pPr eaLnBrk="1" hangingPunct="1">
              <a:lnSpc>
                <a:spcPct val="90000"/>
              </a:lnSpc>
            </a:pPr>
            <a:r>
              <a:rPr lang="en-US" altLang="en-US" sz="2800" smtClean="0"/>
              <a:t>Boldly engage, critique, filter contemporary culture</a:t>
            </a:r>
          </a:p>
          <a:p>
            <a:pPr eaLnBrk="1" hangingPunct="1">
              <a:lnSpc>
                <a:spcPct val="90000"/>
              </a:lnSpc>
            </a:pPr>
            <a:r>
              <a:rPr lang="en-US" altLang="en-US" sz="2800" smtClean="0"/>
              <a:t>Prepare our students to live as Adventists and share their faith around the world until Jesus comes</a:t>
            </a:r>
          </a:p>
          <a:p>
            <a:pPr eaLnBrk="1" hangingPunct="1">
              <a:lnSpc>
                <a:spcPct val="90000"/>
              </a:lnSpc>
            </a:pPr>
            <a:r>
              <a:rPr lang="en-US" altLang="en-US" sz="2800" smtClean="0"/>
              <a:t>Fact: Without quality Adventist educational centers, committed leaders and dedicated teachers, there will not be a centered, dynamic, unified, and mission-oriented Seventh-day Adventist Church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7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4" presetClass="entr" presetSubtype="0" fill="hold" grpId="0" nodeType="clickEffect">
                                  <p:stCondLst>
                                    <p:cond delay="0"/>
                                  </p:stCondLst>
                                  <p:childTnLst>
                                    <p:set>
                                      <p:cBhvr>
                                        <p:cTn id="10" dur="1" fill="hold">
                                          <p:stCondLst>
                                            <p:cond delay="0"/>
                                          </p:stCondLst>
                                        </p:cTn>
                                        <p:tgtEl>
                                          <p:spTgt spid="73731">
                                            <p:txEl>
                                              <p:pRg st="0" end="0"/>
                                            </p:txEl>
                                          </p:spTgt>
                                        </p:tgtEl>
                                        <p:attrNameLst>
                                          <p:attrName>style.visibility</p:attrName>
                                        </p:attrNameLst>
                                      </p:cBhvr>
                                      <p:to>
                                        <p:strVal val="visible"/>
                                      </p:to>
                                    </p:set>
                                    <p:anim from="(-#ppt_w/2)" to="(#ppt_x)" calcmode="lin" valueType="num">
                                      <p:cBhvr>
                                        <p:cTn id="11" dur="600" fill="hold">
                                          <p:stCondLst>
                                            <p:cond delay="0"/>
                                          </p:stCondLst>
                                        </p:cTn>
                                        <p:tgtEl>
                                          <p:spTgt spid="73731">
                                            <p:txEl>
                                              <p:pRg st="0" end="0"/>
                                            </p:txEl>
                                          </p:spTgt>
                                        </p:tgtEl>
                                        <p:attrNameLst>
                                          <p:attrName>ppt_x</p:attrName>
                                        </p:attrNameLst>
                                      </p:cBhvr>
                                    </p:anim>
                                    <p:anim from="0" to="-1.0" calcmode="lin" valueType="num">
                                      <p:cBhvr>
                                        <p:cTn id="12" dur="200" decel="50000" autoRev="1" fill="hold">
                                          <p:stCondLst>
                                            <p:cond delay="600"/>
                                          </p:stCondLst>
                                        </p:cTn>
                                        <p:tgtEl>
                                          <p:spTgt spid="73731">
                                            <p:txEl>
                                              <p:pRg st="0" end="0"/>
                                            </p:txEl>
                                          </p:spTgt>
                                        </p:tgtEl>
                                        <p:attrNameLst>
                                          <p:attrName>xshear</p:attrName>
                                        </p:attrNameLst>
                                      </p:cBhvr>
                                    </p:anim>
                                    <p:animScale>
                                      <p:cBhvr>
                                        <p:cTn id="13" dur="200" decel="100000" autoRev="1" fill="hold">
                                          <p:stCondLst>
                                            <p:cond delay="600"/>
                                          </p:stCondLst>
                                        </p:cTn>
                                        <p:tgtEl>
                                          <p:spTgt spid="73731">
                                            <p:txEl>
                                              <p:pRg st="0" end="0"/>
                                            </p:txEl>
                                          </p:spTgt>
                                        </p:tgtEl>
                                      </p:cBhvr>
                                      <p:from x="100000" y="100000"/>
                                      <p:to x="80000" y="100000"/>
                                    </p:animScale>
                                    <p:anim by="(#ppt_h/3+#ppt_w*0.1)" calcmode="lin" valueType="num">
                                      <p:cBhvr additive="sum">
                                        <p:cTn id="14" dur="200" decel="100000" autoRev="1" fill="hold">
                                          <p:stCondLst>
                                            <p:cond delay="600"/>
                                          </p:stCondLst>
                                        </p:cTn>
                                        <p:tgtEl>
                                          <p:spTgt spid="73731">
                                            <p:txEl>
                                              <p:pRg st="0" end="0"/>
                                            </p:txEl>
                                          </p:spTgt>
                                        </p:tgtEl>
                                        <p:attrNameLst>
                                          <p:attrName>ppt_x</p:attrName>
                                        </p:attrNameLst>
                                      </p:cBhvr>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4" presetClass="entr" presetSubtype="0" fill="hold" grpId="0" nodeType="clickEffect">
                                  <p:stCondLst>
                                    <p:cond delay="0"/>
                                  </p:stCondLst>
                                  <p:childTnLst>
                                    <p:set>
                                      <p:cBhvr>
                                        <p:cTn id="18" dur="1" fill="hold">
                                          <p:stCondLst>
                                            <p:cond delay="0"/>
                                          </p:stCondLst>
                                        </p:cTn>
                                        <p:tgtEl>
                                          <p:spTgt spid="73731">
                                            <p:txEl>
                                              <p:pRg st="1" end="1"/>
                                            </p:txEl>
                                          </p:spTgt>
                                        </p:tgtEl>
                                        <p:attrNameLst>
                                          <p:attrName>style.visibility</p:attrName>
                                        </p:attrNameLst>
                                      </p:cBhvr>
                                      <p:to>
                                        <p:strVal val="visible"/>
                                      </p:to>
                                    </p:set>
                                    <p:anim from="(-#ppt_w/2)" to="(#ppt_x)" calcmode="lin" valueType="num">
                                      <p:cBhvr>
                                        <p:cTn id="19" dur="600" fill="hold">
                                          <p:stCondLst>
                                            <p:cond delay="0"/>
                                          </p:stCondLst>
                                        </p:cTn>
                                        <p:tgtEl>
                                          <p:spTgt spid="73731">
                                            <p:txEl>
                                              <p:pRg st="1" end="1"/>
                                            </p:txEl>
                                          </p:spTgt>
                                        </p:tgtEl>
                                        <p:attrNameLst>
                                          <p:attrName>ppt_x</p:attrName>
                                        </p:attrNameLst>
                                      </p:cBhvr>
                                    </p:anim>
                                    <p:anim from="0" to="-1.0" calcmode="lin" valueType="num">
                                      <p:cBhvr>
                                        <p:cTn id="20" dur="200" decel="50000" autoRev="1" fill="hold">
                                          <p:stCondLst>
                                            <p:cond delay="600"/>
                                          </p:stCondLst>
                                        </p:cTn>
                                        <p:tgtEl>
                                          <p:spTgt spid="73731">
                                            <p:txEl>
                                              <p:pRg st="1" end="1"/>
                                            </p:txEl>
                                          </p:spTgt>
                                        </p:tgtEl>
                                        <p:attrNameLst>
                                          <p:attrName>xshear</p:attrName>
                                        </p:attrNameLst>
                                      </p:cBhvr>
                                    </p:anim>
                                    <p:animScale>
                                      <p:cBhvr>
                                        <p:cTn id="21" dur="200" decel="100000" autoRev="1" fill="hold">
                                          <p:stCondLst>
                                            <p:cond delay="600"/>
                                          </p:stCondLst>
                                        </p:cTn>
                                        <p:tgtEl>
                                          <p:spTgt spid="73731">
                                            <p:txEl>
                                              <p:pRg st="1" end="1"/>
                                            </p:txEl>
                                          </p:spTgt>
                                        </p:tgtEl>
                                      </p:cBhvr>
                                      <p:from x="100000" y="100000"/>
                                      <p:to x="80000" y="100000"/>
                                    </p:animScale>
                                    <p:anim by="(#ppt_h/3+#ppt_w*0.1)" calcmode="lin" valueType="num">
                                      <p:cBhvr additive="sum">
                                        <p:cTn id="22" dur="200" decel="100000" autoRev="1" fill="hold">
                                          <p:stCondLst>
                                            <p:cond delay="600"/>
                                          </p:stCondLst>
                                        </p:cTn>
                                        <p:tgtEl>
                                          <p:spTgt spid="73731">
                                            <p:txEl>
                                              <p:pRg st="1" end="1"/>
                                            </p:txEl>
                                          </p:spTgt>
                                        </p:tgtEl>
                                        <p:attrNameLst>
                                          <p:attrName>ppt_x</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4" presetClass="entr" presetSubtype="0" fill="hold" grpId="0" nodeType="clickEffect">
                                  <p:stCondLst>
                                    <p:cond delay="0"/>
                                  </p:stCondLst>
                                  <p:childTnLst>
                                    <p:set>
                                      <p:cBhvr>
                                        <p:cTn id="26" dur="1" fill="hold">
                                          <p:stCondLst>
                                            <p:cond delay="0"/>
                                          </p:stCondLst>
                                        </p:cTn>
                                        <p:tgtEl>
                                          <p:spTgt spid="73731">
                                            <p:txEl>
                                              <p:pRg st="2" end="2"/>
                                            </p:txEl>
                                          </p:spTgt>
                                        </p:tgtEl>
                                        <p:attrNameLst>
                                          <p:attrName>style.visibility</p:attrName>
                                        </p:attrNameLst>
                                      </p:cBhvr>
                                      <p:to>
                                        <p:strVal val="visible"/>
                                      </p:to>
                                    </p:set>
                                    <p:anim from="(-#ppt_w/2)" to="(#ppt_x)" calcmode="lin" valueType="num">
                                      <p:cBhvr>
                                        <p:cTn id="27" dur="600" fill="hold">
                                          <p:stCondLst>
                                            <p:cond delay="0"/>
                                          </p:stCondLst>
                                        </p:cTn>
                                        <p:tgtEl>
                                          <p:spTgt spid="73731">
                                            <p:txEl>
                                              <p:pRg st="2" end="2"/>
                                            </p:txEl>
                                          </p:spTgt>
                                        </p:tgtEl>
                                        <p:attrNameLst>
                                          <p:attrName>ppt_x</p:attrName>
                                        </p:attrNameLst>
                                      </p:cBhvr>
                                    </p:anim>
                                    <p:anim from="0" to="-1.0" calcmode="lin" valueType="num">
                                      <p:cBhvr>
                                        <p:cTn id="28" dur="200" decel="50000" autoRev="1" fill="hold">
                                          <p:stCondLst>
                                            <p:cond delay="600"/>
                                          </p:stCondLst>
                                        </p:cTn>
                                        <p:tgtEl>
                                          <p:spTgt spid="73731">
                                            <p:txEl>
                                              <p:pRg st="2" end="2"/>
                                            </p:txEl>
                                          </p:spTgt>
                                        </p:tgtEl>
                                        <p:attrNameLst>
                                          <p:attrName>xshear</p:attrName>
                                        </p:attrNameLst>
                                      </p:cBhvr>
                                    </p:anim>
                                    <p:animScale>
                                      <p:cBhvr>
                                        <p:cTn id="29" dur="200" decel="100000" autoRev="1" fill="hold">
                                          <p:stCondLst>
                                            <p:cond delay="600"/>
                                          </p:stCondLst>
                                        </p:cTn>
                                        <p:tgtEl>
                                          <p:spTgt spid="73731">
                                            <p:txEl>
                                              <p:pRg st="2" end="2"/>
                                            </p:txEl>
                                          </p:spTgt>
                                        </p:tgtEl>
                                      </p:cBhvr>
                                      <p:from x="100000" y="100000"/>
                                      <p:to x="80000" y="100000"/>
                                    </p:animScale>
                                    <p:anim by="(#ppt_h/3+#ppt_w*0.1)" calcmode="lin" valueType="num">
                                      <p:cBhvr additive="sum">
                                        <p:cTn id="30" dur="200" decel="100000" autoRev="1" fill="hold">
                                          <p:stCondLst>
                                            <p:cond delay="600"/>
                                          </p:stCondLst>
                                        </p:cTn>
                                        <p:tgtEl>
                                          <p:spTgt spid="73731">
                                            <p:txEl>
                                              <p:pRg st="2" end="2"/>
                                            </p:txEl>
                                          </p:spTgt>
                                        </p:tgtEl>
                                        <p:attrNameLst>
                                          <p:attrName>ppt_x</p:attrName>
                                        </p:attrNameLst>
                                      </p:cBhvr>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4" presetClass="entr" presetSubtype="0" fill="hold" grpId="0" nodeType="clickEffect">
                                  <p:stCondLst>
                                    <p:cond delay="0"/>
                                  </p:stCondLst>
                                  <p:childTnLst>
                                    <p:set>
                                      <p:cBhvr>
                                        <p:cTn id="34" dur="1" fill="hold">
                                          <p:stCondLst>
                                            <p:cond delay="0"/>
                                          </p:stCondLst>
                                        </p:cTn>
                                        <p:tgtEl>
                                          <p:spTgt spid="73731">
                                            <p:txEl>
                                              <p:pRg st="3" end="3"/>
                                            </p:txEl>
                                          </p:spTgt>
                                        </p:tgtEl>
                                        <p:attrNameLst>
                                          <p:attrName>style.visibility</p:attrName>
                                        </p:attrNameLst>
                                      </p:cBhvr>
                                      <p:to>
                                        <p:strVal val="visible"/>
                                      </p:to>
                                    </p:set>
                                    <p:anim from="(-#ppt_w/2)" to="(#ppt_x)" calcmode="lin" valueType="num">
                                      <p:cBhvr>
                                        <p:cTn id="35" dur="600" fill="hold">
                                          <p:stCondLst>
                                            <p:cond delay="0"/>
                                          </p:stCondLst>
                                        </p:cTn>
                                        <p:tgtEl>
                                          <p:spTgt spid="73731">
                                            <p:txEl>
                                              <p:pRg st="3" end="3"/>
                                            </p:txEl>
                                          </p:spTgt>
                                        </p:tgtEl>
                                        <p:attrNameLst>
                                          <p:attrName>ppt_x</p:attrName>
                                        </p:attrNameLst>
                                      </p:cBhvr>
                                    </p:anim>
                                    <p:anim from="0" to="-1.0" calcmode="lin" valueType="num">
                                      <p:cBhvr>
                                        <p:cTn id="36" dur="200" decel="50000" autoRev="1" fill="hold">
                                          <p:stCondLst>
                                            <p:cond delay="600"/>
                                          </p:stCondLst>
                                        </p:cTn>
                                        <p:tgtEl>
                                          <p:spTgt spid="73731">
                                            <p:txEl>
                                              <p:pRg st="3" end="3"/>
                                            </p:txEl>
                                          </p:spTgt>
                                        </p:tgtEl>
                                        <p:attrNameLst>
                                          <p:attrName>xshear</p:attrName>
                                        </p:attrNameLst>
                                      </p:cBhvr>
                                    </p:anim>
                                    <p:animScale>
                                      <p:cBhvr>
                                        <p:cTn id="37" dur="200" decel="100000" autoRev="1" fill="hold">
                                          <p:stCondLst>
                                            <p:cond delay="600"/>
                                          </p:stCondLst>
                                        </p:cTn>
                                        <p:tgtEl>
                                          <p:spTgt spid="73731">
                                            <p:txEl>
                                              <p:pRg st="3" end="3"/>
                                            </p:txEl>
                                          </p:spTgt>
                                        </p:tgtEl>
                                      </p:cBhvr>
                                      <p:from x="100000" y="100000"/>
                                      <p:to x="80000" y="100000"/>
                                    </p:animScale>
                                    <p:anim by="(#ppt_h/3+#ppt_w*0.1)" calcmode="lin" valueType="num">
                                      <p:cBhvr additive="sum">
                                        <p:cTn id="38" dur="200" decel="100000" autoRev="1" fill="hold">
                                          <p:stCondLst>
                                            <p:cond delay="600"/>
                                          </p:stCondLst>
                                        </p:cTn>
                                        <p:tgtEl>
                                          <p:spTgt spid="73731">
                                            <p:txEl>
                                              <p:pRg st="3" end="3"/>
                                            </p:txEl>
                                          </p:spTgt>
                                        </p:tgtEl>
                                        <p:attrNameLst>
                                          <p:attrName>ppt_x</p:attrName>
                                        </p:attrNameLst>
                                      </p:cBhvr>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4" presetClass="entr" presetSubtype="0" fill="hold" grpId="0" nodeType="clickEffect">
                                  <p:stCondLst>
                                    <p:cond delay="0"/>
                                  </p:stCondLst>
                                  <p:childTnLst>
                                    <p:set>
                                      <p:cBhvr>
                                        <p:cTn id="42" dur="1" fill="hold">
                                          <p:stCondLst>
                                            <p:cond delay="0"/>
                                          </p:stCondLst>
                                        </p:cTn>
                                        <p:tgtEl>
                                          <p:spTgt spid="73731">
                                            <p:txEl>
                                              <p:pRg st="4" end="4"/>
                                            </p:txEl>
                                          </p:spTgt>
                                        </p:tgtEl>
                                        <p:attrNameLst>
                                          <p:attrName>style.visibility</p:attrName>
                                        </p:attrNameLst>
                                      </p:cBhvr>
                                      <p:to>
                                        <p:strVal val="visible"/>
                                      </p:to>
                                    </p:set>
                                    <p:anim from="(-#ppt_w/2)" to="(#ppt_x)" calcmode="lin" valueType="num">
                                      <p:cBhvr>
                                        <p:cTn id="43" dur="600" fill="hold">
                                          <p:stCondLst>
                                            <p:cond delay="0"/>
                                          </p:stCondLst>
                                        </p:cTn>
                                        <p:tgtEl>
                                          <p:spTgt spid="73731">
                                            <p:txEl>
                                              <p:pRg st="4" end="4"/>
                                            </p:txEl>
                                          </p:spTgt>
                                        </p:tgtEl>
                                        <p:attrNameLst>
                                          <p:attrName>ppt_x</p:attrName>
                                        </p:attrNameLst>
                                      </p:cBhvr>
                                    </p:anim>
                                    <p:anim from="0" to="-1.0" calcmode="lin" valueType="num">
                                      <p:cBhvr>
                                        <p:cTn id="44" dur="200" decel="50000" autoRev="1" fill="hold">
                                          <p:stCondLst>
                                            <p:cond delay="600"/>
                                          </p:stCondLst>
                                        </p:cTn>
                                        <p:tgtEl>
                                          <p:spTgt spid="73731">
                                            <p:txEl>
                                              <p:pRg st="4" end="4"/>
                                            </p:txEl>
                                          </p:spTgt>
                                        </p:tgtEl>
                                        <p:attrNameLst>
                                          <p:attrName>xshear</p:attrName>
                                        </p:attrNameLst>
                                      </p:cBhvr>
                                    </p:anim>
                                    <p:animScale>
                                      <p:cBhvr>
                                        <p:cTn id="45" dur="200" decel="100000" autoRev="1" fill="hold">
                                          <p:stCondLst>
                                            <p:cond delay="600"/>
                                          </p:stCondLst>
                                        </p:cTn>
                                        <p:tgtEl>
                                          <p:spTgt spid="73731">
                                            <p:txEl>
                                              <p:pRg st="4" end="4"/>
                                            </p:txEl>
                                          </p:spTgt>
                                        </p:tgtEl>
                                      </p:cBhvr>
                                      <p:from x="100000" y="100000"/>
                                      <p:to x="80000" y="100000"/>
                                    </p:animScale>
                                    <p:anim by="(#ppt_h/3+#ppt_w*0.1)" calcmode="lin" valueType="num">
                                      <p:cBhvr additive="sum">
                                        <p:cTn id="46" dur="200" decel="100000" autoRev="1" fill="hold">
                                          <p:stCondLst>
                                            <p:cond delay="600"/>
                                          </p:stCondLst>
                                        </p:cTn>
                                        <p:tgtEl>
                                          <p:spTgt spid="73731">
                                            <p:txEl>
                                              <p:pRg st="4" end="4"/>
                                            </p:txEl>
                                          </p:spTgt>
                                        </p:tgtEl>
                                        <p:attrNameLst>
                                          <p:attrName>ppt_x</p:attrName>
                                        </p:attrNameLst>
                                      </p:cBhvr>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34" presetClass="entr" presetSubtype="0" fill="hold" grpId="0" nodeType="clickEffect">
                                  <p:stCondLst>
                                    <p:cond delay="0"/>
                                  </p:stCondLst>
                                  <p:childTnLst>
                                    <p:set>
                                      <p:cBhvr>
                                        <p:cTn id="50" dur="1" fill="hold">
                                          <p:stCondLst>
                                            <p:cond delay="0"/>
                                          </p:stCondLst>
                                        </p:cTn>
                                        <p:tgtEl>
                                          <p:spTgt spid="73731">
                                            <p:txEl>
                                              <p:pRg st="5" end="5"/>
                                            </p:txEl>
                                          </p:spTgt>
                                        </p:tgtEl>
                                        <p:attrNameLst>
                                          <p:attrName>style.visibility</p:attrName>
                                        </p:attrNameLst>
                                      </p:cBhvr>
                                      <p:to>
                                        <p:strVal val="visible"/>
                                      </p:to>
                                    </p:set>
                                    <p:anim from="(-#ppt_w/2)" to="(#ppt_x)" calcmode="lin" valueType="num">
                                      <p:cBhvr>
                                        <p:cTn id="51" dur="600" fill="hold">
                                          <p:stCondLst>
                                            <p:cond delay="0"/>
                                          </p:stCondLst>
                                        </p:cTn>
                                        <p:tgtEl>
                                          <p:spTgt spid="73731">
                                            <p:txEl>
                                              <p:pRg st="5" end="5"/>
                                            </p:txEl>
                                          </p:spTgt>
                                        </p:tgtEl>
                                        <p:attrNameLst>
                                          <p:attrName>ppt_x</p:attrName>
                                        </p:attrNameLst>
                                      </p:cBhvr>
                                    </p:anim>
                                    <p:anim from="0" to="-1.0" calcmode="lin" valueType="num">
                                      <p:cBhvr>
                                        <p:cTn id="52" dur="200" decel="50000" autoRev="1" fill="hold">
                                          <p:stCondLst>
                                            <p:cond delay="600"/>
                                          </p:stCondLst>
                                        </p:cTn>
                                        <p:tgtEl>
                                          <p:spTgt spid="73731">
                                            <p:txEl>
                                              <p:pRg st="5" end="5"/>
                                            </p:txEl>
                                          </p:spTgt>
                                        </p:tgtEl>
                                        <p:attrNameLst>
                                          <p:attrName>xshear</p:attrName>
                                        </p:attrNameLst>
                                      </p:cBhvr>
                                    </p:anim>
                                    <p:animScale>
                                      <p:cBhvr>
                                        <p:cTn id="53" dur="200" decel="100000" autoRev="1" fill="hold">
                                          <p:stCondLst>
                                            <p:cond delay="600"/>
                                          </p:stCondLst>
                                        </p:cTn>
                                        <p:tgtEl>
                                          <p:spTgt spid="73731">
                                            <p:txEl>
                                              <p:pRg st="5" end="5"/>
                                            </p:txEl>
                                          </p:spTgt>
                                        </p:tgtEl>
                                      </p:cBhvr>
                                      <p:from x="100000" y="100000"/>
                                      <p:to x="80000" y="100000"/>
                                    </p:animScale>
                                    <p:anim by="(#ppt_h/3+#ppt_w*0.1)" calcmode="lin" valueType="num">
                                      <p:cBhvr additive="sum">
                                        <p:cTn id="54" dur="200" decel="100000" autoRev="1" fill="hold">
                                          <p:stCondLst>
                                            <p:cond delay="600"/>
                                          </p:stCondLst>
                                        </p:cTn>
                                        <p:tgtEl>
                                          <p:spTgt spid="73731">
                                            <p:txEl>
                                              <p:pRg st="5" end="5"/>
                                            </p:txEl>
                                          </p:spTgt>
                                        </p:tgtEl>
                                        <p:attrNameLst>
                                          <p:attrName>ppt_x</p:attrName>
                                        </p:attrNameLst>
                                      </p:cBhvr>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34" presetClass="entr" presetSubtype="0" fill="hold" grpId="0" nodeType="clickEffect">
                                  <p:stCondLst>
                                    <p:cond delay="0"/>
                                  </p:stCondLst>
                                  <p:childTnLst>
                                    <p:set>
                                      <p:cBhvr>
                                        <p:cTn id="58" dur="1" fill="hold">
                                          <p:stCondLst>
                                            <p:cond delay="0"/>
                                          </p:stCondLst>
                                        </p:cTn>
                                        <p:tgtEl>
                                          <p:spTgt spid="73731">
                                            <p:txEl>
                                              <p:pRg st="6" end="6"/>
                                            </p:txEl>
                                          </p:spTgt>
                                        </p:tgtEl>
                                        <p:attrNameLst>
                                          <p:attrName>style.visibility</p:attrName>
                                        </p:attrNameLst>
                                      </p:cBhvr>
                                      <p:to>
                                        <p:strVal val="visible"/>
                                      </p:to>
                                    </p:set>
                                    <p:anim from="(-#ppt_w/2)" to="(#ppt_x)" calcmode="lin" valueType="num">
                                      <p:cBhvr>
                                        <p:cTn id="59" dur="600" fill="hold">
                                          <p:stCondLst>
                                            <p:cond delay="0"/>
                                          </p:stCondLst>
                                        </p:cTn>
                                        <p:tgtEl>
                                          <p:spTgt spid="73731">
                                            <p:txEl>
                                              <p:pRg st="6" end="6"/>
                                            </p:txEl>
                                          </p:spTgt>
                                        </p:tgtEl>
                                        <p:attrNameLst>
                                          <p:attrName>ppt_x</p:attrName>
                                        </p:attrNameLst>
                                      </p:cBhvr>
                                    </p:anim>
                                    <p:anim from="0" to="-1.0" calcmode="lin" valueType="num">
                                      <p:cBhvr>
                                        <p:cTn id="60" dur="200" decel="50000" autoRev="1" fill="hold">
                                          <p:stCondLst>
                                            <p:cond delay="600"/>
                                          </p:stCondLst>
                                        </p:cTn>
                                        <p:tgtEl>
                                          <p:spTgt spid="73731">
                                            <p:txEl>
                                              <p:pRg st="6" end="6"/>
                                            </p:txEl>
                                          </p:spTgt>
                                        </p:tgtEl>
                                        <p:attrNameLst>
                                          <p:attrName>xshear</p:attrName>
                                        </p:attrNameLst>
                                      </p:cBhvr>
                                    </p:anim>
                                    <p:animScale>
                                      <p:cBhvr>
                                        <p:cTn id="61" dur="200" decel="100000" autoRev="1" fill="hold">
                                          <p:stCondLst>
                                            <p:cond delay="600"/>
                                          </p:stCondLst>
                                        </p:cTn>
                                        <p:tgtEl>
                                          <p:spTgt spid="73731">
                                            <p:txEl>
                                              <p:pRg st="6" end="6"/>
                                            </p:txEl>
                                          </p:spTgt>
                                        </p:tgtEl>
                                      </p:cBhvr>
                                      <p:from x="100000" y="100000"/>
                                      <p:to x="80000" y="100000"/>
                                    </p:animScale>
                                    <p:anim by="(#ppt_h/3+#ppt_w*0.1)" calcmode="lin" valueType="num">
                                      <p:cBhvr additive="sum">
                                        <p:cTn id="62" dur="200" decel="100000" autoRev="1" fill="hold">
                                          <p:stCondLst>
                                            <p:cond delay="600"/>
                                          </p:stCondLst>
                                        </p:cTn>
                                        <p:tgtEl>
                                          <p:spTgt spid="73731">
                                            <p:txEl>
                                              <p:pRg st="6" end="6"/>
                                            </p:txEl>
                                          </p:spTgt>
                                        </p:tgtEl>
                                        <p:attrNameLst>
                                          <p:attrName>ppt_x</p:attrName>
                                        </p:attrNameLst>
                                      </p:cBhvr>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34" presetClass="entr" presetSubtype="0" fill="hold" grpId="0" nodeType="clickEffect">
                                  <p:stCondLst>
                                    <p:cond delay="0"/>
                                  </p:stCondLst>
                                  <p:childTnLst>
                                    <p:set>
                                      <p:cBhvr>
                                        <p:cTn id="66" dur="1" fill="hold">
                                          <p:stCondLst>
                                            <p:cond delay="0"/>
                                          </p:stCondLst>
                                        </p:cTn>
                                        <p:tgtEl>
                                          <p:spTgt spid="73731">
                                            <p:txEl>
                                              <p:pRg st="7" end="7"/>
                                            </p:txEl>
                                          </p:spTgt>
                                        </p:tgtEl>
                                        <p:attrNameLst>
                                          <p:attrName>style.visibility</p:attrName>
                                        </p:attrNameLst>
                                      </p:cBhvr>
                                      <p:to>
                                        <p:strVal val="visible"/>
                                      </p:to>
                                    </p:set>
                                    <p:anim from="(-#ppt_w/2)" to="(#ppt_x)" calcmode="lin" valueType="num">
                                      <p:cBhvr>
                                        <p:cTn id="67" dur="600" fill="hold">
                                          <p:stCondLst>
                                            <p:cond delay="0"/>
                                          </p:stCondLst>
                                        </p:cTn>
                                        <p:tgtEl>
                                          <p:spTgt spid="73731">
                                            <p:txEl>
                                              <p:pRg st="7" end="7"/>
                                            </p:txEl>
                                          </p:spTgt>
                                        </p:tgtEl>
                                        <p:attrNameLst>
                                          <p:attrName>ppt_x</p:attrName>
                                        </p:attrNameLst>
                                      </p:cBhvr>
                                    </p:anim>
                                    <p:anim from="0" to="-1.0" calcmode="lin" valueType="num">
                                      <p:cBhvr>
                                        <p:cTn id="68" dur="200" decel="50000" autoRev="1" fill="hold">
                                          <p:stCondLst>
                                            <p:cond delay="600"/>
                                          </p:stCondLst>
                                        </p:cTn>
                                        <p:tgtEl>
                                          <p:spTgt spid="73731">
                                            <p:txEl>
                                              <p:pRg st="7" end="7"/>
                                            </p:txEl>
                                          </p:spTgt>
                                        </p:tgtEl>
                                        <p:attrNameLst>
                                          <p:attrName>xshear</p:attrName>
                                        </p:attrNameLst>
                                      </p:cBhvr>
                                    </p:anim>
                                    <p:animScale>
                                      <p:cBhvr>
                                        <p:cTn id="69" dur="200" decel="100000" autoRev="1" fill="hold">
                                          <p:stCondLst>
                                            <p:cond delay="600"/>
                                          </p:stCondLst>
                                        </p:cTn>
                                        <p:tgtEl>
                                          <p:spTgt spid="73731">
                                            <p:txEl>
                                              <p:pRg st="7" end="7"/>
                                            </p:txEl>
                                          </p:spTgt>
                                        </p:tgtEl>
                                      </p:cBhvr>
                                      <p:from x="100000" y="100000"/>
                                      <p:to x="80000" y="100000"/>
                                    </p:animScale>
                                    <p:anim by="(#ppt_h/3+#ppt_w*0.1)" calcmode="lin" valueType="num">
                                      <p:cBhvr additive="sum">
                                        <p:cTn id="70" dur="200" decel="100000" autoRev="1" fill="hold">
                                          <p:stCondLst>
                                            <p:cond delay="600"/>
                                          </p:stCondLst>
                                        </p:cTn>
                                        <p:tgtEl>
                                          <p:spTgt spid="73731">
                                            <p:txEl>
                                              <p:pRg st="7" end="7"/>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P spid="7373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0" y="0"/>
            <a:ext cx="9144000" cy="685800"/>
          </a:xfrm>
        </p:spPr>
        <p:txBody>
          <a:bodyPr/>
          <a:lstStyle/>
          <a:p>
            <a:pPr eaLnBrk="1" hangingPunct="1"/>
            <a:r>
              <a:rPr lang="en-US" altLang="en-US" sz="4000" smtClean="0"/>
              <a:t>Closing reflections</a:t>
            </a:r>
          </a:p>
        </p:txBody>
      </p:sp>
      <p:sp>
        <p:nvSpPr>
          <p:cNvPr id="23555" name="Rectangle 3"/>
          <p:cNvSpPr>
            <a:spLocks noGrp="1" noChangeArrowheads="1"/>
          </p:cNvSpPr>
          <p:nvPr>
            <p:ph type="body" idx="1"/>
          </p:nvPr>
        </p:nvSpPr>
        <p:spPr>
          <a:xfrm>
            <a:off x="0" y="685800"/>
            <a:ext cx="9144000" cy="6172200"/>
          </a:xfrm>
        </p:spPr>
        <p:txBody>
          <a:bodyPr/>
          <a:lstStyle/>
          <a:p>
            <a:pPr eaLnBrk="1" hangingPunct="1"/>
            <a:r>
              <a:rPr lang="ja-JP" altLang="en-US" smtClean="0">
                <a:latin typeface="Arial" charset="0"/>
              </a:rPr>
              <a:t>“</a:t>
            </a:r>
            <a:r>
              <a:rPr lang="en-US" altLang="ja-JP" smtClean="0"/>
              <a:t>With eyes wide open to the mercies of God, I beg you, my brothers.... Don</a:t>
            </a:r>
            <a:r>
              <a:rPr lang="ja-JP" altLang="en-US" smtClean="0">
                <a:latin typeface="Arial" charset="0"/>
              </a:rPr>
              <a:t>’</a:t>
            </a:r>
            <a:r>
              <a:rPr lang="en-US" altLang="ja-JP" smtClean="0"/>
              <a:t>t let the world around you squeeze you into its own mould, but let God re-mould your minds from within, so that you may prove in practice that the plan of God for you is good, meets all his demands and moves towards the goal of true maturity.</a:t>
            </a:r>
            <a:r>
              <a:rPr lang="ja-JP" altLang="en-US" smtClean="0">
                <a:latin typeface="Arial" charset="0"/>
              </a:rPr>
              <a:t>”</a:t>
            </a:r>
            <a:r>
              <a:rPr lang="en-US" altLang="ja-JP" smtClean="0"/>
              <a:t> – Romans 12:1, 2 Phillips</a:t>
            </a:r>
          </a:p>
          <a:p>
            <a:pPr eaLnBrk="1" hangingPunct="1"/>
            <a:r>
              <a:rPr lang="ja-JP" altLang="en-US" smtClean="0">
                <a:latin typeface="Arial" charset="0"/>
              </a:rPr>
              <a:t>“</a:t>
            </a:r>
            <a:r>
              <a:rPr lang="en-US" altLang="ja-JP" smtClean="0"/>
              <a:t>The Lord… declares: </a:t>
            </a:r>
            <a:r>
              <a:rPr lang="ja-JP" altLang="en-US" smtClean="0">
                <a:latin typeface="Arial" charset="0"/>
              </a:rPr>
              <a:t>‘</a:t>
            </a:r>
            <a:r>
              <a:rPr lang="en-US" altLang="ja-JP" smtClean="0"/>
              <a:t>Those who honor me I will honor.</a:t>
            </a:r>
            <a:r>
              <a:rPr lang="ja-JP" altLang="en-US" smtClean="0">
                <a:latin typeface="Arial" charset="0"/>
              </a:rPr>
              <a:t>’”</a:t>
            </a:r>
            <a:r>
              <a:rPr lang="en-US" altLang="ja-JP" smtClean="0"/>
              <a:t> – 1 Samuel 2:30</a:t>
            </a:r>
          </a:p>
          <a:p>
            <a:pPr eaLnBrk="1" hangingPunct="1"/>
            <a:r>
              <a:rPr lang="en-US" altLang="en-US" smtClean="0"/>
              <a:t> </a:t>
            </a:r>
            <a:r>
              <a:rPr lang="ja-JP" altLang="en-US" smtClean="0">
                <a:latin typeface="Arial" charset="0"/>
              </a:rPr>
              <a:t>“</a:t>
            </a:r>
            <a:r>
              <a:rPr lang="en-US" altLang="ja-JP" smtClean="0"/>
              <a:t>Expect great things from God; attempt great things for God.</a:t>
            </a:r>
            <a:r>
              <a:rPr lang="ja-JP" altLang="en-US" smtClean="0">
                <a:latin typeface="Arial" charset="0"/>
              </a:rPr>
              <a:t>”</a:t>
            </a:r>
            <a:r>
              <a:rPr lang="en-US" altLang="ja-JP" smtClean="0"/>
              <a:t> – William Carey, 1792</a:t>
            </a:r>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3555">
                                            <p:txEl>
                                              <p:pRg st="0" end="0"/>
                                            </p:txEl>
                                          </p:spTgt>
                                        </p:tgtEl>
                                        <p:attrNameLst>
                                          <p:attrName>style.visibility</p:attrName>
                                        </p:attrNameLst>
                                      </p:cBhvr>
                                      <p:to>
                                        <p:strVal val="visible"/>
                                      </p:to>
                                    </p:set>
                                    <p:anim calcmode="lin" valueType="num">
                                      <p:cBhvr additive="base">
                                        <p:cTn id="11"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 calcmode="lin" valueType="num">
                                      <p:cBhvr additive="base">
                                        <p:cTn id="17"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3555">
                                            <p:txEl>
                                              <p:pRg st="2" end="2"/>
                                            </p:txEl>
                                          </p:spTgt>
                                        </p:tgtEl>
                                        <p:attrNameLst>
                                          <p:attrName>style.visibility</p:attrName>
                                        </p:attrNameLst>
                                      </p:cBhvr>
                                      <p:to>
                                        <p:strVal val="visible"/>
                                      </p:to>
                                    </p:set>
                                    <p:anim calcmode="lin" valueType="num">
                                      <p:cBhvr additive="base">
                                        <p:cTn id="23"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89" name="Picture 1" descr="12 table - World Statistics for Adventist Education 2011.pdf"/>
          <p:cNvPicPr>
            <a:picLocks noChangeAspect="1"/>
          </p:cNvPicPr>
          <p:nvPr/>
        </p:nvPicPr>
        <p:blipFill>
          <a:blip r:embed="rId2">
            <a:extLst>
              <a:ext uri="{28A0092B-C50C-407E-A947-70E740481C1C}">
                <a14:useLocalDpi xmlns:a14="http://schemas.microsoft.com/office/drawing/2010/main" val="0"/>
              </a:ext>
            </a:extLst>
          </a:blip>
          <a:srcRect l="7755" t="6319" r="46149" b="70479"/>
          <a:stretch>
            <a:fillRect/>
          </a:stretch>
        </p:blipFill>
        <p:spPr bwMode="auto">
          <a:xfrm>
            <a:off x="136525" y="304800"/>
            <a:ext cx="9007475"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0" y="0"/>
            <a:ext cx="9144000" cy="762000"/>
          </a:xfrm>
        </p:spPr>
        <p:txBody>
          <a:bodyPr/>
          <a:lstStyle/>
          <a:p>
            <a:pPr eaLnBrk="1" hangingPunct="1"/>
            <a:r>
              <a:rPr lang="en-US" altLang="en-US" smtClean="0"/>
              <a:t>A leading voice</a:t>
            </a:r>
          </a:p>
        </p:txBody>
      </p:sp>
      <p:sp>
        <p:nvSpPr>
          <p:cNvPr id="84995" name="Rectangle 3"/>
          <p:cNvSpPr>
            <a:spLocks noGrp="1" noChangeArrowheads="1"/>
          </p:cNvSpPr>
          <p:nvPr>
            <p:ph type="body" idx="1"/>
          </p:nvPr>
        </p:nvSpPr>
        <p:spPr>
          <a:xfrm>
            <a:off x="0" y="762000"/>
            <a:ext cx="9144000" cy="6096000"/>
          </a:xfrm>
        </p:spPr>
        <p:txBody>
          <a:bodyPr/>
          <a:lstStyle/>
          <a:p>
            <a:pPr eaLnBrk="1" hangingPunct="1"/>
            <a:r>
              <a:rPr lang="en-US" altLang="en-US" sz="2800" smtClean="0"/>
              <a:t>From the beginning, the leading voice in providing the conceptual foundation and projecting the vision of Adventist education was a woman who did not have extensive formal school but who was well read and aware of education– Ellen Harmon White (1827-1915)</a:t>
            </a:r>
          </a:p>
          <a:p>
            <a:pPr eaLnBrk="1" hangingPunct="1"/>
            <a:r>
              <a:rPr lang="en-US" altLang="en-US" sz="2800" smtClean="0"/>
              <a:t>In her short essay (</a:t>
            </a:r>
            <a:r>
              <a:rPr lang="ja-JP" altLang="en-US" sz="2800" smtClean="0">
                <a:latin typeface="Arial" charset="0"/>
              </a:rPr>
              <a:t>“</a:t>
            </a:r>
            <a:r>
              <a:rPr lang="en-US" altLang="ja-JP" sz="2800" smtClean="0"/>
              <a:t>Proper Education</a:t>
            </a:r>
            <a:r>
              <a:rPr lang="ja-JP" altLang="en-US" sz="2800" smtClean="0">
                <a:latin typeface="Arial" charset="0"/>
              </a:rPr>
              <a:t>”</a:t>
            </a:r>
            <a:r>
              <a:rPr lang="en-US" altLang="ja-JP" sz="2800" smtClean="0"/>
              <a:t> 1872-1873), later expanded in </a:t>
            </a:r>
            <a:r>
              <a:rPr lang="en-US" altLang="ja-JP" sz="2800" i="1" smtClean="0"/>
              <a:t>Education </a:t>
            </a:r>
            <a:r>
              <a:rPr lang="en-US" altLang="ja-JP" sz="2800" smtClean="0"/>
              <a:t>(1903) and </a:t>
            </a:r>
            <a:r>
              <a:rPr lang="en-US" altLang="ja-JP" sz="2800" i="1" smtClean="0"/>
              <a:t>Counsels to Parents, Teachers, and Students </a:t>
            </a:r>
            <a:r>
              <a:rPr lang="en-US" altLang="ja-JP" sz="2800" smtClean="0"/>
              <a:t>(1913), she outlined a counter-cultural, practical philosophy and mission for Adventist education, quite ahead of her time</a:t>
            </a:r>
          </a:p>
          <a:p>
            <a:pPr eaLnBrk="1" hangingPunct="1"/>
            <a:r>
              <a:rPr lang="en-US" altLang="en-US" sz="2800" smtClean="0"/>
              <a:t>Her counsel deals not only with elementary and secondary schools, but also with our fledgling tertiary institutions such as Battle Creek and Avondale College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 calcmode="lin" valueType="num">
                                      <p:cBhvr>
                                        <p:cTn id="7" dur="500" fill="hold"/>
                                        <p:tgtEl>
                                          <p:spTgt spid="8499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8499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8499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8499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84995">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84995">
                                            <p:txEl>
                                              <p:pRg st="1" end="1"/>
                                            </p:txEl>
                                          </p:spTgt>
                                        </p:tgtEl>
                                        <p:attrNameLst>
                                          <p:attrName>style.visibility</p:attrName>
                                        </p:attrNameLst>
                                      </p:cBhvr>
                                      <p:to>
                                        <p:strVal val="visible"/>
                                      </p:to>
                                    </p:set>
                                    <p:anim calcmode="lin" valueType="num">
                                      <p:cBhvr>
                                        <p:cTn id="16" dur="500" fill="hold"/>
                                        <p:tgtEl>
                                          <p:spTgt spid="8499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8499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8499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8499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8499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84995">
                                            <p:txEl>
                                              <p:pRg st="2" end="2"/>
                                            </p:txEl>
                                          </p:spTgt>
                                        </p:tgtEl>
                                        <p:attrNameLst>
                                          <p:attrName>style.visibility</p:attrName>
                                        </p:attrNameLst>
                                      </p:cBhvr>
                                      <p:to>
                                        <p:strVal val="visible"/>
                                      </p:to>
                                    </p:set>
                                    <p:anim calcmode="lin" valueType="num">
                                      <p:cBhvr>
                                        <p:cTn id="25" dur="500" fill="hold"/>
                                        <p:tgtEl>
                                          <p:spTgt spid="8499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8499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8499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8499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849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0"/>
            <a:ext cx="8229600" cy="914400"/>
          </a:xfrm>
        </p:spPr>
        <p:txBody>
          <a:bodyPr/>
          <a:lstStyle/>
          <a:p>
            <a:pPr eaLnBrk="1" hangingPunct="1"/>
            <a:r>
              <a:rPr lang="en-US" altLang="en-US" smtClean="0"/>
              <a:t>Challenges then and now</a:t>
            </a:r>
          </a:p>
        </p:txBody>
      </p:sp>
      <p:sp>
        <p:nvSpPr>
          <p:cNvPr id="83971" name="Rectangle 3"/>
          <p:cNvSpPr>
            <a:spLocks noGrp="1" noChangeArrowheads="1"/>
          </p:cNvSpPr>
          <p:nvPr>
            <p:ph type="body" idx="1"/>
          </p:nvPr>
        </p:nvSpPr>
        <p:spPr>
          <a:xfrm>
            <a:off x="0" y="838200"/>
            <a:ext cx="9144000" cy="6019800"/>
          </a:xfrm>
        </p:spPr>
        <p:txBody>
          <a:bodyPr/>
          <a:lstStyle/>
          <a:p>
            <a:pPr eaLnBrk="1" hangingPunct="1"/>
            <a:r>
              <a:rPr lang="en-US" altLang="en-US" sz="2800" smtClean="0"/>
              <a:t>In spite of Ellen White</a:t>
            </a:r>
            <a:r>
              <a:rPr lang="ja-JP" altLang="en-US" sz="2800" smtClean="0">
                <a:latin typeface="Arial" charset="0"/>
              </a:rPr>
              <a:t>’</a:t>
            </a:r>
            <a:r>
              <a:rPr lang="en-US" altLang="ja-JP" sz="2800" smtClean="0"/>
              <a:t>s counsel, the first steps in the journey of Adventist education were uncertain</a:t>
            </a:r>
          </a:p>
          <a:p>
            <a:pPr eaLnBrk="1" hangingPunct="1"/>
            <a:r>
              <a:rPr lang="en-US" altLang="en-US" sz="2800" smtClean="0"/>
              <a:t>The story of those challenges, ups-and-downs, and zigzags has been told by historians such as Floyd Greenleaf, George Knight, Gary Land, and others</a:t>
            </a:r>
          </a:p>
          <a:p>
            <a:pPr eaLnBrk="1" hangingPunct="1"/>
            <a:r>
              <a:rPr lang="en-US" altLang="en-US" sz="2800" smtClean="0"/>
              <a:t>Limited human resources, perennial financial difficulties, disagreements regarding purpose, scope, and methods as well as with management and accreditation--part of that saga that continues today</a:t>
            </a:r>
          </a:p>
          <a:p>
            <a:pPr eaLnBrk="1" hangingPunct="1"/>
            <a:r>
              <a:rPr lang="en-US" altLang="en-US" sz="2800" smtClean="0"/>
              <a:t>A century ago Frederick Griggs provided clearer curricular focus and stronger organizational structure</a:t>
            </a:r>
          </a:p>
          <a:p>
            <a:pPr eaLnBrk="1" hangingPunct="1"/>
            <a:r>
              <a:rPr lang="en-US" altLang="en-US" sz="2800" smtClean="0"/>
              <a:t>We can thank God for His guidance: Our educational system continues to expand, although unevenly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animEffect transition="in" filter="fade">
                                      <p:cBhvr>
                                        <p:cTn id="7" dur="1000"/>
                                        <p:tgtEl>
                                          <p:spTgt spid="83971">
                                            <p:txEl>
                                              <p:pRg st="0" end="0"/>
                                            </p:txEl>
                                          </p:spTgt>
                                        </p:tgtEl>
                                      </p:cBhvr>
                                    </p:animEffect>
                                    <p:anim calcmode="lin" valueType="num">
                                      <p:cBhvr>
                                        <p:cTn id="8" dur="1000" fill="hold"/>
                                        <p:tgtEl>
                                          <p:spTgt spid="839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39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3971">
                                            <p:txEl>
                                              <p:pRg st="1" end="1"/>
                                            </p:txEl>
                                          </p:spTgt>
                                        </p:tgtEl>
                                        <p:attrNameLst>
                                          <p:attrName>style.visibility</p:attrName>
                                        </p:attrNameLst>
                                      </p:cBhvr>
                                      <p:to>
                                        <p:strVal val="visible"/>
                                      </p:to>
                                    </p:set>
                                    <p:animEffect transition="in" filter="fade">
                                      <p:cBhvr>
                                        <p:cTn id="14" dur="1000"/>
                                        <p:tgtEl>
                                          <p:spTgt spid="83971">
                                            <p:txEl>
                                              <p:pRg st="1" end="1"/>
                                            </p:txEl>
                                          </p:spTgt>
                                        </p:tgtEl>
                                      </p:cBhvr>
                                    </p:animEffect>
                                    <p:anim calcmode="lin" valueType="num">
                                      <p:cBhvr>
                                        <p:cTn id="15" dur="1000" fill="hold"/>
                                        <p:tgtEl>
                                          <p:spTgt spid="839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39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3971">
                                            <p:txEl>
                                              <p:pRg st="2" end="2"/>
                                            </p:txEl>
                                          </p:spTgt>
                                        </p:tgtEl>
                                        <p:attrNameLst>
                                          <p:attrName>style.visibility</p:attrName>
                                        </p:attrNameLst>
                                      </p:cBhvr>
                                      <p:to>
                                        <p:strVal val="visible"/>
                                      </p:to>
                                    </p:set>
                                    <p:animEffect transition="in" filter="fade">
                                      <p:cBhvr>
                                        <p:cTn id="21" dur="1000"/>
                                        <p:tgtEl>
                                          <p:spTgt spid="83971">
                                            <p:txEl>
                                              <p:pRg st="2" end="2"/>
                                            </p:txEl>
                                          </p:spTgt>
                                        </p:tgtEl>
                                      </p:cBhvr>
                                    </p:animEffect>
                                    <p:anim calcmode="lin" valueType="num">
                                      <p:cBhvr>
                                        <p:cTn id="22" dur="1000" fill="hold"/>
                                        <p:tgtEl>
                                          <p:spTgt spid="839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39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3971">
                                            <p:txEl>
                                              <p:pRg st="3" end="3"/>
                                            </p:txEl>
                                          </p:spTgt>
                                        </p:tgtEl>
                                        <p:attrNameLst>
                                          <p:attrName>style.visibility</p:attrName>
                                        </p:attrNameLst>
                                      </p:cBhvr>
                                      <p:to>
                                        <p:strVal val="visible"/>
                                      </p:to>
                                    </p:set>
                                    <p:animEffect transition="in" filter="fade">
                                      <p:cBhvr>
                                        <p:cTn id="28" dur="1000"/>
                                        <p:tgtEl>
                                          <p:spTgt spid="83971">
                                            <p:txEl>
                                              <p:pRg st="3" end="3"/>
                                            </p:txEl>
                                          </p:spTgt>
                                        </p:tgtEl>
                                      </p:cBhvr>
                                    </p:animEffect>
                                    <p:anim calcmode="lin" valueType="num">
                                      <p:cBhvr>
                                        <p:cTn id="29" dur="1000" fill="hold"/>
                                        <p:tgtEl>
                                          <p:spTgt spid="839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39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3971">
                                            <p:txEl>
                                              <p:pRg st="4" end="4"/>
                                            </p:txEl>
                                          </p:spTgt>
                                        </p:tgtEl>
                                        <p:attrNameLst>
                                          <p:attrName>style.visibility</p:attrName>
                                        </p:attrNameLst>
                                      </p:cBhvr>
                                      <p:to>
                                        <p:strVal val="visible"/>
                                      </p:to>
                                    </p:set>
                                    <p:animEffect transition="in" filter="fade">
                                      <p:cBhvr>
                                        <p:cTn id="35" dur="1000"/>
                                        <p:tgtEl>
                                          <p:spTgt spid="83971">
                                            <p:txEl>
                                              <p:pRg st="4" end="4"/>
                                            </p:txEl>
                                          </p:spTgt>
                                        </p:tgtEl>
                                      </p:cBhvr>
                                    </p:animEffect>
                                    <p:anim calcmode="lin" valueType="num">
                                      <p:cBhvr>
                                        <p:cTn id="36" dur="1000" fill="hold"/>
                                        <p:tgtEl>
                                          <p:spTgt spid="8397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8397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0" y="0"/>
            <a:ext cx="9144000" cy="838200"/>
          </a:xfrm>
        </p:spPr>
        <p:txBody>
          <a:bodyPr/>
          <a:lstStyle/>
          <a:p>
            <a:pPr eaLnBrk="1" hangingPunct="1"/>
            <a:r>
              <a:rPr lang="en-US" altLang="en-US" smtClean="0"/>
              <a:t>The Adventist </a:t>
            </a:r>
            <a:r>
              <a:rPr lang="en-US" altLang="en-US" i="1" smtClean="0"/>
              <a:t>brand </a:t>
            </a:r>
            <a:r>
              <a:rPr lang="en-US" altLang="en-US" smtClean="0"/>
              <a:t>of education</a:t>
            </a:r>
          </a:p>
        </p:txBody>
      </p:sp>
      <p:sp>
        <p:nvSpPr>
          <p:cNvPr id="114691" name="Rectangle 3"/>
          <p:cNvSpPr>
            <a:spLocks noGrp="1" noChangeArrowheads="1"/>
          </p:cNvSpPr>
          <p:nvPr>
            <p:ph type="body" idx="1"/>
          </p:nvPr>
        </p:nvSpPr>
        <p:spPr>
          <a:xfrm>
            <a:off x="0" y="838200"/>
            <a:ext cx="9144000" cy="6019800"/>
          </a:xfrm>
        </p:spPr>
        <p:txBody>
          <a:bodyPr/>
          <a:lstStyle/>
          <a:p>
            <a:pPr eaLnBrk="1" hangingPunct="1">
              <a:lnSpc>
                <a:spcPct val="90000"/>
              </a:lnSpc>
            </a:pPr>
            <a:r>
              <a:rPr lang="en-US" altLang="en-US" sz="2800" smtClean="0"/>
              <a:t>Has a broader and deeper scope than education as commonly understood by our secular peers</a:t>
            </a:r>
          </a:p>
          <a:p>
            <a:pPr eaLnBrk="1" hangingPunct="1">
              <a:lnSpc>
                <a:spcPct val="90000"/>
              </a:lnSpc>
            </a:pPr>
            <a:r>
              <a:rPr lang="en-US" altLang="en-US" sz="2800" smtClean="0"/>
              <a:t>It seeks to form whole persons—mind, will, body, relationships</a:t>
            </a:r>
          </a:p>
          <a:p>
            <a:pPr eaLnBrk="1" hangingPunct="1">
              <a:lnSpc>
                <a:spcPct val="90000"/>
              </a:lnSpc>
            </a:pPr>
            <a:r>
              <a:rPr lang="en-US" altLang="en-US" sz="2800" smtClean="0"/>
              <a:t>It is anchored on the biblical worldview and is centered in Christ—our Creator, Savior, and Lord</a:t>
            </a:r>
          </a:p>
          <a:p>
            <a:pPr eaLnBrk="1" hangingPunct="1">
              <a:lnSpc>
                <a:spcPct val="90000"/>
              </a:lnSpc>
            </a:pPr>
            <a:r>
              <a:rPr lang="en-US" altLang="en-US" sz="2800" smtClean="0"/>
              <a:t>It fosters independent thought and positive action </a:t>
            </a:r>
          </a:p>
          <a:p>
            <a:pPr eaLnBrk="1" hangingPunct="1">
              <a:lnSpc>
                <a:spcPct val="90000"/>
              </a:lnSpc>
            </a:pPr>
            <a:r>
              <a:rPr lang="en-US" altLang="en-US" sz="2800" smtClean="0"/>
              <a:t>It prepares youth for a noble and useful life on this planet and also for life eternal with God</a:t>
            </a:r>
          </a:p>
          <a:p>
            <a:pPr eaLnBrk="1" hangingPunct="1">
              <a:lnSpc>
                <a:spcPct val="90000"/>
              </a:lnSpc>
            </a:pPr>
            <a:r>
              <a:rPr lang="en-US" altLang="en-US" sz="2800" smtClean="0"/>
              <a:t>It conveys to students the knowledge, values, skills, and attitude needed to provide quality service </a:t>
            </a:r>
          </a:p>
          <a:p>
            <a:pPr eaLnBrk="1" hangingPunct="1">
              <a:lnSpc>
                <a:spcPct val="90000"/>
              </a:lnSpc>
            </a:pPr>
            <a:r>
              <a:rPr lang="en-US" altLang="en-US" sz="2800" smtClean="0"/>
              <a:t>It forms thoughtful leaders of character for Adventist mission and for the betterment of society at large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 calcmode="lin" valueType="num">
                                      <p:cBhvr>
                                        <p:cTn id="7" dur="500" fill="hold"/>
                                        <p:tgtEl>
                                          <p:spTgt spid="11469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4691">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14691">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114691">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114691">
                                            <p:txEl>
                                              <p:pRg st="1" end="1"/>
                                            </p:txEl>
                                          </p:spTgt>
                                        </p:tgtEl>
                                        <p:attrNameLst>
                                          <p:attrName>style.visibility</p:attrName>
                                        </p:attrNameLst>
                                      </p:cBhvr>
                                      <p:to>
                                        <p:strVal val="visible"/>
                                      </p:to>
                                    </p:set>
                                    <p:anim calcmode="lin" valueType="num">
                                      <p:cBhvr>
                                        <p:cTn id="15" dur="500" fill="hold"/>
                                        <p:tgtEl>
                                          <p:spTgt spid="114691">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14691">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14691">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114691">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114691">
                                            <p:txEl>
                                              <p:pRg st="2" end="2"/>
                                            </p:txEl>
                                          </p:spTgt>
                                        </p:tgtEl>
                                        <p:attrNameLst>
                                          <p:attrName>style.visibility</p:attrName>
                                        </p:attrNameLst>
                                      </p:cBhvr>
                                      <p:to>
                                        <p:strVal val="visible"/>
                                      </p:to>
                                    </p:set>
                                    <p:anim calcmode="lin" valueType="num">
                                      <p:cBhvr>
                                        <p:cTn id="23" dur="500" fill="hold"/>
                                        <p:tgtEl>
                                          <p:spTgt spid="114691">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14691">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114691">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114691">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114691">
                                            <p:txEl>
                                              <p:pRg st="3" end="3"/>
                                            </p:txEl>
                                          </p:spTgt>
                                        </p:tgtEl>
                                        <p:attrNameLst>
                                          <p:attrName>style.visibility</p:attrName>
                                        </p:attrNameLst>
                                      </p:cBhvr>
                                      <p:to>
                                        <p:strVal val="visible"/>
                                      </p:to>
                                    </p:set>
                                    <p:anim calcmode="lin" valueType="num">
                                      <p:cBhvr>
                                        <p:cTn id="31" dur="500" fill="hold"/>
                                        <p:tgtEl>
                                          <p:spTgt spid="11469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14691">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114691">
                                            <p:txEl>
                                              <p:pRg st="3" end="3"/>
                                            </p:txEl>
                                          </p:spTgt>
                                        </p:tgtEl>
                                        <p:attrNameLst>
                                          <p:attrName>style.rotation</p:attrName>
                                        </p:attrNameLst>
                                      </p:cBhvr>
                                      <p:tavLst>
                                        <p:tav tm="0">
                                          <p:val>
                                            <p:fltVal val="360"/>
                                          </p:val>
                                        </p:tav>
                                        <p:tav tm="100000">
                                          <p:val>
                                            <p:fltVal val="0"/>
                                          </p:val>
                                        </p:tav>
                                      </p:tavLst>
                                    </p:anim>
                                    <p:animEffect transition="in" filter="fade">
                                      <p:cBhvr>
                                        <p:cTn id="34" dur="500"/>
                                        <p:tgtEl>
                                          <p:spTgt spid="114691">
                                            <p:txEl>
                                              <p:pRg st="3" end="3"/>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114691">
                                            <p:txEl>
                                              <p:pRg st="4" end="4"/>
                                            </p:txEl>
                                          </p:spTgt>
                                        </p:tgtEl>
                                        <p:attrNameLst>
                                          <p:attrName>style.visibility</p:attrName>
                                        </p:attrNameLst>
                                      </p:cBhvr>
                                      <p:to>
                                        <p:strVal val="visible"/>
                                      </p:to>
                                    </p:set>
                                    <p:anim calcmode="lin" valueType="num">
                                      <p:cBhvr>
                                        <p:cTn id="39" dur="500" fill="hold"/>
                                        <p:tgtEl>
                                          <p:spTgt spid="114691">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114691">
                                            <p:txEl>
                                              <p:pRg st="4" end="4"/>
                                            </p:txEl>
                                          </p:spTgt>
                                        </p:tgtEl>
                                        <p:attrNameLst>
                                          <p:attrName>ppt_h</p:attrName>
                                        </p:attrNameLst>
                                      </p:cBhvr>
                                      <p:tavLst>
                                        <p:tav tm="0">
                                          <p:val>
                                            <p:fltVal val="0"/>
                                          </p:val>
                                        </p:tav>
                                        <p:tav tm="100000">
                                          <p:val>
                                            <p:strVal val="#ppt_h"/>
                                          </p:val>
                                        </p:tav>
                                      </p:tavLst>
                                    </p:anim>
                                    <p:anim calcmode="lin" valueType="num">
                                      <p:cBhvr>
                                        <p:cTn id="41" dur="500" fill="hold"/>
                                        <p:tgtEl>
                                          <p:spTgt spid="114691">
                                            <p:txEl>
                                              <p:pRg st="4" end="4"/>
                                            </p:txEl>
                                          </p:spTgt>
                                        </p:tgtEl>
                                        <p:attrNameLst>
                                          <p:attrName>style.rotation</p:attrName>
                                        </p:attrNameLst>
                                      </p:cBhvr>
                                      <p:tavLst>
                                        <p:tav tm="0">
                                          <p:val>
                                            <p:fltVal val="360"/>
                                          </p:val>
                                        </p:tav>
                                        <p:tav tm="100000">
                                          <p:val>
                                            <p:fltVal val="0"/>
                                          </p:val>
                                        </p:tav>
                                      </p:tavLst>
                                    </p:anim>
                                    <p:animEffect transition="in" filter="fade">
                                      <p:cBhvr>
                                        <p:cTn id="42" dur="500"/>
                                        <p:tgtEl>
                                          <p:spTgt spid="114691">
                                            <p:txEl>
                                              <p:pRg st="4" end="4"/>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childTnLst>
                                    <p:set>
                                      <p:cBhvr>
                                        <p:cTn id="46" dur="1" fill="hold">
                                          <p:stCondLst>
                                            <p:cond delay="0"/>
                                          </p:stCondLst>
                                        </p:cTn>
                                        <p:tgtEl>
                                          <p:spTgt spid="114691">
                                            <p:txEl>
                                              <p:pRg st="5" end="5"/>
                                            </p:txEl>
                                          </p:spTgt>
                                        </p:tgtEl>
                                        <p:attrNameLst>
                                          <p:attrName>style.visibility</p:attrName>
                                        </p:attrNameLst>
                                      </p:cBhvr>
                                      <p:to>
                                        <p:strVal val="visible"/>
                                      </p:to>
                                    </p:set>
                                    <p:anim calcmode="lin" valueType="num">
                                      <p:cBhvr>
                                        <p:cTn id="47" dur="500" fill="hold"/>
                                        <p:tgtEl>
                                          <p:spTgt spid="114691">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14691">
                                            <p:txEl>
                                              <p:pRg st="5" end="5"/>
                                            </p:txEl>
                                          </p:spTgt>
                                        </p:tgtEl>
                                        <p:attrNameLst>
                                          <p:attrName>ppt_h</p:attrName>
                                        </p:attrNameLst>
                                      </p:cBhvr>
                                      <p:tavLst>
                                        <p:tav tm="0">
                                          <p:val>
                                            <p:fltVal val="0"/>
                                          </p:val>
                                        </p:tav>
                                        <p:tav tm="100000">
                                          <p:val>
                                            <p:strVal val="#ppt_h"/>
                                          </p:val>
                                        </p:tav>
                                      </p:tavLst>
                                    </p:anim>
                                    <p:anim calcmode="lin" valueType="num">
                                      <p:cBhvr>
                                        <p:cTn id="49" dur="500" fill="hold"/>
                                        <p:tgtEl>
                                          <p:spTgt spid="114691">
                                            <p:txEl>
                                              <p:pRg st="5" end="5"/>
                                            </p:txEl>
                                          </p:spTgt>
                                        </p:tgtEl>
                                        <p:attrNameLst>
                                          <p:attrName>style.rotation</p:attrName>
                                        </p:attrNameLst>
                                      </p:cBhvr>
                                      <p:tavLst>
                                        <p:tav tm="0">
                                          <p:val>
                                            <p:fltVal val="360"/>
                                          </p:val>
                                        </p:tav>
                                        <p:tav tm="100000">
                                          <p:val>
                                            <p:fltVal val="0"/>
                                          </p:val>
                                        </p:tav>
                                      </p:tavLst>
                                    </p:anim>
                                    <p:animEffect transition="in" filter="fade">
                                      <p:cBhvr>
                                        <p:cTn id="50" dur="500"/>
                                        <p:tgtEl>
                                          <p:spTgt spid="114691">
                                            <p:txEl>
                                              <p:pRg st="5" end="5"/>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9" presetClass="entr" presetSubtype="0" decel="100000" fill="hold" grpId="0" nodeType="clickEffect">
                                  <p:stCondLst>
                                    <p:cond delay="0"/>
                                  </p:stCondLst>
                                  <p:childTnLst>
                                    <p:set>
                                      <p:cBhvr>
                                        <p:cTn id="54" dur="1" fill="hold">
                                          <p:stCondLst>
                                            <p:cond delay="0"/>
                                          </p:stCondLst>
                                        </p:cTn>
                                        <p:tgtEl>
                                          <p:spTgt spid="114691">
                                            <p:txEl>
                                              <p:pRg st="6" end="6"/>
                                            </p:txEl>
                                          </p:spTgt>
                                        </p:tgtEl>
                                        <p:attrNameLst>
                                          <p:attrName>style.visibility</p:attrName>
                                        </p:attrNameLst>
                                      </p:cBhvr>
                                      <p:to>
                                        <p:strVal val="visible"/>
                                      </p:to>
                                    </p:set>
                                    <p:anim calcmode="lin" valueType="num">
                                      <p:cBhvr>
                                        <p:cTn id="55" dur="500" fill="hold"/>
                                        <p:tgtEl>
                                          <p:spTgt spid="114691">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114691">
                                            <p:txEl>
                                              <p:pRg st="6" end="6"/>
                                            </p:txEl>
                                          </p:spTgt>
                                        </p:tgtEl>
                                        <p:attrNameLst>
                                          <p:attrName>ppt_h</p:attrName>
                                        </p:attrNameLst>
                                      </p:cBhvr>
                                      <p:tavLst>
                                        <p:tav tm="0">
                                          <p:val>
                                            <p:fltVal val="0"/>
                                          </p:val>
                                        </p:tav>
                                        <p:tav tm="100000">
                                          <p:val>
                                            <p:strVal val="#ppt_h"/>
                                          </p:val>
                                        </p:tav>
                                      </p:tavLst>
                                    </p:anim>
                                    <p:anim calcmode="lin" valueType="num">
                                      <p:cBhvr>
                                        <p:cTn id="57" dur="500" fill="hold"/>
                                        <p:tgtEl>
                                          <p:spTgt spid="114691">
                                            <p:txEl>
                                              <p:pRg st="6" end="6"/>
                                            </p:txEl>
                                          </p:spTgt>
                                        </p:tgtEl>
                                        <p:attrNameLst>
                                          <p:attrName>style.rotation</p:attrName>
                                        </p:attrNameLst>
                                      </p:cBhvr>
                                      <p:tavLst>
                                        <p:tav tm="0">
                                          <p:val>
                                            <p:fltVal val="360"/>
                                          </p:val>
                                        </p:tav>
                                        <p:tav tm="100000">
                                          <p:val>
                                            <p:fltVal val="0"/>
                                          </p:val>
                                        </p:tav>
                                      </p:tavLst>
                                    </p:anim>
                                    <p:animEffect transition="in" filter="fade">
                                      <p:cBhvr>
                                        <p:cTn id="58" dur="500"/>
                                        <p:tgtEl>
                                          <p:spTgt spid="1146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0" y="0"/>
            <a:ext cx="9144000" cy="914400"/>
          </a:xfrm>
        </p:spPr>
        <p:txBody>
          <a:bodyPr/>
          <a:lstStyle/>
          <a:p>
            <a:pPr eaLnBrk="1" hangingPunct="1"/>
            <a:r>
              <a:rPr lang="en-US" altLang="en-US" smtClean="0"/>
              <a:t>Encouraging global trends –1</a:t>
            </a:r>
          </a:p>
        </p:txBody>
      </p:sp>
      <p:sp>
        <p:nvSpPr>
          <p:cNvPr id="86019" name="Rectangle 3"/>
          <p:cNvSpPr>
            <a:spLocks noGrp="1" noChangeArrowheads="1"/>
          </p:cNvSpPr>
          <p:nvPr>
            <p:ph type="body" idx="1"/>
          </p:nvPr>
        </p:nvSpPr>
        <p:spPr>
          <a:xfrm>
            <a:off x="0" y="914400"/>
            <a:ext cx="9144000" cy="5943600"/>
          </a:xfrm>
        </p:spPr>
        <p:txBody>
          <a:bodyPr/>
          <a:lstStyle/>
          <a:p>
            <a:pPr eaLnBrk="1" hangingPunct="1"/>
            <a:r>
              <a:rPr lang="en-US" altLang="en-US" sz="2800" b="1" smtClean="0"/>
              <a:t>1. Overall growth during recent decades in Adventist educational centers, tertiary programs, and student enrollment</a:t>
            </a:r>
          </a:p>
          <a:p>
            <a:pPr eaLnBrk="1" hangingPunct="1"/>
            <a:r>
              <a:rPr lang="en-US" altLang="en-US" sz="2800" smtClean="0"/>
              <a:t>The expansion in general follows membership growth, but continues to lag behind proportional increase in all countries of the world</a:t>
            </a:r>
          </a:p>
          <a:p>
            <a:pPr eaLnBrk="1" hangingPunct="1"/>
            <a:r>
              <a:rPr lang="en-US" altLang="en-US" sz="2800" smtClean="0"/>
              <a:t>For example, schools of medicine: Loma Linda, Mexico, Argentina, Nigeria, Peru…</a:t>
            </a:r>
          </a:p>
          <a:p>
            <a:pPr eaLnBrk="1" hangingPunct="1"/>
            <a:r>
              <a:rPr lang="en-US" altLang="en-US" sz="2800" smtClean="0"/>
              <a:t>Growth occurs at a lower pace in the older Adventist centers (in a few cases, retrenchment) and a bit faster in countries where Adventism is younger and poorer</a:t>
            </a:r>
          </a:p>
          <a:p>
            <a:pPr eaLnBrk="1" hangingPunct="1"/>
            <a:r>
              <a:rPr lang="en-US" altLang="en-US" sz="2800" smtClean="0"/>
              <a:t>Let</a:t>
            </a:r>
            <a:r>
              <a:rPr lang="ja-JP" altLang="en-US" sz="2800" smtClean="0">
                <a:latin typeface="Arial" charset="0"/>
              </a:rPr>
              <a:t>’</a:t>
            </a:r>
            <a:r>
              <a:rPr lang="en-US" altLang="ja-JP" sz="2800" smtClean="0"/>
              <a:t>s examine the following charts…</a:t>
            </a:r>
            <a:endParaRPr lang="en-US" altLang="en-US" sz="28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0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0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0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60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p:bldLst>
  </p:timing>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ＭＳ Ｐゴシック"/>
        <a:cs typeface="Arial"/>
      </a:majorFont>
      <a:minorFont>
        <a:latin typeface="Tahoma"/>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onference Document" ma:contentTypeID="0x010100542DAF0BA3E8064D8684B95F2F5834E5005E85DC6A08E0944DB946A136C6E836FC" ma:contentTypeVersion="1" ma:contentTypeDescription="" ma:contentTypeScope="" ma:versionID="6a2805cc372907a6132320f78ebbb15b">
  <xsd:schema xmlns:xsd="http://www.w3.org/2001/XMLSchema" xmlns:xs="http://www.w3.org/2001/XMLSchema" xmlns:p="http://schemas.microsoft.com/office/2006/metadata/properties" targetNamespace="http://schemas.microsoft.com/office/2006/metadata/properties" ma:root="true" ma:fieldsID="ea22ca1eda37a0dd5969590af2c079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Presente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E2B3022-015A-4F5E-A6D1-2CC5221551AB}"/>
</file>

<file path=customXml/itemProps2.xml><?xml version="1.0" encoding="utf-8"?>
<ds:datastoreItem xmlns:ds="http://schemas.openxmlformats.org/officeDocument/2006/customXml" ds:itemID="{4AE854A4-8FA3-49F8-A632-6B85FF993054}"/>
</file>

<file path=customXml/itemProps3.xml><?xml version="1.0" encoding="utf-8"?>
<ds:datastoreItem xmlns:ds="http://schemas.openxmlformats.org/officeDocument/2006/customXml" ds:itemID="{1CADBE8F-A423-4A58-9240-E1A25AB8626B}"/>
</file>

<file path=docProps/app.xml><?xml version="1.0" encoding="utf-8"?>
<Properties xmlns="http://schemas.openxmlformats.org/officeDocument/2006/extended-properties" xmlns:vt="http://schemas.openxmlformats.org/officeDocument/2006/docPropsVTypes">
  <Template>Slit</Template>
  <TotalTime>2512</TotalTime>
  <Words>2724</Words>
  <Application>Microsoft Office PowerPoint</Application>
  <PresentationFormat>On-screen Show (4:3)</PresentationFormat>
  <Paragraphs>180</Paragraphs>
  <Slides>41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Tahoma</vt:lpstr>
      <vt:lpstr>MS PGothic</vt:lpstr>
      <vt:lpstr>Arial</vt:lpstr>
      <vt:lpstr>Wingdings</vt:lpstr>
      <vt:lpstr>Calibri</vt:lpstr>
      <vt:lpstr>Slit</vt:lpstr>
      <vt:lpstr>Global Trends   in Adventist Education</vt:lpstr>
      <vt:lpstr>Preliminary reflection</vt:lpstr>
      <vt:lpstr>In this presentation we will…</vt:lpstr>
      <vt:lpstr>A global phenomenon</vt:lpstr>
      <vt:lpstr>PowerPoint Presentation</vt:lpstr>
      <vt:lpstr>A leading voice</vt:lpstr>
      <vt:lpstr>Challenges then and now</vt:lpstr>
      <vt:lpstr>The Adventist brand of education</vt:lpstr>
      <vt:lpstr>Encouraging global trends –1</vt:lpstr>
      <vt:lpstr>PowerPoint Presentation</vt:lpstr>
      <vt:lpstr>PowerPoint Presentation</vt:lpstr>
      <vt:lpstr>PowerPoint Presentation</vt:lpstr>
      <vt:lpstr>PowerPoint Presentation</vt:lpstr>
      <vt:lpstr>PowerPoint Presentation</vt:lpstr>
      <vt:lpstr>PowerPoint Presentation</vt:lpstr>
      <vt:lpstr>Encouraging global trends –2</vt:lpstr>
      <vt:lpstr>Encouraging global trends – 3</vt:lpstr>
      <vt:lpstr>Encouraging global trends – 4</vt:lpstr>
      <vt:lpstr>Encouraging global trends – 5</vt:lpstr>
      <vt:lpstr>Brief interaction in groups of 2 or 3</vt:lpstr>
      <vt:lpstr>Trends that should concern us -1</vt:lpstr>
      <vt:lpstr>PowerPoint Presentation</vt:lpstr>
      <vt:lpstr>Trends that should concern us -2</vt:lpstr>
      <vt:lpstr>PowerPoint Presentation</vt:lpstr>
      <vt:lpstr>PowerPoint Presentation</vt:lpstr>
      <vt:lpstr>PowerPoint Presentation</vt:lpstr>
      <vt:lpstr>PowerPoint Presentation</vt:lpstr>
      <vt:lpstr>PowerPoint Presentation</vt:lpstr>
      <vt:lpstr>PowerPoint Presentation</vt:lpstr>
      <vt:lpstr>Trends that should concern us -3</vt:lpstr>
      <vt:lpstr>Trends that should concern us - 4</vt:lpstr>
      <vt:lpstr>Trends that should concern us - 5</vt:lpstr>
      <vt:lpstr>Brief interaction in groups of 2 or 3</vt:lpstr>
      <vt:lpstr>Strengthening identity and mission</vt:lpstr>
      <vt:lpstr>Summary</vt:lpstr>
      <vt:lpstr>Useful resources</vt:lpstr>
      <vt:lpstr>Affirming Adventist education - 1</vt:lpstr>
      <vt:lpstr>Affirming Adventist education - 2</vt:lpstr>
      <vt:lpstr>Affirming Adventist education - 3</vt:lpstr>
      <vt:lpstr>Firmly anchored – Looking forward</vt:lpstr>
      <vt:lpstr>Closing reflections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Adventist Identity and Mission  in Adventist Education</dc:title>
  <dc:creator>Dr. Humberto M. Rasi</dc:creator>
  <cp:lastModifiedBy>Hamblin, Adrian S.</cp:lastModifiedBy>
  <cp:revision>339</cp:revision>
  <dcterms:created xsi:type="dcterms:W3CDTF">2010-10-06T00:42:33Z</dcterms:created>
  <dcterms:modified xsi:type="dcterms:W3CDTF">2014-03-24T13:39:56Z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0x010100542DAF0BA3E8064D8684B95F2F5834E5005E85DC6A08E0944DB946A136C6E836FC</vt:lpwstr>
  </property>
</Properties>
</file>