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entation.xml" ContentType="application/vnd.openxmlformats-officedocument.presentationml.presentation.main+xml"/>
  <Override PartName="/ppt/diagrams/data2.xml" ContentType="application/vnd.openxmlformats-officedocument.drawingml.diagramData+xml"/>
  <Override PartName="/ppt/diagrams/data1.xml" ContentType="application/vnd.openxmlformats-officedocument.drawingml.diagramData+xml"/>
  <Override PartName="/ppt/slideLayouts/slideLayout16.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7.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0" r:id="rId1"/>
  </p:sldMasterIdLst>
  <p:notesMasterIdLst>
    <p:notesMasterId r:id="rId28"/>
  </p:notesMasterIdLst>
  <p:sldIdLst>
    <p:sldId id="256" r:id="rId2"/>
    <p:sldId id="258" r:id="rId3"/>
    <p:sldId id="267" r:id="rId4"/>
    <p:sldId id="299" r:id="rId5"/>
    <p:sldId id="263" r:id="rId6"/>
    <p:sldId id="264" r:id="rId7"/>
    <p:sldId id="300" r:id="rId8"/>
    <p:sldId id="268" r:id="rId9"/>
    <p:sldId id="283" r:id="rId10"/>
    <p:sldId id="282" r:id="rId11"/>
    <p:sldId id="271" r:id="rId12"/>
    <p:sldId id="260" r:id="rId13"/>
    <p:sldId id="291" r:id="rId14"/>
    <p:sldId id="290" r:id="rId15"/>
    <p:sldId id="273" r:id="rId16"/>
    <p:sldId id="269" r:id="rId17"/>
    <p:sldId id="292" r:id="rId18"/>
    <p:sldId id="293" r:id="rId19"/>
    <p:sldId id="295" r:id="rId20"/>
    <p:sldId id="279" r:id="rId21"/>
    <p:sldId id="296" r:id="rId22"/>
    <p:sldId id="280" r:id="rId23"/>
    <p:sldId id="297" r:id="rId24"/>
    <p:sldId id="298" r:id="rId25"/>
    <p:sldId id="266" r:id="rId26"/>
    <p:sldId id="29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09"/>
    <p:restoredTop sz="90030"/>
  </p:normalViewPr>
  <p:slideViewPr>
    <p:cSldViewPr snapToGrid="0" snapToObjects="1">
      <p:cViewPr varScale="1">
        <p:scale>
          <a:sx n="102" d="100"/>
          <a:sy n="102" d="100"/>
        </p:scale>
        <p:origin x="1392"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FB42FF-41D5-EB4B-B7B9-21CE760F4F72}" type="doc">
      <dgm:prSet loTypeId="urn:microsoft.com/office/officeart/2005/8/layout/vProcess5" loCatId="" qsTypeId="urn:microsoft.com/office/officeart/2005/8/quickstyle/simple1" qsCatId="simple" csTypeId="urn:microsoft.com/office/officeart/2005/8/colors/colorful1" csCatId="colorful" phldr="1"/>
      <dgm:spPr/>
      <dgm:t>
        <a:bodyPr/>
        <a:lstStyle/>
        <a:p>
          <a:endParaRPr lang="en-US"/>
        </a:p>
      </dgm:t>
    </dgm:pt>
    <dgm:pt modelId="{F37BDDF6-26E4-8D42-A079-86EA033EEF5C}">
      <dgm:prSet phldrT="[Text]" custT="1"/>
      <dgm:spPr/>
      <dgm:t>
        <a:bodyPr/>
        <a:lstStyle/>
        <a:p>
          <a:r>
            <a:rPr lang="en-US" sz="2800"/>
            <a:t>Audit</a:t>
          </a:r>
        </a:p>
      </dgm:t>
    </dgm:pt>
    <dgm:pt modelId="{D1368173-E120-D843-BD37-569919E4D4D1}" type="parTrans" cxnId="{C4D6CEAF-ABB9-C247-B78F-B4044CFC225F}">
      <dgm:prSet/>
      <dgm:spPr/>
      <dgm:t>
        <a:bodyPr/>
        <a:lstStyle/>
        <a:p>
          <a:endParaRPr lang="en-US" sz="4000"/>
        </a:p>
      </dgm:t>
    </dgm:pt>
    <dgm:pt modelId="{5EE33440-91E9-4A4F-9D88-0F961853FD80}" type="sibTrans" cxnId="{C4D6CEAF-ABB9-C247-B78F-B4044CFC225F}">
      <dgm:prSet custT="1"/>
      <dgm:spPr/>
      <dgm:t>
        <a:bodyPr/>
        <a:lstStyle/>
        <a:p>
          <a:endParaRPr lang="en-US" sz="5400"/>
        </a:p>
      </dgm:t>
    </dgm:pt>
    <dgm:pt modelId="{686641B6-1BF9-134E-A65C-A65A1E31F981}">
      <dgm:prSet phldrT="[Text]" custT="1"/>
      <dgm:spPr/>
      <dgm:t>
        <a:bodyPr/>
        <a:lstStyle/>
        <a:p>
          <a:r>
            <a:rPr lang="en-US" sz="1800" dirty="0"/>
            <a:t>Review non digitized holdings to determine what you have</a:t>
          </a:r>
        </a:p>
      </dgm:t>
    </dgm:pt>
    <dgm:pt modelId="{4DA2D4A9-81CA-2844-A246-DE9815BBC000}" type="parTrans" cxnId="{9566AD0A-1315-5A42-907D-C9E26399F235}">
      <dgm:prSet/>
      <dgm:spPr/>
      <dgm:t>
        <a:bodyPr/>
        <a:lstStyle/>
        <a:p>
          <a:endParaRPr lang="en-US" sz="4000"/>
        </a:p>
      </dgm:t>
    </dgm:pt>
    <dgm:pt modelId="{0111CB0D-6B17-E344-A42D-0BB8C7C74A6D}" type="sibTrans" cxnId="{9566AD0A-1315-5A42-907D-C9E26399F235}">
      <dgm:prSet/>
      <dgm:spPr/>
      <dgm:t>
        <a:bodyPr/>
        <a:lstStyle/>
        <a:p>
          <a:endParaRPr lang="en-US" sz="4000"/>
        </a:p>
      </dgm:t>
    </dgm:pt>
    <dgm:pt modelId="{C95FFD62-0030-FA46-832A-E81FC19F133B}">
      <dgm:prSet phldrT="[Text]" custT="1"/>
      <dgm:spPr/>
      <dgm:t>
        <a:bodyPr/>
        <a:lstStyle/>
        <a:p>
          <a:r>
            <a:rPr lang="en-US" sz="2800" dirty="0"/>
            <a:t>Selection</a:t>
          </a:r>
        </a:p>
      </dgm:t>
    </dgm:pt>
    <dgm:pt modelId="{95BA2791-6E09-9B4E-9927-2D10D7F3049E}" type="parTrans" cxnId="{A8FD3762-7E5B-2844-B915-FB828FBDB013}">
      <dgm:prSet/>
      <dgm:spPr/>
      <dgm:t>
        <a:bodyPr/>
        <a:lstStyle/>
        <a:p>
          <a:endParaRPr lang="en-US" sz="4000"/>
        </a:p>
      </dgm:t>
    </dgm:pt>
    <dgm:pt modelId="{8B479CF0-287E-B84B-A41E-04A12C57DA61}" type="sibTrans" cxnId="{A8FD3762-7E5B-2844-B915-FB828FBDB013}">
      <dgm:prSet custT="1"/>
      <dgm:spPr/>
      <dgm:t>
        <a:bodyPr/>
        <a:lstStyle/>
        <a:p>
          <a:endParaRPr lang="en-US" sz="5400"/>
        </a:p>
      </dgm:t>
    </dgm:pt>
    <dgm:pt modelId="{06C68DF4-8B8F-364E-A731-EFFB7A8E61E2}">
      <dgm:prSet phldrT="[Text]" custT="1"/>
      <dgm:spPr/>
      <dgm:t>
        <a:bodyPr/>
        <a:lstStyle/>
        <a:p>
          <a:r>
            <a:rPr lang="en-US" sz="1800" dirty="0"/>
            <a:t>Determine what to do with what you have</a:t>
          </a:r>
        </a:p>
      </dgm:t>
    </dgm:pt>
    <dgm:pt modelId="{56B19923-54F0-B84A-8FF6-E884BFE4CF69}" type="parTrans" cxnId="{09F8474F-DA2C-014B-9A5C-64B680A2FB24}">
      <dgm:prSet/>
      <dgm:spPr/>
      <dgm:t>
        <a:bodyPr/>
        <a:lstStyle/>
        <a:p>
          <a:endParaRPr lang="en-US" sz="4000"/>
        </a:p>
      </dgm:t>
    </dgm:pt>
    <dgm:pt modelId="{845B6987-8D92-2A48-A601-4EF37EE6CE1E}" type="sibTrans" cxnId="{09F8474F-DA2C-014B-9A5C-64B680A2FB24}">
      <dgm:prSet/>
      <dgm:spPr/>
      <dgm:t>
        <a:bodyPr/>
        <a:lstStyle/>
        <a:p>
          <a:endParaRPr lang="en-US" sz="4000"/>
        </a:p>
      </dgm:t>
    </dgm:pt>
    <dgm:pt modelId="{3C84F785-C4B7-8340-926C-0F19C357034F}">
      <dgm:prSet phldrT="[Text]" custT="1"/>
      <dgm:spPr/>
      <dgm:t>
        <a:bodyPr/>
        <a:lstStyle/>
        <a:p>
          <a:r>
            <a:rPr lang="en-US" sz="1800" dirty="0"/>
            <a:t>What should be digitized, what should be stored or tossed</a:t>
          </a:r>
        </a:p>
      </dgm:t>
    </dgm:pt>
    <dgm:pt modelId="{2250E5F6-5B35-1745-B6BE-1A068842142E}" type="parTrans" cxnId="{EFDA99AA-5327-8042-8A1D-148E896E738E}">
      <dgm:prSet/>
      <dgm:spPr/>
      <dgm:t>
        <a:bodyPr/>
        <a:lstStyle/>
        <a:p>
          <a:endParaRPr lang="en-US" sz="4000"/>
        </a:p>
      </dgm:t>
    </dgm:pt>
    <dgm:pt modelId="{C40FBA9B-A832-1B45-84A6-4CB28A3152F5}" type="sibTrans" cxnId="{EFDA99AA-5327-8042-8A1D-148E896E738E}">
      <dgm:prSet/>
      <dgm:spPr/>
      <dgm:t>
        <a:bodyPr/>
        <a:lstStyle/>
        <a:p>
          <a:endParaRPr lang="en-US" sz="4000"/>
        </a:p>
      </dgm:t>
    </dgm:pt>
    <dgm:pt modelId="{C52B7E74-2258-9F4D-B4DA-77F158BC5A3F}">
      <dgm:prSet phldrT="[Text]" custT="1"/>
      <dgm:spPr/>
      <dgm:t>
        <a:bodyPr/>
        <a:lstStyle/>
        <a:p>
          <a:r>
            <a:rPr lang="en-US" sz="2800"/>
            <a:t>Digitization</a:t>
          </a:r>
        </a:p>
      </dgm:t>
    </dgm:pt>
    <dgm:pt modelId="{F3181E94-E397-7E40-91AF-7485FE2B38A3}" type="parTrans" cxnId="{B2BF3D3F-ACFE-7146-AD11-708BA97DA26A}">
      <dgm:prSet/>
      <dgm:spPr/>
      <dgm:t>
        <a:bodyPr/>
        <a:lstStyle/>
        <a:p>
          <a:endParaRPr lang="en-US" sz="4000"/>
        </a:p>
      </dgm:t>
    </dgm:pt>
    <dgm:pt modelId="{18E4F278-3499-0743-8201-6C988BBC26A0}" type="sibTrans" cxnId="{B2BF3D3F-ACFE-7146-AD11-708BA97DA26A}">
      <dgm:prSet custT="1"/>
      <dgm:spPr/>
      <dgm:t>
        <a:bodyPr/>
        <a:lstStyle/>
        <a:p>
          <a:endParaRPr lang="en-US" sz="5400"/>
        </a:p>
      </dgm:t>
    </dgm:pt>
    <dgm:pt modelId="{28A58DFB-B6D8-3D4B-8501-351CFDDA5D18}">
      <dgm:prSet phldrT="[Text]" custT="1"/>
      <dgm:spPr/>
      <dgm:t>
        <a:bodyPr/>
        <a:lstStyle/>
        <a:p>
          <a:r>
            <a:rPr lang="en-US" sz="1800" dirty="0"/>
            <a:t>Digitize the media holdings that have been so designated</a:t>
          </a:r>
        </a:p>
      </dgm:t>
    </dgm:pt>
    <dgm:pt modelId="{65631BDB-D7EF-8A4C-9957-F9FDF6092CB6}" type="parTrans" cxnId="{89979000-3F4A-8841-BB04-CE67151CBE30}">
      <dgm:prSet/>
      <dgm:spPr/>
      <dgm:t>
        <a:bodyPr/>
        <a:lstStyle/>
        <a:p>
          <a:endParaRPr lang="en-US" sz="4000"/>
        </a:p>
      </dgm:t>
    </dgm:pt>
    <dgm:pt modelId="{ACCE11D5-D279-5047-9F36-2EFF54BCF941}" type="sibTrans" cxnId="{89979000-3F4A-8841-BB04-CE67151CBE30}">
      <dgm:prSet/>
      <dgm:spPr/>
      <dgm:t>
        <a:bodyPr/>
        <a:lstStyle/>
        <a:p>
          <a:endParaRPr lang="en-US" sz="4000"/>
        </a:p>
      </dgm:t>
    </dgm:pt>
    <dgm:pt modelId="{5E67B909-9917-F54D-BBC4-96BD73E53EB9}">
      <dgm:prSet phldrT="[Text]" custT="1"/>
      <dgm:spPr/>
      <dgm:t>
        <a:bodyPr/>
        <a:lstStyle/>
        <a:p>
          <a:r>
            <a:rPr lang="en-US" sz="2800"/>
            <a:t>Storage</a:t>
          </a:r>
          <a:endParaRPr lang="en-US" sz="2000"/>
        </a:p>
      </dgm:t>
    </dgm:pt>
    <dgm:pt modelId="{48C291A8-ABB4-BF4E-A0A2-4A7C6562CC88}" type="parTrans" cxnId="{42C314C3-E8D6-C740-A042-B988AE667448}">
      <dgm:prSet/>
      <dgm:spPr/>
      <dgm:t>
        <a:bodyPr/>
        <a:lstStyle/>
        <a:p>
          <a:endParaRPr lang="en-US" sz="4000"/>
        </a:p>
      </dgm:t>
    </dgm:pt>
    <dgm:pt modelId="{18B718AF-FE74-C349-A2F6-9623C738B5A8}" type="sibTrans" cxnId="{42C314C3-E8D6-C740-A042-B988AE667448}">
      <dgm:prSet/>
      <dgm:spPr/>
      <dgm:t>
        <a:bodyPr/>
        <a:lstStyle/>
        <a:p>
          <a:endParaRPr lang="en-US" sz="4000"/>
        </a:p>
      </dgm:t>
    </dgm:pt>
    <dgm:pt modelId="{4925FB3A-8C8E-B64F-8B34-48CB3F88A76F}">
      <dgm:prSet phldrT="[Text]" custT="1"/>
      <dgm:spPr/>
      <dgm:t>
        <a:bodyPr/>
        <a:lstStyle/>
        <a:p>
          <a:r>
            <a:rPr lang="en-US" sz="1800" dirty="0"/>
            <a:t>Aptly store items in a determined physical location</a:t>
          </a:r>
        </a:p>
      </dgm:t>
    </dgm:pt>
    <dgm:pt modelId="{C7738F0B-06A7-5941-9939-A70E7CF58E23}" type="parTrans" cxnId="{E95BEB5B-2EF1-EB4F-BDF6-648917088D77}">
      <dgm:prSet/>
      <dgm:spPr/>
      <dgm:t>
        <a:bodyPr/>
        <a:lstStyle/>
        <a:p>
          <a:endParaRPr lang="en-US" sz="2800"/>
        </a:p>
      </dgm:t>
    </dgm:pt>
    <dgm:pt modelId="{DC1D8528-09D3-6C43-950C-ED6952141C75}" type="sibTrans" cxnId="{E95BEB5B-2EF1-EB4F-BDF6-648917088D77}">
      <dgm:prSet/>
      <dgm:spPr/>
      <dgm:t>
        <a:bodyPr/>
        <a:lstStyle/>
        <a:p>
          <a:endParaRPr lang="en-US" sz="2800"/>
        </a:p>
      </dgm:t>
    </dgm:pt>
    <dgm:pt modelId="{43129213-DC3F-B94C-993A-7B11C1DA3DA0}">
      <dgm:prSet phldrT="[Text]" custT="1"/>
      <dgm:spPr/>
      <dgm:t>
        <a:bodyPr/>
        <a:lstStyle/>
        <a:p>
          <a:r>
            <a:rPr lang="en-US" sz="1800" dirty="0"/>
            <a:t>Create a digital storage area and store digitized content in this allocated space</a:t>
          </a:r>
        </a:p>
      </dgm:t>
    </dgm:pt>
    <dgm:pt modelId="{D179C87D-A3BA-9143-8994-7922ADDF7212}" type="parTrans" cxnId="{CF32B679-189D-6A4E-BFC2-D35F023929AA}">
      <dgm:prSet/>
      <dgm:spPr/>
      <dgm:t>
        <a:bodyPr/>
        <a:lstStyle/>
        <a:p>
          <a:endParaRPr lang="en-US" sz="2800"/>
        </a:p>
      </dgm:t>
    </dgm:pt>
    <dgm:pt modelId="{40F443D6-134A-4F46-B47C-59CF24D54B64}" type="sibTrans" cxnId="{CF32B679-189D-6A4E-BFC2-D35F023929AA}">
      <dgm:prSet/>
      <dgm:spPr/>
      <dgm:t>
        <a:bodyPr/>
        <a:lstStyle/>
        <a:p>
          <a:endParaRPr lang="en-US" sz="2800"/>
        </a:p>
      </dgm:t>
    </dgm:pt>
    <dgm:pt modelId="{91DF6B8B-58AB-EC40-ADA4-A1A7F2645C6A}">
      <dgm:prSet phldrT="[Text]" custT="1"/>
      <dgm:spPr/>
      <dgm:t>
        <a:bodyPr/>
        <a:lstStyle/>
        <a:p>
          <a:r>
            <a:rPr lang="en-US" sz="1800" dirty="0"/>
            <a:t>Establish metadata standards, and enter metadata</a:t>
          </a:r>
        </a:p>
      </dgm:t>
    </dgm:pt>
    <dgm:pt modelId="{92C1A6FA-8C0F-D64B-A4D8-151AD9DA1E15}" type="parTrans" cxnId="{3FD909ED-64B2-AC49-B9C9-EABF816C668D}">
      <dgm:prSet/>
      <dgm:spPr/>
      <dgm:t>
        <a:bodyPr/>
        <a:lstStyle/>
        <a:p>
          <a:endParaRPr lang="en-US" sz="2800"/>
        </a:p>
      </dgm:t>
    </dgm:pt>
    <dgm:pt modelId="{6F4F950D-6CE4-7B42-BD2E-B28CF1820FC5}" type="sibTrans" cxnId="{3FD909ED-64B2-AC49-B9C9-EABF816C668D}">
      <dgm:prSet/>
      <dgm:spPr/>
      <dgm:t>
        <a:bodyPr/>
        <a:lstStyle/>
        <a:p>
          <a:endParaRPr lang="en-US" sz="2800"/>
        </a:p>
      </dgm:t>
    </dgm:pt>
    <dgm:pt modelId="{C1C512F7-7106-AF47-BAB1-6A6381D856DB}" type="pres">
      <dgm:prSet presAssocID="{02FB42FF-41D5-EB4B-B7B9-21CE760F4F72}" presName="outerComposite" presStyleCnt="0">
        <dgm:presLayoutVars>
          <dgm:chMax val="5"/>
          <dgm:dir/>
          <dgm:resizeHandles val="exact"/>
        </dgm:presLayoutVars>
      </dgm:prSet>
      <dgm:spPr/>
    </dgm:pt>
    <dgm:pt modelId="{1E085E57-E41A-BA41-B3A0-C962CE36C339}" type="pres">
      <dgm:prSet presAssocID="{02FB42FF-41D5-EB4B-B7B9-21CE760F4F72}" presName="dummyMaxCanvas" presStyleCnt="0">
        <dgm:presLayoutVars/>
      </dgm:prSet>
      <dgm:spPr/>
    </dgm:pt>
    <dgm:pt modelId="{647F038C-12DA-6545-B2FF-04CD6FD53C73}" type="pres">
      <dgm:prSet presAssocID="{02FB42FF-41D5-EB4B-B7B9-21CE760F4F72}" presName="FourNodes_1" presStyleLbl="node1" presStyleIdx="0" presStyleCnt="4">
        <dgm:presLayoutVars>
          <dgm:bulletEnabled val="1"/>
        </dgm:presLayoutVars>
      </dgm:prSet>
      <dgm:spPr/>
    </dgm:pt>
    <dgm:pt modelId="{24D1990F-BEF1-114A-BD03-87F7AD992AC7}" type="pres">
      <dgm:prSet presAssocID="{02FB42FF-41D5-EB4B-B7B9-21CE760F4F72}" presName="FourNodes_2" presStyleLbl="node1" presStyleIdx="1" presStyleCnt="4">
        <dgm:presLayoutVars>
          <dgm:bulletEnabled val="1"/>
        </dgm:presLayoutVars>
      </dgm:prSet>
      <dgm:spPr/>
    </dgm:pt>
    <dgm:pt modelId="{320AF662-E1C9-CA4C-BA85-BDC2DE32EC6E}" type="pres">
      <dgm:prSet presAssocID="{02FB42FF-41D5-EB4B-B7B9-21CE760F4F72}" presName="FourNodes_3" presStyleLbl="node1" presStyleIdx="2" presStyleCnt="4">
        <dgm:presLayoutVars>
          <dgm:bulletEnabled val="1"/>
        </dgm:presLayoutVars>
      </dgm:prSet>
      <dgm:spPr/>
    </dgm:pt>
    <dgm:pt modelId="{7D6BF738-7D7F-F640-A3FE-1181E0560EA6}" type="pres">
      <dgm:prSet presAssocID="{02FB42FF-41D5-EB4B-B7B9-21CE760F4F72}" presName="FourNodes_4" presStyleLbl="node1" presStyleIdx="3" presStyleCnt="4">
        <dgm:presLayoutVars>
          <dgm:bulletEnabled val="1"/>
        </dgm:presLayoutVars>
      </dgm:prSet>
      <dgm:spPr/>
    </dgm:pt>
    <dgm:pt modelId="{CE805EE7-14C4-3340-9059-74ACCA62BB58}" type="pres">
      <dgm:prSet presAssocID="{02FB42FF-41D5-EB4B-B7B9-21CE760F4F72}" presName="FourConn_1-2" presStyleLbl="fgAccFollowNode1" presStyleIdx="0" presStyleCnt="3">
        <dgm:presLayoutVars>
          <dgm:bulletEnabled val="1"/>
        </dgm:presLayoutVars>
      </dgm:prSet>
      <dgm:spPr/>
    </dgm:pt>
    <dgm:pt modelId="{4CFFC32D-0480-AB4D-9D88-ED600AEFDFD1}" type="pres">
      <dgm:prSet presAssocID="{02FB42FF-41D5-EB4B-B7B9-21CE760F4F72}" presName="FourConn_2-3" presStyleLbl="fgAccFollowNode1" presStyleIdx="1" presStyleCnt="3">
        <dgm:presLayoutVars>
          <dgm:bulletEnabled val="1"/>
        </dgm:presLayoutVars>
      </dgm:prSet>
      <dgm:spPr/>
    </dgm:pt>
    <dgm:pt modelId="{1FF7CDBB-8100-6D41-817B-A058DA841A09}" type="pres">
      <dgm:prSet presAssocID="{02FB42FF-41D5-EB4B-B7B9-21CE760F4F72}" presName="FourConn_3-4" presStyleLbl="fgAccFollowNode1" presStyleIdx="2" presStyleCnt="3">
        <dgm:presLayoutVars>
          <dgm:bulletEnabled val="1"/>
        </dgm:presLayoutVars>
      </dgm:prSet>
      <dgm:spPr/>
    </dgm:pt>
    <dgm:pt modelId="{3D63769B-2E7F-7A42-B5B4-02569EA98854}" type="pres">
      <dgm:prSet presAssocID="{02FB42FF-41D5-EB4B-B7B9-21CE760F4F72}" presName="FourNodes_1_text" presStyleLbl="node1" presStyleIdx="3" presStyleCnt="4">
        <dgm:presLayoutVars>
          <dgm:bulletEnabled val="1"/>
        </dgm:presLayoutVars>
      </dgm:prSet>
      <dgm:spPr/>
    </dgm:pt>
    <dgm:pt modelId="{9ABDE92E-5582-9746-95E0-0FDC94F9B153}" type="pres">
      <dgm:prSet presAssocID="{02FB42FF-41D5-EB4B-B7B9-21CE760F4F72}" presName="FourNodes_2_text" presStyleLbl="node1" presStyleIdx="3" presStyleCnt="4">
        <dgm:presLayoutVars>
          <dgm:bulletEnabled val="1"/>
        </dgm:presLayoutVars>
      </dgm:prSet>
      <dgm:spPr/>
    </dgm:pt>
    <dgm:pt modelId="{8C109C54-5939-EF43-AFF4-4B47981A708E}" type="pres">
      <dgm:prSet presAssocID="{02FB42FF-41D5-EB4B-B7B9-21CE760F4F72}" presName="FourNodes_3_text" presStyleLbl="node1" presStyleIdx="3" presStyleCnt="4">
        <dgm:presLayoutVars>
          <dgm:bulletEnabled val="1"/>
        </dgm:presLayoutVars>
      </dgm:prSet>
      <dgm:spPr/>
    </dgm:pt>
    <dgm:pt modelId="{09DC52A9-9AE0-644F-8AFC-BD4828FCF036}" type="pres">
      <dgm:prSet presAssocID="{02FB42FF-41D5-EB4B-B7B9-21CE760F4F72}" presName="FourNodes_4_text" presStyleLbl="node1" presStyleIdx="3" presStyleCnt="4">
        <dgm:presLayoutVars>
          <dgm:bulletEnabled val="1"/>
        </dgm:presLayoutVars>
      </dgm:prSet>
      <dgm:spPr/>
    </dgm:pt>
  </dgm:ptLst>
  <dgm:cxnLst>
    <dgm:cxn modelId="{89979000-3F4A-8841-BB04-CE67151CBE30}" srcId="{C52B7E74-2258-9F4D-B4DA-77F158BC5A3F}" destId="{28A58DFB-B6D8-3D4B-8501-351CFDDA5D18}" srcOrd="0" destOrd="0" parTransId="{65631BDB-D7EF-8A4C-9957-F9FDF6092CB6}" sibTransId="{ACCE11D5-D279-5047-9F36-2EFF54BCF941}"/>
    <dgm:cxn modelId="{11F0B800-4146-4E43-90E4-C2FCD6194125}" type="presOf" srcId="{4925FB3A-8C8E-B64F-8B34-48CB3F88A76F}" destId="{7D6BF738-7D7F-F640-A3FE-1181E0560EA6}" srcOrd="0" destOrd="1" presId="urn:microsoft.com/office/officeart/2005/8/layout/vProcess5"/>
    <dgm:cxn modelId="{B686BF04-0ABA-2D45-B5A7-36DDAD05B01B}" type="presOf" srcId="{5EE33440-91E9-4A4F-9D88-0F961853FD80}" destId="{CE805EE7-14C4-3340-9059-74ACCA62BB58}" srcOrd="0" destOrd="0" presId="urn:microsoft.com/office/officeart/2005/8/layout/vProcess5"/>
    <dgm:cxn modelId="{9566AD0A-1315-5A42-907D-C9E26399F235}" srcId="{F37BDDF6-26E4-8D42-A079-86EA033EEF5C}" destId="{686641B6-1BF9-134E-A65C-A65A1E31F981}" srcOrd="0" destOrd="0" parTransId="{4DA2D4A9-81CA-2844-A246-DE9815BBC000}" sibTransId="{0111CB0D-6B17-E344-A42D-0BB8C7C74A6D}"/>
    <dgm:cxn modelId="{C6D7CA16-E543-2848-B683-70EF03CED603}" type="presOf" srcId="{5E67B909-9917-F54D-BBC4-96BD73E53EB9}" destId="{7D6BF738-7D7F-F640-A3FE-1181E0560EA6}" srcOrd="0" destOrd="0" presId="urn:microsoft.com/office/officeart/2005/8/layout/vProcess5"/>
    <dgm:cxn modelId="{9C6D5219-A7FA-5E4E-B11D-4592D5BF741D}" type="presOf" srcId="{686641B6-1BF9-134E-A65C-A65A1E31F981}" destId="{3D63769B-2E7F-7A42-B5B4-02569EA98854}" srcOrd="1" destOrd="1" presId="urn:microsoft.com/office/officeart/2005/8/layout/vProcess5"/>
    <dgm:cxn modelId="{C8D0741A-39C9-B642-8D29-2564DEC7C9CC}" type="presOf" srcId="{F37BDDF6-26E4-8D42-A079-86EA033EEF5C}" destId="{647F038C-12DA-6545-B2FF-04CD6FD53C73}" srcOrd="0" destOrd="0" presId="urn:microsoft.com/office/officeart/2005/8/layout/vProcess5"/>
    <dgm:cxn modelId="{5FC43A1C-27B7-F946-A212-2B98C4E9DDB1}" type="presOf" srcId="{43129213-DC3F-B94C-993A-7B11C1DA3DA0}" destId="{09DC52A9-9AE0-644F-8AFC-BD4828FCF036}" srcOrd="1" destOrd="2" presId="urn:microsoft.com/office/officeart/2005/8/layout/vProcess5"/>
    <dgm:cxn modelId="{1394C832-C115-D64C-AF60-B393D1FF4A86}" type="presOf" srcId="{91DF6B8B-58AB-EC40-ADA4-A1A7F2645C6A}" destId="{320AF662-E1C9-CA4C-BA85-BDC2DE32EC6E}" srcOrd="0" destOrd="2" presId="urn:microsoft.com/office/officeart/2005/8/layout/vProcess5"/>
    <dgm:cxn modelId="{C0FA3D3C-472A-8D4C-A3FF-38B0B45BD45F}" type="presOf" srcId="{28A58DFB-B6D8-3D4B-8501-351CFDDA5D18}" destId="{8C109C54-5939-EF43-AFF4-4B47981A708E}" srcOrd="1" destOrd="1" presId="urn:microsoft.com/office/officeart/2005/8/layout/vProcess5"/>
    <dgm:cxn modelId="{2CF4FE3D-7311-404A-91A3-E62AC51E4B89}" type="presOf" srcId="{C95FFD62-0030-FA46-832A-E81FC19F133B}" destId="{9ABDE92E-5582-9746-95E0-0FDC94F9B153}" srcOrd="1" destOrd="0" presId="urn:microsoft.com/office/officeart/2005/8/layout/vProcess5"/>
    <dgm:cxn modelId="{B2BF3D3F-ACFE-7146-AD11-708BA97DA26A}" srcId="{02FB42FF-41D5-EB4B-B7B9-21CE760F4F72}" destId="{C52B7E74-2258-9F4D-B4DA-77F158BC5A3F}" srcOrd="2" destOrd="0" parTransId="{F3181E94-E397-7E40-91AF-7485FE2B38A3}" sibTransId="{18E4F278-3499-0743-8201-6C988BBC26A0}"/>
    <dgm:cxn modelId="{D30AE143-8FEC-0243-BDC3-3CEBAA1C020A}" type="presOf" srcId="{3C84F785-C4B7-8340-926C-0F19C357034F}" destId="{24D1990F-BEF1-114A-BD03-87F7AD992AC7}" srcOrd="0" destOrd="2" presId="urn:microsoft.com/office/officeart/2005/8/layout/vProcess5"/>
    <dgm:cxn modelId="{09F8474F-DA2C-014B-9A5C-64B680A2FB24}" srcId="{C95FFD62-0030-FA46-832A-E81FC19F133B}" destId="{06C68DF4-8B8F-364E-A731-EFFB7A8E61E2}" srcOrd="0" destOrd="0" parTransId="{56B19923-54F0-B84A-8FF6-E884BFE4CF69}" sibTransId="{845B6987-8D92-2A48-A601-4EF37EE6CE1E}"/>
    <dgm:cxn modelId="{1BF13055-DE39-E64F-896E-326F3D2B1EE9}" type="presOf" srcId="{C52B7E74-2258-9F4D-B4DA-77F158BC5A3F}" destId="{8C109C54-5939-EF43-AFF4-4B47981A708E}" srcOrd="1" destOrd="0" presId="urn:microsoft.com/office/officeart/2005/8/layout/vProcess5"/>
    <dgm:cxn modelId="{E6099E55-3359-5A42-9ACF-B23D99ADB2BE}" type="presOf" srcId="{43129213-DC3F-B94C-993A-7B11C1DA3DA0}" destId="{7D6BF738-7D7F-F640-A3FE-1181E0560EA6}" srcOrd="0" destOrd="2" presId="urn:microsoft.com/office/officeart/2005/8/layout/vProcess5"/>
    <dgm:cxn modelId="{E95BEB5B-2EF1-EB4F-BDF6-648917088D77}" srcId="{5E67B909-9917-F54D-BBC4-96BD73E53EB9}" destId="{4925FB3A-8C8E-B64F-8B34-48CB3F88A76F}" srcOrd="0" destOrd="0" parTransId="{C7738F0B-06A7-5941-9939-A70E7CF58E23}" sibTransId="{DC1D8528-09D3-6C43-950C-ED6952141C75}"/>
    <dgm:cxn modelId="{A8FD3762-7E5B-2844-B915-FB828FBDB013}" srcId="{02FB42FF-41D5-EB4B-B7B9-21CE760F4F72}" destId="{C95FFD62-0030-FA46-832A-E81FC19F133B}" srcOrd="1" destOrd="0" parTransId="{95BA2791-6E09-9B4E-9927-2D10D7F3049E}" sibTransId="{8B479CF0-287E-B84B-A41E-04A12C57DA61}"/>
    <dgm:cxn modelId="{BC868169-1CEE-8E4E-AE63-4E8A3E27C9AF}" type="presOf" srcId="{C95FFD62-0030-FA46-832A-E81FC19F133B}" destId="{24D1990F-BEF1-114A-BD03-87F7AD992AC7}" srcOrd="0" destOrd="0" presId="urn:microsoft.com/office/officeart/2005/8/layout/vProcess5"/>
    <dgm:cxn modelId="{6702366A-9B09-A24F-8168-FA6A6D60738E}" type="presOf" srcId="{91DF6B8B-58AB-EC40-ADA4-A1A7F2645C6A}" destId="{8C109C54-5939-EF43-AFF4-4B47981A708E}" srcOrd="1" destOrd="2" presId="urn:microsoft.com/office/officeart/2005/8/layout/vProcess5"/>
    <dgm:cxn modelId="{858A736A-FF7B-A64A-8E12-D82CEB5C409A}" type="presOf" srcId="{18E4F278-3499-0743-8201-6C988BBC26A0}" destId="{1FF7CDBB-8100-6D41-817B-A058DA841A09}" srcOrd="0" destOrd="0" presId="urn:microsoft.com/office/officeart/2005/8/layout/vProcess5"/>
    <dgm:cxn modelId="{B32C3471-BF6C-994A-93A8-B1DDF5923533}" type="presOf" srcId="{8B479CF0-287E-B84B-A41E-04A12C57DA61}" destId="{4CFFC32D-0480-AB4D-9D88-ED600AEFDFD1}" srcOrd="0" destOrd="0" presId="urn:microsoft.com/office/officeart/2005/8/layout/vProcess5"/>
    <dgm:cxn modelId="{F3868E75-1730-AD4C-8CA3-FD08833267DD}" type="presOf" srcId="{F37BDDF6-26E4-8D42-A079-86EA033EEF5C}" destId="{3D63769B-2E7F-7A42-B5B4-02569EA98854}" srcOrd="1" destOrd="0" presId="urn:microsoft.com/office/officeart/2005/8/layout/vProcess5"/>
    <dgm:cxn modelId="{AD234477-4829-0C46-950C-D66A1B1769E1}" type="presOf" srcId="{C52B7E74-2258-9F4D-B4DA-77F158BC5A3F}" destId="{320AF662-E1C9-CA4C-BA85-BDC2DE32EC6E}" srcOrd="0" destOrd="0" presId="urn:microsoft.com/office/officeart/2005/8/layout/vProcess5"/>
    <dgm:cxn modelId="{CF32B679-189D-6A4E-BFC2-D35F023929AA}" srcId="{5E67B909-9917-F54D-BBC4-96BD73E53EB9}" destId="{43129213-DC3F-B94C-993A-7B11C1DA3DA0}" srcOrd="1" destOrd="0" parTransId="{D179C87D-A3BA-9143-8994-7922ADDF7212}" sibTransId="{40F443D6-134A-4F46-B47C-59CF24D54B64}"/>
    <dgm:cxn modelId="{357BCF8C-F1C1-BC48-ADE0-7143A64F9A4A}" type="presOf" srcId="{4925FB3A-8C8E-B64F-8B34-48CB3F88A76F}" destId="{09DC52A9-9AE0-644F-8AFC-BD4828FCF036}" srcOrd="1" destOrd="1" presId="urn:microsoft.com/office/officeart/2005/8/layout/vProcess5"/>
    <dgm:cxn modelId="{21EADDA5-4FDE-584E-92E0-423140B10F79}" type="presOf" srcId="{02FB42FF-41D5-EB4B-B7B9-21CE760F4F72}" destId="{C1C512F7-7106-AF47-BAB1-6A6381D856DB}" srcOrd="0" destOrd="0" presId="urn:microsoft.com/office/officeart/2005/8/layout/vProcess5"/>
    <dgm:cxn modelId="{EFDA99AA-5327-8042-8A1D-148E896E738E}" srcId="{C95FFD62-0030-FA46-832A-E81FC19F133B}" destId="{3C84F785-C4B7-8340-926C-0F19C357034F}" srcOrd="1" destOrd="0" parTransId="{2250E5F6-5B35-1745-B6BE-1A068842142E}" sibTransId="{C40FBA9B-A832-1B45-84A6-4CB28A3152F5}"/>
    <dgm:cxn modelId="{C4D6CEAF-ABB9-C247-B78F-B4044CFC225F}" srcId="{02FB42FF-41D5-EB4B-B7B9-21CE760F4F72}" destId="{F37BDDF6-26E4-8D42-A079-86EA033EEF5C}" srcOrd="0" destOrd="0" parTransId="{D1368173-E120-D843-BD37-569919E4D4D1}" sibTransId="{5EE33440-91E9-4A4F-9D88-0F961853FD80}"/>
    <dgm:cxn modelId="{57D28FBA-8E0E-1F40-9379-C711E1E9B787}" type="presOf" srcId="{06C68DF4-8B8F-364E-A731-EFFB7A8E61E2}" destId="{24D1990F-BEF1-114A-BD03-87F7AD992AC7}" srcOrd="0" destOrd="1" presId="urn:microsoft.com/office/officeart/2005/8/layout/vProcess5"/>
    <dgm:cxn modelId="{8B243DC2-4B8E-E345-A6C0-478111A4BE34}" type="presOf" srcId="{3C84F785-C4B7-8340-926C-0F19C357034F}" destId="{9ABDE92E-5582-9746-95E0-0FDC94F9B153}" srcOrd="1" destOrd="2" presId="urn:microsoft.com/office/officeart/2005/8/layout/vProcess5"/>
    <dgm:cxn modelId="{42C314C3-E8D6-C740-A042-B988AE667448}" srcId="{02FB42FF-41D5-EB4B-B7B9-21CE760F4F72}" destId="{5E67B909-9917-F54D-BBC4-96BD73E53EB9}" srcOrd="3" destOrd="0" parTransId="{48C291A8-ABB4-BF4E-A0A2-4A7C6562CC88}" sibTransId="{18B718AF-FE74-C349-A2F6-9623C738B5A8}"/>
    <dgm:cxn modelId="{C46615C3-419B-A64E-AD95-1BDB3E59450F}" type="presOf" srcId="{28A58DFB-B6D8-3D4B-8501-351CFDDA5D18}" destId="{320AF662-E1C9-CA4C-BA85-BDC2DE32EC6E}" srcOrd="0" destOrd="1" presId="urn:microsoft.com/office/officeart/2005/8/layout/vProcess5"/>
    <dgm:cxn modelId="{A10E04D5-0A0D-9B41-8334-36255F8E2F75}" type="presOf" srcId="{686641B6-1BF9-134E-A65C-A65A1E31F981}" destId="{647F038C-12DA-6545-B2FF-04CD6FD53C73}" srcOrd="0" destOrd="1" presId="urn:microsoft.com/office/officeart/2005/8/layout/vProcess5"/>
    <dgm:cxn modelId="{B1C2FAD5-2B0B-CB4F-87C1-9FF8AF9D83B0}" type="presOf" srcId="{06C68DF4-8B8F-364E-A731-EFFB7A8E61E2}" destId="{9ABDE92E-5582-9746-95E0-0FDC94F9B153}" srcOrd="1" destOrd="1" presId="urn:microsoft.com/office/officeart/2005/8/layout/vProcess5"/>
    <dgm:cxn modelId="{3FD909ED-64B2-AC49-B9C9-EABF816C668D}" srcId="{C52B7E74-2258-9F4D-B4DA-77F158BC5A3F}" destId="{91DF6B8B-58AB-EC40-ADA4-A1A7F2645C6A}" srcOrd="1" destOrd="0" parTransId="{92C1A6FA-8C0F-D64B-A4D8-151AD9DA1E15}" sibTransId="{6F4F950D-6CE4-7B42-BD2E-B28CF1820FC5}"/>
    <dgm:cxn modelId="{38F827ED-B434-3647-9CCA-863807B368BB}" type="presOf" srcId="{5E67B909-9917-F54D-BBC4-96BD73E53EB9}" destId="{09DC52A9-9AE0-644F-8AFC-BD4828FCF036}" srcOrd="1" destOrd="0" presId="urn:microsoft.com/office/officeart/2005/8/layout/vProcess5"/>
    <dgm:cxn modelId="{99204541-E00F-EC4D-9D24-B4DE24781D5E}" type="presParOf" srcId="{C1C512F7-7106-AF47-BAB1-6A6381D856DB}" destId="{1E085E57-E41A-BA41-B3A0-C962CE36C339}" srcOrd="0" destOrd="0" presId="urn:microsoft.com/office/officeart/2005/8/layout/vProcess5"/>
    <dgm:cxn modelId="{8ACF2DC2-6AA7-8147-8255-BA7D273C43C6}" type="presParOf" srcId="{C1C512F7-7106-AF47-BAB1-6A6381D856DB}" destId="{647F038C-12DA-6545-B2FF-04CD6FD53C73}" srcOrd="1" destOrd="0" presId="urn:microsoft.com/office/officeart/2005/8/layout/vProcess5"/>
    <dgm:cxn modelId="{85F49A69-1234-C549-BD24-1D017144AC4A}" type="presParOf" srcId="{C1C512F7-7106-AF47-BAB1-6A6381D856DB}" destId="{24D1990F-BEF1-114A-BD03-87F7AD992AC7}" srcOrd="2" destOrd="0" presId="urn:microsoft.com/office/officeart/2005/8/layout/vProcess5"/>
    <dgm:cxn modelId="{4B49AFA3-4BCF-FF48-98F8-D637F719B59B}" type="presParOf" srcId="{C1C512F7-7106-AF47-BAB1-6A6381D856DB}" destId="{320AF662-E1C9-CA4C-BA85-BDC2DE32EC6E}" srcOrd="3" destOrd="0" presId="urn:microsoft.com/office/officeart/2005/8/layout/vProcess5"/>
    <dgm:cxn modelId="{7E383142-E3CB-474F-9CB3-9B6C1697D8D3}" type="presParOf" srcId="{C1C512F7-7106-AF47-BAB1-6A6381D856DB}" destId="{7D6BF738-7D7F-F640-A3FE-1181E0560EA6}" srcOrd="4" destOrd="0" presId="urn:microsoft.com/office/officeart/2005/8/layout/vProcess5"/>
    <dgm:cxn modelId="{AADF5C84-A344-7542-9DB9-A788F36B534D}" type="presParOf" srcId="{C1C512F7-7106-AF47-BAB1-6A6381D856DB}" destId="{CE805EE7-14C4-3340-9059-74ACCA62BB58}" srcOrd="5" destOrd="0" presId="urn:microsoft.com/office/officeart/2005/8/layout/vProcess5"/>
    <dgm:cxn modelId="{C6FEB27B-22A2-A84C-A171-1ABB60D90E75}" type="presParOf" srcId="{C1C512F7-7106-AF47-BAB1-6A6381D856DB}" destId="{4CFFC32D-0480-AB4D-9D88-ED600AEFDFD1}" srcOrd="6" destOrd="0" presId="urn:microsoft.com/office/officeart/2005/8/layout/vProcess5"/>
    <dgm:cxn modelId="{06F17E5D-9A05-B245-A1F3-31B091984E26}" type="presParOf" srcId="{C1C512F7-7106-AF47-BAB1-6A6381D856DB}" destId="{1FF7CDBB-8100-6D41-817B-A058DA841A09}" srcOrd="7" destOrd="0" presId="urn:microsoft.com/office/officeart/2005/8/layout/vProcess5"/>
    <dgm:cxn modelId="{214C4EC8-778F-8647-99EF-420EA7B93743}" type="presParOf" srcId="{C1C512F7-7106-AF47-BAB1-6A6381D856DB}" destId="{3D63769B-2E7F-7A42-B5B4-02569EA98854}" srcOrd="8" destOrd="0" presId="urn:microsoft.com/office/officeart/2005/8/layout/vProcess5"/>
    <dgm:cxn modelId="{3B0AAD4E-024C-9249-84F3-C47CD09A0EC0}" type="presParOf" srcId="{C1C512F7-7106-AF47-BAB1-6A6381D856DB}" destId="{9ABDE92E-5582-9746-95E0-0FDC94F9B153}" srcOrd="9" destOrd="0" presId="urn:microsoft.com/office/officeart/2005/8/layout/vProcess5"/>
    <dgm:cxn modelId="{4D2591EB-BEE7-8442-8FFE-315B353DF76D}" type="presParOf" srcId="{C1C512F7-7106-AF47-BAB1-6A6381D856DB}" destId="{8C109C54-5939-EF43-AFF4-4B47981A708E}" srcOrd="10" destOrd="0" presId="urn:microsoft.com/office/officeart/2005/8/layout/vProcess5"/>
    <dgm:cxn modelId="{E745ED7D-DA3D-434B-81DC-0B83CEB176BA}" type="presParOf" srcId="{C1C512F7-7106-AF47-BAB1-6A6381D856DB}" destId="{09DC52A9-9AE0-644F-8AFC-BD4828FCF036}"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086CD6-0E64-5D4A-866D-01004731A03B}" type="doc">
      <dgm:prSet loTypeId="urn:microsoft.com/office/officeart/2005/8/layout/hProcess9" loCatId="" qsTypeId="urn:microsoft.com/office/officeart/2005/8/quickstyle/simple4" qsCatId="simple" csTypeId="urn:microsoft.com/office/officeart/2005/8/colors/colorful1" csCatId="colorful" phldr="1"/>
      <dgm:spPr/>
      <dgm:t>
        <a:bodyPr/>
        <a:lstStyle/>
        <a:p>
          <a:endParaRPr lang="en-US"/>
        </a:p>
      </dgm:t>
    </dgm:pt>
    <dgm:pt modelId="{053A47D8-0224-CE4F-910B-66375D5A74F6}">
      <dgm:prSet phldrT="[Text]"/>
      <dgm:spPr/>
      <dgm:t>
        <a:bodyPr/>
        <a:lstStyle/>
        <a:p>
          <a:r>
            <a:rPr lang="en-US" dirty="0"/>
            <a:t>Audit Existing Digital Collection</a:t>
          </a:r>
        </a:p>
      </dgm:t>
    </dgm:pt>
    <dgm:pt modelId="{89B8D43F-2E32-CD42-A035-6873C21D3847}" type="parTrans" cxnId="{C1513B81-AC15-7247-BB59-DB23D2041689}">
      <dgm:prSet/>
      <dgm:spPr/>
      <dgm:t>
        <a:bodyPr/>
        <a:lstStyle/>
        <a:p>
          <a:endParaRPr lang="en-US"/>
        </a:p>
      </dgm:t>
    </dgm:pt>
    <dgm:pt modelId="{FA28D0F6-B3B2-094F-BA2F-B33FEE067EF7}" type="sibTrans" cxnId="{C1513B81-AC15-7247-BB59-DB23D2041689}">
      <dgm:prSet/>
      <dgm:spPr/>
      <dgm:t>
        <a:bodyPr/>
        <a:lstStyle/>
        <a:p>
          <a:endParaRPr lang="en-US"/>
        </a:p>
      </dgm:t>
    </dgm:pt>
    <dgm:pt modelId="{5497F52C-067A-414F-950C-7B90630946A4}">
      <dgm:prSet phldrT="[Text]"/>
      <dgm:spPr/>
      <dgm:t>
        <a:bodyPr/>
        <a:lstStyle/>
        <a:p>
          <a:r>
            <a:rPr lang="en-US" dirty="0"/>
            <a:t>Determine Needs</a:t>
          </a:r>
        </a:p>
      </dgm:t>
    </dgm:pt>
    <dgm:pt modelId="{050D2AC7-6768-844E-8E94-3138AF5A7A92}" type="parTrans" cxnId="{DF9EE19A-F0B4-E34E-89BC-B943387B716E}">
      <dgm:prSet/>
      <dgm:spPr/>
      <dgm:t>
        <a:bodyPr/>
        <a:lstStyle/>
        <a:p>
          <a:endParaRPr lang="en-US"/>
        </a:p>
      </dgm:t>
    </dgm:pt>
    <dgm:pt modelId="{646F039E-32F3-6643-BD66-0A48CD7C3EE7}" type="sibTrans" cxnId="{DF9EE19A-F0B4-E34E-89BC-B943387B716E}">
      <dgm:prSet/>
      <dgm:spPr/>
      <dgm:t>
        <a:bodyPr/>
        <a:lstStyle/>
        <a:p>
          <a:endParaRPr lang="en-US"/>
        </a:p>
      </dgm:t>
    </dgm:pt>
    <dgm:pt modelId="{81E04AD1-6C1D-624D-B0B6-4F17C4FF0E0B}">
      <dgm:prSet phldrT="[Text]"/>
      <dgm:spPr/>
      <dgm:t>
        <a:bodyPr/>
        <a:lstStyle/>
        <a:p>
          <a:r>
            <a:rPr lang="en-US" dirty="0"/>
            <a:t>Review &amp; Select Software</a:t>
          </a:r>
        </a:p>
      </dgm:t>
    </dgm:pt>
    <dgm:pt modelId="{A70513D6-BCA7-E140-9F6E-A7ADCF897CED}" type="parTrans" cxnId="{298B9F25-86A4-904F-8BD7-14F5E484280F}">
      <dgm:prSet/>
      <dgm:spPr/>
      <dgm:t>
        <a:bodyPr/>
        <a:lstStyle/>
        <a:p>
          <a:endParaRPr lang="en-US"/>
        </a:p>
      </dgm:t>
    </dgm:pt>
    <dgm:pt modelId="{61B5069A-2D05-534B-8A97-821F9329302F}" type="sibTrans" cxnId="{298B9F25-86A4-904F-8BD7-14F5E484280F}">
      <dgm:prSet/>
      <dgm:spPr/>
      <dgm:t>
        <a:bodyPr/>
        <a:lstStyle/>
        <a:p>
          <a:endParaRPr lang="en-US"/>
        </a:p>
      </dgm:t>
    </dgm:pt>
    <dgm:pt modelId="{7A3AC780-A349-4E05-86B1-FE4ABDEC0934}">
      <dgm:prSet phldrT="[Text]"/>
      <dgm:spPr/>
      <dgm:t>
        <a:bodyPr/>
        <a:lstStyle/>
        <a:p>
          <a:r>
            <a:rPr lang="en-US" dirty="0"/>
            <a:t>Implementation</a:t>
          </a:r>
        </a:p>
      </dgm:t>
    </dgm:pt>
    <dgm:pt modelId="{682F89D7-A0F6-4E1F-981E-A5EA41E09537}" type="parTrans" cxnId="{C74C6997-FF8D-438F-9587-AFF4F413B876}">
      <dgm:prSet/>
      <dgm:spPr/>
      <dgm:t>
        <a:bodyPr/>
        <a:lstStyle/>
        <a:p>
          <a:endParaRPr lang="en-US"/>
        </a:p>
      </dgm:t>
    </dgm:pt>
    <dgm:pt modelId="{E8813909-C4B3-4610-B593-03A7C421C765}" type="sibTrans" cxnId="{C74C6997-FF8D-438F-9587-AFF4F413B876}">
      <dgm:prSet/>
      <dgm:spPr/>
      <dgm:t>
        <a:bodyPr/>
        <a:lstStyle/>
        <a:p>
          <a:endParaRPr lang="en-US"/>
        </a:p>
      </dgm:t>
    </dgm:pt>
    <dgm:pt modelId="{53DAF9D5-6D2B-BF49-A0D2-82F01BDED224}" type="pres">
      <dgm:prSet presAssocID="{B8086CD6-0E64-5D4A-866D-01004731A03B}" presName="CompostProcess" presStyleCnt="0">
        <dgm:presLayoutVars>
          <dgm:dir/>
          <dgm:resizeHandles val="exact"/>
        </dgm:presLayoutVars>
      </dgm:prSet>
      <dgm:spPr/>
    </dgm:pt>
    <dgm:pt modelId="{A5BC4168-A7D7-144C-99F7-B11D5E4F1D2A}" type="pres">
      <dgm:prSet presAssocID="{B8086CD6-0E64-5D4A-866D-01004731A03B}" presName="arrow" presStyleLbl="bgShp" presStyleIdx="0" presStyleCnt="1"/>
      <dgm:spPr/>
    </dgm:pt>
    <dgm:pt modelId="{AB0C4BBD-31F0-984B-8369-9F34618CF01A}" type="pres">
      <dgm:prSet presAssocID="{B8086CD6-0E64-5D4A-866D-01004731A03B}" presName="linearProcess" presStyleCnt="0"/>
      <dgm:spPr/>
    </dgm:pt>
    <dgm:pt modelId="{8ED737B9-C31E-DF45-97B4-BD9A29065B80}" type="pres">
      <dgm:prSet presAssocID="{053A47D8-0224-CE4F-910B-66375D5A74F6}" presName="textNode" presStyleLbl="node1" presStyleIdx="0" presStyleCnt="4">
        <dgm:presLayoutVars>
          <dgm:bulletEnabled val="1"/>
        </dgm:presLayoutVars>
      </dgm:prSet>
      <dgm:spPr/>
    </dgm:pt>
    <dgm:pt modelId="{03339B67-2C39-2148-BC75-7A1192AEFB67}" type="pres">
      <dgm:prSet presAssocID="{FA28D0F6-B3B2-094F-BA2F-B33FEE067EF7}" presName="sibTrans" presStyleCnt="0"/>
      <dgm:spPr/>
    </dgm:pt>
    <dgm:pt modelId="{AABB1225-6164-254E-8D61-78BE59FC80B6}" type="pres">
      <dgm:prSet presAssocID="{5497F52C-067A-414F-950C-7B90630946A4}" presName="textNode" presStyleLbl="node1" presStyleIdx="1" presStyleCnt="4">
        <dgm:presLayoutVars>
          <dgm:bulletEnabled val="1"/>
        </dgm:presLayoutVars>
      </dgm:prSet>
      <dgm:spPr/>
    </dgm:pt>
    <dgm:pt modelId="{835E47E4-3849-334A-BA98-0D8D3ECE314B}" type="pres">
      <dgm:prSet presAssocID="{646F039E-32F3-6643-BD66-0A48CD7C3EE7}" presName="sibTrans" presStyleCnt="0"/>
      <dgm:spPr/>
    </dgm:pt>
    <dgm:pt modelId="{C7737672-CACD-9642-BB3D-A45DB240F652}" type="pres">
      <dgm:prSet presAssocID="{81E04AD1-6C1D-624D-B0B6-4F17C4FF0E0B}" presName="textNode" presStyleLbl="node1" presStyleIdx="2" presStyleCnt="4">
        <dgm:presLayoutVars>
          <dgm:bulletEnabled val="1"/>
        </dgm:presLayoutVars>
      </dgm:prSet>
      <dgm:spPr/>
    </dgm:pt>
    <dgm:pt modelId="{8D471F3C-ABDA-3B40-AFA8-DB1F1906FDBD}" type="pres">
      <dgm:prSet presAssocID="{61B5069A-2D05-534B-8A97-821F9329302F}" presName="sibTrans" presStyleCnt="0"/>
      <dgm:spPr/>
    </dgm:pt>
    <dgm:pt modelId="{4DE0A0F8-16F2-F34C-8CD8-5C2A896896BE}" type="pres">
      <dgm:prSet presAssocID="{7A3AC780-A349-4E05-86B1-FE4ABDEC0934}" presName="textNode" presStyleLbl="node1" presStyleIdx="3" presStyleCnt="4">
        <dgm:presLayoutVars>
          <dgm:bulletEnabled val="1"/>
        </dgm:presLayoutVars>
      </dgm:prSet>
      <dgm:spPr/>
    </dgm:pt>
  </dgm:ptLst>
  <dgm:cxnLst>
    <dgm:cxn modelId="{F4EE3514-E36E-C441-AAC8-11BE7FD2EEC3}" type="presOf" srcId="{7A3AC780-A349-4E05-86B1-FE4ABDEC0934}" destId="{4DE0A0F8-16F2-F34C-8CD8-5C2A896896BE}" srcOrd="0" destOrd="0" presId="urn:microsoft.com/office/officeart/2005/8/layout/hProcess9"/>
    <dgm:cxn modelId="{298B9F25-86A4-904F-8BD7-14F5E484280F}" srcId="{B8086CD6-0E64-5D4A-866D-01004731A03B}" destId="{81E04AD1-6C1D-624D-B0B6-4F17C4FF0E0B}" srcOrd="2" destOrd="0" parTransId="{A70513D6-BCA7-E140-9F6E-A7ADCF897CED}" sibTransId="{61B5069A-2D05-534B-8A97-821F9329302F}"/>
    <dgm:cxn modelId="{13E7E95D-2BB8-C544-BFBC-F99BD1C11329}" type="presOf" srcId="{053A47D8-0224-CE4F-910B-66375D5A74F6}" destId="{8ED737B9-C31E-DF45-97B4-BD9A29065B80}" srcOrd="0" destOrd="0" presId="urn:microsoft.com/office/officeart/2005/8/layout/hProcess9"/>
    <dgm:cxn modelId="{C1513B81-AC15-7247-BB59-DB23D2041689}" srcId="{B8086CD6-0E64-5D4A-866D-01004731A03B}" destId="{053A47D8-0224-CE4F-910B-66375D5A74F6}" srcOrd="0" destOrd="0" parTransId="{89B8D43F-2E32-CD42-A035-6873C21D3847}" sibTransId="{FA28D0F6-B3B2-094F-BA2F-B33FEE067EF7}"/>
    <dgm:cxn modelId="{C74C6997-FF8D-438F-9587-AFF4F413B876}" srcId="{B8086CD6-0E64-5D4A-866D-01004731A03B}" destId="{7A3AC780-A349-4E05-86B1-FE4ABDEC0934}" srcOrd="3" destOrd="0" parTransId="{682F89D7-A0F6-4E1F-981E-A5EA41E09537}" sibTransId="{E8813909-C4B3-4610-B593-03A7C421C765}"/>
    <dgm:cxn modelId="{DF9EE19A-F0B4-E34E-89BC-B943387B716E}" srcId="{B8086CD6-0E64-5D4A-866D-01004731A03B}" destId="{5497F52C-067A-414F-950C-7B90630946A4}" srcOrd="1" destOrd="0" parTransId="{050D2AC7-6768-844E-8E94-3138AF5A7A92}" sibTransId="{646F039E-32F3-6643-BD66-0A48CD7C3EE7}"/>
    <dgm:cxn modelId="{EC0BD09F-7E83-5547-9DCA-364A115F246F}" type="presOf" srcId="{81E04AD1-6C1D-624D-B0B6-4F17C4FF0E0B}" destId="{C7737672-CACD-9642-BB3D-A45DB240F652}" srcOrd="0" destOrd="0" presId="urn:microsoft.com/office/officeart/2005/8/layout/hProcess9"/>
    <dgm:cxn modelId="{69BDCAAE-2755-7C46-8C93-BEE1BD1E6FD4}" type="presOf" srcId="{5497F52C-067A-414F-950C-7B90630946A4}" destId="{AABB1225-6164-254E-8D61-78BE59FC80B6}" srcOrd="0" destOrd="0" presId="urn:microsoft.com/office/officeart/2005/8/layout/hProcess9"/>
    <dgm:cxn modelId="{9E0024D6-66B2-B342-AD0C-4DB20497F090}" type="presOf" srcId="{B8086CD6-0E64-5D4A-866D-01004731A03B}" destId="{53DAF9D5-6D2B-BF49-A0D2-82F01BDED224}" srcOrd="0" destOrd="0" presId="urn:microsoft.com/office/officeart/2005/8/layout/hProcess9"/>
    <dgm:cxn modelId="{BF111CAD-8CDD-AE4D-9F0E-2F8CF98708DB}" type="presParOf" srcId="{53DAF9D5-6D2B-BF49-A0D2-82F01BDED224}" destId="{A5BC4168-A7D7-144C-99F7-B11D5E4F1D2A}" srcOrd="0" destOrd="0" presId="urn:microsoft.com/office/officeart/2005/8/layout/hProcess9"/>
    <dgm:cxn modelId="{AAC6C87F-C856-4547-B339-BA3F20454F54}" type="presParOf" srcId="{53DAF9D5-6D2B-BF49-A0D2-82F01BDED224}" destId="{AB0C4BBD-31F0-984B-8369-9F34618CF01A}" srcOrd="1" destOrd="0" presId="urn:microsoft.com/office/officeart/2005/8/layout/hProcess9"/>
    <dgm:cxn modelId="{41952C72-26E3-BE43-B670-7A6FB988FBDB}" type="presParOf" srcId="{AB0C4BBD-31F0-984B-8369-9F34618CF01A}" destId="{8ED737B9-C31E-DF45-97B4-BD9A29065B80}" srcOrd="0" destOrd="0" presId="urn:microsoft.com/office/officeart/2005/8/layout/hProcess9"/>
    <dgm:cxn modelId="{9EEBF6CA-9E5F-F647-8A5B-AA780106EA14}" type="presParOf" srcId="{AB0C4BBD-31F0-984B-8369-9F34618CF01A}" destId="{03339B67-2C39-2148-BC75-7A1192AEFB67}" srcOrd="1" destOrd="0" presId="urn:microsoft.com/office/officeart/2005/8/layout/hProcess9"/>
    <dgm:cxn modelId="{6A90CA58-6F9B-9F4D-93E7-DDE59D9BD739}" type="presParOf" srcId="{AB0C4BBD-31F0-984B-8369-9F34618CF01A}" destId="{AABB1225-6164-254E-8D61-78BE59FC80B6}" srcOrd="2" destOrd="0" presId="urn:microsoft.com/office/officeart/2005/8/layout/hProcess9"/>
    <dgm:cxn modelId="{DA683E10-A47A-E04F-BB9A-24E1AFD158F3}" type="presParOf" srcId="{AB0C4BBD-31F0-984B-8369-9F34618CF01A}" destId="{835E47E4-3849-334A-BA98-0D8D3ECE314B}" srcOrd="3" destOrd="0" presId="urn:microsoft.com/office/officeart/2005/8/layout/hProcess9"/>
    <dgm:cxn modelId="{BAF2950A-A1D1-AD4A-AD24-E0E305473049}" type="presParOf" srcId="{AB0C4BBD-31F0-984B-8369-9F34618CF01A}" destId="{C7737672-CACD-9642-BB3D-A45DB240F652}" srcOrd="4" destOrd="0" presId="urn:microsoft.com/office/officeart/2005/8/layout/hProcess9"/>
    <dgm:cxn modelId="{FB724517-C793-E246-841B-8985CD94BB92}" type="presParOf" srcId="{AB0C4BBD-31F0-984B-8369-9F34618CF01A}" destId="{8D471F3C-ABDA-3B40-AFA8-DB1F1906FDBD}" srcOrd="5" destOrd="0" presId="urn:microsoft.com/office/officeart/2005/8/layout/hProcess9"/>
    <dgm:cxn modelId="{C5AFE75F-B717-B24D-98BE-B6A8B5A80950}" type="presParOf" srcId="{AB0C4BBD-31F0-984B-8369-9F34618CF01A}" destId="{4DE0A0F8-16F2-F34C-8CD8-5C2A896896BE}"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F038C-12DA-6545-B2FF-04CD6FD53C73}">
      <dsp:nvSpPr>
        <dsp:cNvPr id="0" name=""/>
        <dsp:cNvSpPr/>
      </dsp:nvSpPr>
      <dsp:spPr>
        <a:xfrm>
          <a:off x="0" y="0"/>
          <a:ext cx="9364801" cy="1198368"/>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Audit</a:t>
          </a:r>
        </a:p>
        <a:p>
          <a:pPr marL="171450" lvl="1" indent="-171450" algn="l" defTabSz="800100">
            <a:lnSpc>
              <a:spcPct val="90000"/>
            </a:lnSpc>
            <a:spcBef>
              <a:spcPct val="0"/>
            </a:spcBef>
            <a:spcAft>
              <a:spcPct val="15000"/>
            </a:spcAft>
            <a:buChar char="•"/>
          </a:pPr>
          <a:r>
            <a:rPr lang="en-US" sz="1800" kern="1200" dirty="0"/>
            <a:t>Review non digitized holdings to determine what you have</a:t>
          </a:r>
        </a:p>
      </dsp:txBody>
      <dsp:txXfrm>
        <a:off x="35099" y="35099"/>
        <a:ext cx="7970406" cy="1128170"/>
      </dsp:txXfrm>
    </dsp:sp>
    <dsp:sp modelId="{24D1990F-BEF1-114A-BD03-87F7AD992AC7}">
      <dsp:nvSpPr>
        <dsp:cNvPr id="0" name=""/>
        <dsp:cNvSpPr/>
      </dsp:nvSpPr>
      <dsp:spPr>
        <a:xfrm>
          <a:off x="784302" y="1416253"/>
          <a:ext cx="9364801" cy="1198368"/>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Selection</a:t>
          </a:r>
        </a:p>
        <a:p>
          <a:pPr marL="171450" lvl="1" indent="-171450" algn="l" defTabSz="800100">
            <a:lnSpc>
              <a:spcPct val="90000"/>
            </a:lnSpc>
            <a:spcBef>
              <a:spcPct val="0"/>
            </a:spcBef>
            <a:spcAft>
              <a:spcPct val="15000"/>
            </a:spcAft>
            <a:buChar char="•"/>
          </a:pPr>
          <a:r>
            <a:rPr lang="en-US" sz="1800" kern="1200" dirty="0"/>
            <a:t>Determine what to do with what you have</a:t>
          </a:r>
        </a:p>
        <a:p>
          <a:pPr marL="171450" lvl="1" indent="-171450" algn="l" defTabSz="800100">
            <a:lnSpc>
              <a:spcPct val="90000"/>
            </a:lnSpc>
            <a:spcBef>
              <a:spcPct val="0"/>
            </a:spcBef>
            <a:spcAft>
              <a:spcPct val="15000"/>
            </a:spcAft>
            <a:buChar char="•"/>
          </a:pPr>
          <a:r>
            <a:rPr lang="en-US" sz="1800" kern="1200" dirty="0"/>
            <a:t>What should be digitized, what should be stored or tossed</a:t>
          </a:r>
        </a:p>
      </dsp:txBody>
      <dsp:txXfrm>
        <a:off x="819401" y="1451352"/>
        <a:ext cx="7731361" cy="1128170"/>
      </dsp:txXfrm>
    </dsp:sp>
    <dsp:sp modelId="{320AF662-E1C9-CA4C-BA85-BDC2DE32EC6E}">
      <dsp:nvSpPr>
        <dsp:cNvPr id="0" name=""/>
        <dsp:cNvSpPr/>
      </dsp:nvSpPr>
      <dsp:spPr>
        <a:xfrm>
          <a:off x="1556898" y="2832507"/>
          <a:ext cx="9364801" cy="1198368"/>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Digitization</a:t>
          </a:r>
        </a:p>
        <a:p>
          <a:pPr marL="171450" lvl="1" indent="-171450" algn="l" defTabSz="800100">
            <a:lnSpc>
              <a:spcPct val="90000"/>
            </a:lnSpc>
            <a:spcBef>
              <a:spcPct val="0"/>
            </a:spcBef>
            <a:spcAft>
              <a:spcPct val="15000"/>
            </a:spcAft>
            <a:buChar char="•"/>
          </a:pPr>
          <a:r>
            <a:rPr lang="en-US" sz="1800" kern="1200" dirty="0"/>
            <a:t>Digitize the media holdings that have been so designated</a:t>
          </a:r>
        </a:p>
        <a:p>
          <a:pPr marL="171450" lvl="1" indent="-171450" algn="l" defTabSz="800100">
            <a:lnSpc>
              <a:spcPct val="90000"/>
            </a:lnSpc>
            <a:spcBef>
              <a:spcPct val="0"/>
            </a:spcBef>
            <a:spcAft>
              <a:spcPct val="15000"/>
            </a:spcAft>
            <a:buChar char="•"/>
          </a:pPr>
          <a:r>
            <a:rPr lang="en-US" sz="1800" kern="1200" dirty="0"/>
            <a:t>Establish metadata standards, and enter metadata</a:t>
          </a:r>
        </a:p>
      </dsp:txBody>
      <dsp:txXfrm>
        <a:off x="1591997" y="2867606"/>
        <a:ext cx="7743067" cy="1128170"/>
      </dsp:txXfrm>
    </dsp:sp>
    <dsp:sp modelId="{7D6BF738-7D7F-F640-A3FE-1181E0560EA6}">
      <dsp:nvSpPr>
        <dsp:cNvPr id="0" name=""/>
        <dsp:cNvSpPr/>
      </dsp:nvSpPr>
      <dsp:spPr>
        <a:xfrm>
          <a:off x="2341200" y="4248761"/>
          <a:ext cx="9364801" cy="1198368"/>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Storage</a:t>
          </a:r>
          <a:endParaRPr lang="en-US" sz="2000" kern="1200"/>
        </a:p>
        <a:p>
          <a:pPr marL="171450" lvl="1" indent="-171450" algn="l" defTabSz="800100">
            <a:lnSpc>
              <a:spcPct val="90000"/>
            </a:lnSpc>
            <a:spcBef>
              <a:spcPct val="0"/>
            </a:spcBef>
            <a:spcAft>
              <a:spcPct val="15000"/>
            </a:spcAft>
            <a:buChar char="•"/>
          </a:pPr>
          <a:r>
            <a:rPr lang="en-US" sz="1800" kern="1200" dirty="0"/>
            <a:t>Aptly store items in a determined physical location</a:t>
          </a:r>
        </a:p>
        <a:p>
          <a:pPr marL="171450" lvl="1" indent="-171450" algn="l" defTabSz="800100">
            <a:lnSpc>
              <a:spcPct val="90000"/>
            </a:lnSpc>
            <a:spcBef>
              <a:spcPct val="0"/>
            </a:spcBef>
            <a:spcAft>
              <a:spcPct val="15000"/>
            </a:spcAft>
            <a:buChar char="•"/>
          </a:pPr>
          <a:r>
            <a:rPr lang="en-US" sz="1800" kern="1200" dirty="0"/>
            <a:t>Create a digital storage area and store digitized content in this allocated space</a:t>
          </a:r>
        </a:p>
      </dsp:txBody>
      <dsp:txXfrm>
        <a:off x="2376299" y="4283860"/>
        <a:ext cx="7731361" cy="1128170"/>
      </dsp:txXfrm>
    </dsp:sp>
    <dsp:sp modelId="{CE805EE7-14C4-3340-9059-74ACCA62BB58}">
      <dsp:nvSpPr>
        <dsp:cNvPr id="0" name=""/>
        <dsp:cNvSpPr/>
      </dsp:nvSpPr>
      <dsp:spPr>
        <a:xfrm>
          <a:off x="8585862" y="917841"/>
          <a:ext cx="778939" cy="778939"/>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endParaRPr lang="en-US" sz="5400" kern="1200"/>
        </a:p>
      </dsp:txBody>
      <dsp:txXfrm>
        <a:off x="8761123" y="917841"/>
        <a:ext cx="428417" cy="586152"/>
      </dsp:txXfrm>
    </dsp:sp>
    <dsp:sp modelId="{4CFFC32D-0480-AB4D-9D88-ED600AEFDFD1}">
      <dsp:nvSpPr>
        <dsp:cNvPr id="0" name=""/>
        <dsp:cNvSpPr/>
      </dsp:nvSpPr>
      <dsp:spPr>
        <a:xfrm>
          <a:off x="9370164" y="2334095"/>
          <a:ext cx="778939" cy="778939"/>
        </a:xfrm>
        <a:prstGeom prst="downArrow">
          <a:avLst>
            <a:gd name="adj1" fmla="val 55000"/>
            <a:gd name="adj2" fmla="val 45000"/>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endParaRPr lang="en-US" sz="5400" kern="1200"/>
        </a:p>
      </dsp:txBody>
      <dsp:txXfrm>
        <a:off x="9545425" y="2334095"/>
        <a:ext cx="428417" cy="586152"/>
      </dsp:txXfrm>
    </dsp:sp>
    <dsp:sp modelId="{1FF7CDBB-8100-6D41-817B-A058DA841A09}">
      <dsp:nvSpPr>
        <dsp:cNvPr id="0" name=""/>
        <dsp:cNvSpPr/>
      </dsp:nvSpPr>
      <dsp:spPr>
        <a:xfrm>
          <a:off x="10142760" y="3750349"/>
          <a:ext cx="778939" cy="778939"/>
        </a:xfrm>
        <a:prstGeom prst="downArrow">
          <a:avLst>
            <a:gd name="adj1" fmla="val 55000"/>
            <a:gd name="adj2" fmla="val 45000"/>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endParaRPr lang="en-US" sz="5400" kern="1200"/>
        </a:p>
      </dsp:txBody>
      <dsp:txXfrm>
        <a:off x="10318021" y="3750349"/>
        <a:ext cx="428417" cy="58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BC4168-A7D7-144C-99F7-B11D5E4F1D2A}">
      <dsp:nvSpPr>
        <dsp:cNvPr id="0" name=""/>
        <dsp:cNvSpPr/>
      </dsp:nvSpPr>
      <dsp:spPr>
        <a:xfrm>
          <a:off x="819662" y="0"/>
          <a:ext cx="9289512" cy="4428392"/>
        </a:xfrm>
        <a:prstGeom prst="rightArrow">
          <a:avLst/>
        </a:prstGeom>
        <a:solidFill>
          <a:schemeClr val="accent2">
            <a:tint val="4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ED737B9-C31E-DF45-97B4-BD9A29065B80}">
      <dsp:nvSpPr>
        <dsp:cNvPr id="0" name=""/>
        <dsp:cNvSpPr/>
      </dsp:nvSpPr>
      <dsp:spPr>
        <a:xfrm>
          <a:off x="5469" y="1328517"/>
          <a:ext cx="2630818" cy="1771356"/>
        </a:xfrm>
        <a:prstGeom prst="roundRect">
          <a:avLst/>
        </a:prstGeom>
        <a:gradFill rotWithShape="0">
          <a:gsLst>
            <a:gs pos="0">
              <a:schemeClr val="accent2">
                <a:hueOff val="0"/>
                <a:satOff val="0"/>
                <a:lumOff val="0"/>
                <a:alphaOff val="0"/>
                <a:tint val="98000"/>
                <a:lumMod val="100000"/>
              </a:schemeClr>
            </a:gs>
            <a:gs pos="100000">
              <a:schemeClr val="accent2">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Audit Existing Digital Collection</a:t>
          </a:r>
        </a:p>
      </dsp:txBody>
      <dsp:txXfrm>
        <a:off x="91939" y="1414987"/>
        <a:ext cx="2457878" cy="1598416"/>
      </dsp:txXfrm>
    </dsp:sp>
    <dsp:sp modelId="{AABB1225-6164-254E-8D61-78BE59FC80B6}">
      <dsp:nvSpPr>
        <dsp:cNvPr id="0" name=""/>
        <dsp:cNvSpPr/>
      </dsp:nvSpPr>
      <dsp:spPr>
        <a:xfrm>
          <a:off x="2767829" y="1328517"/>
          <a:ext cx="2630818" cy="1771356"/>
        </a:xfrm>
        <a:prstGeom prst="roundRect">
          <a:avLst/>
        </a:prstGeom>
        <a:gradFill rotWithShape="0">
          <a:gsLst>
            <a:gs pos="0">
              <a:schemeClr val="accent3">
                <a:hueOff val="0"/>
                <a:satOff val="0"/>
                <a:lumOff val="0"/>
                <a:alphaOff val="0"/>
                <a:tint val="98000"/>
                <a:lumMod val="100000"/>
              </a:schemeClr>
            </a:gs>
            <a:gs pos="100000">
              <a:schemeClr val="accent3">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Determine Needs</a:t>
          </a:r>
        </a:p>
      </dsp:txBody>
      <dsp:txXfrm>
        <a:off x="2854299" y="1414987"/>
        <a:ext cx="2457878" cy="1598416"/>
      </dsp:txXfrm>
    </dsp:sp>
    <dsp:sp modelId="{C7737672-CACD-9642-BB3D-A45DB240F652}">
      <dsp:nvSpPr>
        <dsp:cNvPr id="0" name=""/>
        <dsp:cNvSpPr/>
      </dsp:nvSpPr>
      <dsp:spPr>
        <a:xfrm>
          <a:off x="5530189" y="1328517"/>
          <a:ext cx="2630818" cy="1771356"/>
        </a:xfrm>
        <a:prstGeom prst="roundRect">
          <a:avLst/>
        </a:prstGeom>
        <a:gradFill rotWithShape="0">
          <a:gsLst>
            <a:gs pos="0">
              <a:schemeClr val="accent4">
                <a:hueOff val="0"/>
                <a:satOff val="0"/>
                <a:lumOff val="0"/>
                <a:alphaOff val="0"/>
                <a:tint val="98000"/>
                <a:lumMod val="100000"/>
              </a:schemeClr>
            </a:gs>
            <a:gs pos="100000">
              <a:schemeClr val="accent4">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Review &amp; Select Software</a:t>
          </a:r>
        </a:p>
      </dsp:txBody>
      <dsp:txXfrm>
        <a:off x="5616659" y="1414987"/>
        <a:ext cx="2457878" cy="1598416"/>
      </dsp:txXfrm>
    </dsp:sp>
    <dsp:sp modelId="{4DE0A0F8-16F2-F34C-8CD8-5C2A896896BE}">
      <dsp:nvSpPr>
        <dsp:cNvPr id="0" name=""/>
        <dsp:cNvSpPr/>
      </dsp:nvSpPr>
      <dsp:spPr>
        <a:xfrm>
          <a:off x="8292549" y="1328517"/>
          <a:ext cx="2630818" cy="1771356"/>
        </a:xfrm>
        <a:prstGeom prst="roundRect">
          <a:avLst/>
        </a:prstGeom>
        <a:gradFill rotWithShape="0">
          <a:gsLst>
            <a:gs pos="0">
              <a:schemeClr val="accent5">
                <a:hueOff val="0"/>
                <a:satOff val="0"/>
                <a:lumOff val="0"/>
                <a:alphaOff val="0"/>
                <a:tint val="98000"/>
                <a:lumMod val="100000"/>
              </a:schemeClr>
            </a:gs>
            <a:gs pos="100000">
              <a:schemeClr val="accent5">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Implementation</a:t>
          </a:r>
        </a:p>
      </dsp:txBody>
      <dsp:txXfrm>
        <a:off x="8379019" y="1414987"/>
        <a:ext cx="2457878" cy="159841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A9F70E-F3DE-B241-981A-D0B7AA4CBABA}" type="datetimeFigureOut">
              <a:rPr lang="en-US" smtClean="0"/>
              <a:t>5/27/19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03875-5AF4-2847-B5C5-81498936D029}" type="slidenum">
              <a:rPr lang="en-US" smtClean="0"/>
              <a:t>‹#›</a:t>
            </a:fld>
            <a:endParaRPr lang="en-US"/>
          </a:p>
        </p:txBody>
      </p:sp>
    </p:spTree>
    <p:extLst>
      <p:ext uri="{BB962C8B-B14F-4D97-AF65-F5344CB8AC3E}">
        <p14:creationId xmlns:p14="http://schemas.microsoft.com/office/powerpoint/2010/main" val="1547976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Due the ever-increasing number of digital photos and other like media being generated, there is a growing need to appropriately store, organize and manage these digital assets. This presentation explores this subject and offers general guidelines and best practices regarding digital asset management. Potential software solutions will be reviewed as well as compared towards identifying their merits and shortcomings.</a:t>
            </a:r>
          </a:p>
        </p:txBody>
      </p:sp>
      <p:sp>
        <p:nvSpPr>
          <p:cNvPr id="4" name="Slide Number Placeholder 3"/>
          <p:cNvSpPr>
            <a:spLocks noGrp="1"/>
          </p:cNvSpPr>
          <p:nvPr>
            <p:ph type="sldNum" sz="quarter" idx="10"/>
          </p:nvPr>
        </p:nvSpPr>
        <p:spPr/>
        <p:txBody>
          <a:bodyPr/>
          <a:lstStyle/>
          <a:p>
            <a:fld id="{93B03875-5AF4-2847-B5C5-81498936D029}" type="slidenum">
              <a:rPr lang="en-US" smtClean="0"/>
              <a:t>1</a:t>
            </a:fld>
            <a:endParaRPr lang="en-US"/>
          </a:p>
        </p:txBody>
      </p:sp>
    </p:spTree>
    <p:extLst>
      <p:ext uri="{BB962C8B-B14F-4D97-AF65-F5344CB8AC3E}">
        <p14:creationId xmlns:p14="http://schemas.microsoft.com/office/powerpoint/2010/main" val="7419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10</a:t>
            </a:fld>
            <a:endParaRPr lang="en-US"/>
          </a:p>
        </p:txBody>
      </p:sp>
    </p:spTree>
    <p:extLst>
      <p:ext uri="{BB962C8B-B14F-4D97-AF65-F5344CB8AC3E}">
        <p14:creationId xmlns:p14="http://schemas.microsoft.com/office/powerpoint/2010/main" val="937782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11</a:t>
            </a:fld>
            <a:endParaRPr lang="en-US"/>
          </a:p>
        </p:txBody>
      </p:sp>
    </p:spTree>
    <p:extLst>
      <p:ext uri="{BB962C8B-B14F-4D97-AF65-F5344CB8AC3E}">
        <p14:creationId xmlns:p14="http://schemas.microsoft.com/office/powerpoint/2010/main" val="942726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Evaluate Metadata Input Methods.</a:t>
            </a:r>
            <a:r>
              <a:rPr lang="en-US" sz="1200" b="0" i="0" kern="1200" dirty="0">
                <a:solidFill>
                  <a:schemeClr val="tx1"/>
                </a:solidFill>
                <a:effectLst/>
                <a:latin typeface="+mn-lt"/>
                <a:ea typeface="+mn-ea"/>
                <a:cs typeface="+mn-cs"/>
              </a:rPr>
              <a:t> User adoption of a DAM system depends on metadata entry. </a:t>
            </a:r>
          </a:p>
          <a:p>
            <a:r>
              <a:rPr lang="en-US" sz="1200" b="1" i="0" kern="1200" dirty="0">
                <a:solidFill>
                  <a:schemeClr val="tx1"/>
                </a:solidFill>
                <a:effectLst/>
                <a:latin typeface="+mn-lt"/>
                <a:ea typeface="+mn-ea"/>
                <a:cs typeface="+mn-cs"/>
              </a:rPr>
              <a:t>Ability to Scale.</a:t>
            </a:r>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Consider the Degree of System Customization</a:t>
            </a:r>
            <a:r>
              <a:rPr lang="en-US" sz="1200" b="0" i="0" kern="1200" dirty="0">
                <a:solidFill>
                  <a:schemeClr val="tx1"/>
                </a:solidFill>
                <a:effectLst/>
                <a:latin typeface="+mn-lt"/>
                <a:ea typeface="+mn-ea"/>
                <a:cs typeface="+mn-cs"/>
              </a:rPr>
              <a:t>. Flexible enough to meet the needs of your users. Understand how simple or complex it will be to configure the DAM</a:t>
            </a:r>
            <a:r>
              <a:rPr lang="en-US" sz="1200" b="0" i="0" kern="1200" baseline="0" dirty="0">
                <a:solidFill>
                  <a:schemeClr val="tx1"/>
                </a:solidFill>
                <a:effectLst/>
                <a:latin typeface="+mn-lt"/>
                <a:ea typeface="+mn-ea"/>
                <a:cs typeface="+mn-cs"/>
              </a:rPr>
              <a:t> (custom code or toggle settings)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Determine Cataloging Capabilities</a:t>
            </a:r>
            <a:r>
              <a:rPr lang="en-US" sz="1200" b="0" i="0" kern="1200" dirty="0">
                <a:solidFill>
                  <a:schemeClr val="tx1"/>
                </a:solidFill>
                <a:effectLst/>
                <a:latin typeface="+mn-lt"/>
                <a:ea typeface="+mn-ea"/>
                <a:cs typeface="+mn-cs"/>
              </a:rPr>
              <a:t>. should be able to present assets in catalogs that are curated for specific users.</a:t>
            </a:r>
          </a:p>
          <a:p>
            <a:r>
              <a:rPr lang="en-US" sz="1200" b="1" i="0" kern="1200" dirty="0">
                <a:solidFill>
                  <a:schemeClr val="tx1"/>
                </a:solidFill>
                <a:effectLst/>
                <a:latin typeface="+mn-lt"/>
                <a:ea typeface="+mn-ea"/>
                <a:cs typeface="+mn-cs"/>
              </a:rPr>
              <a:t>Make Sure it Can Integrate with Other Systems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B03875-5AF4-2847-B5C5-81498936D029}" type="slidenum">
              <a:rPr lang="en-US" smtClean="0"/>
              <a:t>12</a:t>
            </a:fld>
            <a:endParaRPr lang="en-US"/>
          </a:p>
        </p:txBody>
      </p:sp>
    </p:spTree>
    <p:extLst>
      <p:ext uri="{BB962C8B-B14F-4D97-AF65-F5344CB8AC3E}">
        <p14:creationId xmlns:p14="http://schemas.microsoft.com/office/powerpoint/2010/main" val="537074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Evaluate Asset Search Sophistication.</a:t>
            </a:r>
            <a:r>
              <a:rPr lang="en-US" sz="1200" b="0" i="0" kern="1200" dirty="0">
                <a:solidFill>
                  <a:schemeClr val="tx1"/>
                </a:solidFill>
                <a:effectLst/>
                <a:latin typeface="+mn-lt"/>
                <a:ea typeface="+mn-ea"/>
                <a:cs typeface="+mn-cs"/>
              </a:rPr>
              <a:t> </a:t>
            </a:r>
          </a:p>
          <a:p>
            <a:pPr marL="171450" indent="-171450">
              <a:buFontTx/>
              <a:buChar char="-"/>
            </a:pPr>
            <a:r>
              <a:rPr lang="en-US" sz="1200" b="0" i="0" kern="1200" dirty="0">
                <a:solidFill>
                  <a:schemeClr val="tx1"/>
                </a:solidFill>
                <a:effectLst/>
                <a:latin typeface="+mn-lt"/>
                <a:ea typeface="+mn-ea"/>
                <a:cs typeface="+mn-cs"/>
              </a:rPr>
              <a:t>The assets in a digital asset management system are only useful if you can find them. </a:t>
            </a:r>
          </a:p>
          <a:p>
            <a:pPr marL="171450" indent="-171450">
              <a:buFontTx/>
              <a:buChar char="-"/>
            </a:pPr>
            <a:r>
              <a:rPr lang="en-US" sz="1200" b="0" i="0" kern="1200" dirty="0">
                <a:solidFill>
                  <a:schemeClr val="tx1"/>
                </a:solidFill>
                <a:effectLst/>
                <a:latin typeface="+mn-lt"/>
                <a:ea typeface="+mn-ea"/>
                <a:cs typeface="+mn-cs"/>
              </a:rPr>
              <a:t>Strong DAM systems have many search filters and advanced ones are bringing in new and sophisticated search techniques and technologies. </a:t>
            </a:r>
          </a:p>
          <a:p>
            <a:r>
              <a:rPr lang="en-US" sz="1200" b="1" i="0" kern="1200" dirty="0">
                <a:solidFill>
                  <a:schemeClr val="tx1"/>
                </a:solidFill>
                <a:effectLst/>
                <a:latin typeface="+mn-lt"/>
                <a:ea typeface="+mn-ea"/>
                <a:cs typeface="+mn-cs"/>
              </a:rPr>
              <a:t>Scope Out Permissions.</a:t>
            </a:r>
            <a:r>
              <a:rPr lang="en-US" sz="1200" b="0" i="0" kern="1200" dirty="0">
                <a:solidFill>
                  <a:schemeClr val="tx1"/>
                </a:solidFill>
                <a:effectLst/>
                <a:latin typeface="+mn-lt"/>
                <a:ea typeface="+mn-ea"/>
                <a:cs typeface="+mn-cs"/>
              </a:rPr>
              <a:t> Making assets only available to those who need them.</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Permissions should be available at catalog, group and even individual asset levels. </a:t>
            </a:r>
          </a:p>
          <a:p>
            <a:r>
              <a:rPr lang="en-US" sz="1200" b="1" i="0" kern="1200" dirty="0">
                <a:solidFill>
                  <a:schemeClr val="tx1"/>
                </a:solidFill>
                <a:effectLst/>
                <a:latin typeface="+mn-lt"/>
                <a:ea typeface="+mn-ea"/>
                <a:cs typeface="+mn-cs"/>
              </a:rPr>
              <a:t>Verify Security Features.</a:t>
            </a:r>
            <a:r>
              <a:rPr lang="en-US" sz="1200" b="0" i="0" kern="1200" dirty="0">
                <a:solidFill>
                  <a:schemeClr val="tx1"/>
                </a:solidFill>
                <a:effectLst/>
                <a:latin typeface="+mn-lt"/>
                <a:ea typeface="+mn-ea"/>
                <a:cs typeface="+mn-cs"/>
              </a:rPr>
              <a:t> Keep your assets safe </a:t>
            </a:r>
            <a:r>
              <a:rPr lang="en-US" sz="1200" b="1" i="0" kern="1200" dirty="0">
                <a:solidFill>
                  <a:schemeClr val="tx1"/>
                </a:solidFill>
                <a:effectLst/>
                <a:latin typeface="+mn-lt"/>
                <a:ea typeface="+mn-ea"/>
                <a:cs typeface="+mn-cs"/>
              </a:rPr>
              <a:t>Investigate Vendor Track Record.</a:t>
            </a:r>
            <a:r>
              <a:rPr lang="en-US" sz="1200" b="0" i="0" kern="1200" dirty="0">
                <a:solidFill>
                  <a:schemeClr val="tx1"/>
                </a:solidFill>
                <a:effectLst/>
                <a:latin typeface="+mn-lt"/>
                <a:ea typeface="+mn-ea"/>
                <a:cs typeface="+mn-cs"/>
              </a:rPr>
              <a:t> Go with a trusted vendor with an established DAM platform</a:t>
            </a:r>
          </a:p>
          <a:p>
            <a:r>
              <a:rPr lang="en-US" sz="1200" b="1" i="0" kern="1200" dirty="0">
                <a:solidFill>
                  <a:schemeClr val="tx1"/>
                </a:solidFill>
                <a:effectLst/>
                <a:latin typeface="+mn-lt"/>
                <a:ea typeface="+mn-ea"/>
                <a:cs typeface="+mn-cs"/>
              </a:rPr>
              <a:t>Assess Customer Support.</a:t>
            </a:r>
            <a:r>
              <a:rPr lang="en-US" sz="1200" b="0" i="0" kern="1200" dirty="0">
                <a:solidFill>
                  <a:schemeClr val="tx1"/>
                </a:solidFill>
                <a:effectLst/>
                <a:latin typeface="+mn-lt"/>
                <a:ea typeface="+mn-ea"/>
                <a:cs typeface="+mn-cs"/>
              </a:rPr>
              <a:t> Vendor who will support your system with true customer care and dedicated support staff. DAM is an ongoing program, not just an installation.</a:t>
            </a:r>
          </a:p>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13</a:t>
            </a:fld>
            <a:endParaRPr lang="en-US"/>
          </a:p>
        </p:txBody>
      </p:sp>
    </p:spTree>
    <p:extLst>
      <p:ext uri="{BB962C8B-B14F-4D97-AF65-F5344CB8AC3E}">
        <p14:creationId xmlns:p14="http://schemas.microsoft.com/office/powerpoint/2010/main" val="1662732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14</a:t>
            </a:fld>
            <a:endParaRPr lang="en-US"/>
          </a:p>
        </p:txBody>
      </p:sp>
    </p:spTree>
    <p:extLst>
      <p:ext uri="{BB962C8B-B14F-4D97-AF65-F5344CB8AC3E}">
        <p14:creationId xmlns:p14="http://schemas.microsoft.com/office/powerpoint/2010/main" val="1334418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15</a:t>
            </a:fld>
            <a:endParaRPr lang="en-US"/>
          </a:p>
        </p:txBody>
      </p:sp>
    </p:spTree>
    <p:extLst>
      <p:ext uri="{BB962C8B-B14F-4D97-AF65-F5344CB8AC3E}">
        <p14:creationId xmlns:p14="http://schemas.microsoft.com/office/powerpoint/2010/main" val="110136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Features</a:t>
            </a:r>
          </a:p>
          <a:p>
            <a:pPr marL="171450" indent="-171450">
              <a:buFontTx/>
              <a:buChar char="-"/>
            </a:pPr>
            <a:r>
              <a:rPr lang="en-US" dirty="0"/>
              <a:t>Assign Metadata to a Batch of photos</a:t>
            </a:r>
          </a:p>
          <a:p>
            <a:pPr marL="171450" indent="-171450">
              <a:buFontTx/>
              <a:buChar char="-"/>
            </a:pPr>
            <a:r>
              <a:rPr lang="en-US" dirty="0"/>
              <a:t>Embed</a:t>
            </a:r>
            <a:r>
              <a:rPr lang="en-US" baseline="0" dirty="0"/>
              <a:t> metadata into photos</a:t>
            </a:r>
            <a:endParaRPr lang="en-US" dirty="0"/>
          </a:p>
          <a:p>
            <a:pPr marL="171450" indent="-171450">
              <a:buFontTx/>
              <a:buChar char="-"/>
            </a:pPr>
            <a:r>
              <a:rPr lang="en-US" dirty="0"/>
              <a:t>Ratings</a:t>
            </a:r>
          </a:p>
          <a:p>
            <a:pPr marL="171450" indent="-171450">
              <a:buFontTx/>
              <a:buChar char="-"/>
            </a:pPr>
            <a:r>
              <a:rPr lang="en-US" dirty="0"/>
              <a:t>Watch/Auto</a:t>
            </a:r>
            <a:r>
              <a:rPr lang="en-US" baseline="0" dirty="0"/>
              <a:t> Import Folder</a:t>
            </a:r>
          </a:p>
          <a:p>
            <a:pPr marL="171450" indent="-171450">
              <a:buFontTx/>
              <a:buChar char="-"/>
            </a:pPr>
            <a:r>
              <a:rPr lang="en-US" baseline="0" dirty="0"/>
              <a:t>Manage A/V Files</a:t>
            </a:r>
            <a:endParaRPr lang="en-US" dirty="0"/>
          </a:p>
          <a:p>
            <a:pPr marL="171450" indent="-171450">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16</a:t>
            </a:fld>
            <a:endParaRPr lang="en-US"/>
          </a:p>
        </p:txBody>
      </p:sp>
    </p:spTree>
    <p:extLst>
      <p:ext uri="{BB962C8B-B14F-4D97-AF65-F5344CB8AC3E}">
        <p14:creationId xmlns:p14="http://schemas.microsoft.com/office/powerpoint/2010/main" val="1721021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Features</a:t>
            </a:r>
          </a:p>
          <a:p>
            <a:pPr marL="171450" indent="-171450">
              <a:buFontTx/>
              <a:buChar char="-"/>
            </a:pPr>
            <a:r>
              <a:rPr lang="en-US" dirty="0"/>
              <a:t>Assign Metadata to a Batch of photos</a:t>
            </a:r>
          </a:p>
          <a:p>
            <a:pPr marL="171450" indent="-171450">
              <a:buFontTx/>
              <a:buChar char="-"/>
            </a:pPr>
            <a:r>
              <a:rPr lang="en-US" dirty="0"/>
              <a:t>Embed</a:t>
            </a:r>
            <a:r>
              <a:rPr lang="en-US" baseline="0" dirty="0"/>
              <a:t> metadata into photos</a:t>
            </a:r>
            <a:endParaRPr lang="en-US" dirty="0"/>
          </a:p>
          <a:p>
            <a:pPr marL="171450" indent="-171450">
              <a:buFontTx/>
              <a:buChar char="-"/>
            </a:pPr>
            <a:r>
              <a:rPr lang="en-US" dirty="0"/>
              <a:t>Ratings</a:t>
            </a:r>
          </a:p>
          <a:p>
            <a:pPr marL="171450" indent="-171450">
              <a:buFontTx/>
              <a:buChar char="-"/>
            </a:pPr>
            <a:r>
              <a:rPr lang="en-US" dirty="0"/>
              <a:t>Watch/Auto</a:t>
            </a:r>
            <a:r>
              <a:rPr lang="en-US" baseline="0" dirty="0"/>
              <a:t> Import Folder</a:t>
            </a:r>
          </a:p>
          <a:p>
            <a:pPr marL="171450" indent="-171450">
              <a:buFontTx/>
              <a:buChar char="-"/>
            </a:pPr>
            <a:r>
              <a:rPr lang="en-US" baseline="0" dirty="0"/>
              <a:t>Manage A/V Files</a:t>
            </a:r>
            <a:endParaRPr lang="en-US" dirty="0"/>
          </a:p>
          <a:p>
            <a:pPr marL="171450" indent="-171450">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17</a:t>
            </a:fld>
            <a:endParaRPr lang="en-US"/>
          </a:p>
        </p:txBody>
      </p:sp>
    </p:spTree>
    <p:extLst>
      <p:ext uri="{BB962C8B-B14F-4D97-AF65-F5344CB8AC3E}">
        <p14:creationId xmlns:p14="http://schemas.microsoft.com/office/powerpoint/2010/main" val="150370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18</a:t>
            </a:fld>
            <a:endParaRPr lang="en-US"/>
          </a:p>
        </p:txBody>
      </p:sp>
    </p:spTree>
    <p:extLst>
      <p:ext uri="{BB962C8B-B14F-4D97-AF65-F5344CB8AC3E}">
        <p14:creationId xmlns:p14="http://schemas.microsoft.com/office/powerpoint/2010/main" val="1619666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19</a:t>
            </a:fld>
            <a:endParaRPr lang="en-US"/>
          </a:p>
        </p:txBody>
      </p:sp>
    </p:spTree>
    <p:extLst>
      <p:ext uri="{BB962C8B-B14F-4D97-AF65-F5344CB8AC3E}">
        <p14:creationId xmlns:p14="http://schemas.microsoft.com/office/powerpoint/2010/main" val="765298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a:solidFill>
                  <a:schemeClr val="tx1"/>
                </a:solidFill>
                <a:effectLst/>
                <a:latin typeface="+mn-lt"/>
                <a:ea typeface="+mn-ea"/>
                <a:cs typeface="+mn-cs"/>
              </a:rPr>
              <a:t>Digital assets are digital content files, such as photographic images, audio, video, graphics, text files, or data. They may be stored locally on a server, digital device (PC, tablet, media player, etc.), or in the cloud.</a:t>
            </a:r>
          </a:p>
          <a:p>
            <a:pPr rtl="0"/>
            <a:r>
              <a:rPr lang="en-US" sz="1200" b="0" i="0" kern="1200" dirty="0">
                <a:solidFill>
                  <a:schemeClr val="tx1"/>
                </a:solidFill>
                <a:effectLst/>
                <a:latin typeface="+mn-lt"/>
                <a:ea typeface="+mn-ea"/>
                <a:cs typeface="+mn-cs"/>
              </a:rPr>
              <a:t>Digital asset management, or DAM, is the process by which a person or organization categorizes, stores, and shares its digital assets. A DAM system is a software solution that facilitates and automates the DAM process.</a:t>
            </a:r>
          </a:p>
        </p:txBody>
      </p:sp>
      <p:sp>
        <p:nvSpPr>
          <p:cNvPr id="4" name="Slide Number Placeholder 3"/>
          <p:cNvSpPr>
            <a:spLocks noGrp="1"/>
          </p:cNvSpPr>
          <p:nvPr>
            <p:ph type="sldNum" sz="quarter" idx="10"/>
          </p:nvPr>
        </p:nvSpPr>
        <p:spPr/>
        <p:txBody>
          <a:bodyPr/>
          <a:lstStyle/>
          <a:p>
            <a:fld id="{93B03875-5AF4-2847-B5C5-81498936D029}" type="slidenum">
              <a:rPr lang="en-US" smtClean="0"/>
              <a:t>2</a:t>
            </a:fld>
            <a:endParaRPr lang="en-US"/>
          </a:p>
        </p:txBody>
      </p:sp>
    </p:spTree>
    <p:extLst>
      <p:ext uri="{BB962C8B-B14F-4D97-AF65-F5344CB8AC3E}">
        <p14:creationId xmlns:p14="http://schemas.microsoft.com/office/powerpoint/2010/main" val="964214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20</a:t>
            </a:fld>
            <a:endParaRPr lang="en-US"/>
          </a:p>
        </p:txBody>
      </p:sp>
    </p:spTree>
    <p:extLst>
      <p:ext uri="{BB962C8B-B14F-4D97-AF65-F5344CB8AC3E}">
        <p14:creationId xmlns:p14="http://schemas.microsoft.com/office/powerpoint/2010/main" val="3300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a:t>
            </a:r>
            <a:r>
              <a:rPr lang="en-US" baseline="0" dirty="0"/>
              <a:t> interface, view photos on the map</a:t>
            </a:r>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21</a:t>
            </a:fld>
            <a:endParaRPr lang="en-US"/>
          </a:p>
        </p:txBody>
      </p:sp>
    </p:spTree>
    <p:extLst>
      <p:ext uri="{BB962C8B-B14F-4D97-AF65-F5344CB8AC3E}">
        <p14:creationId xmlns:p14="http://schemas.microsoft.com/office/powerpoint/2010/main" val="968509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22</a:t>
            </a:fld>
            <a:endParaRPr lang="en-US"/>
          </a:p>
        </p:txBody>
      </p:sp>
    </p:spTree>
    <p:extLst>
      <p:ext uri="{BB962C8B-B14F-4D97-AF65-F5344CB8AC3E}">
        <p14:creationId xmlns:p14="http://schemas.microsoft.com/office/powerpoint/2010/main" val="420149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During the initial stages of the implementation and rollout, someone should “own” the system and become the point of contact for issues and plan training for users to ensure that assets are being ingested and tagged properly. This role is critically important to the implementation and ongoing success of the project.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 agile approach to implementation means smoother rollout and the ability to test feature based on the valuable feedback provided by users during the process. DAM implementations are complex and include integrations with internal systems, data models, product master data sets, naming conventions, and existing processes. A phased implementation allows you to mitigate project risks.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If you are considering a system for ten or more groups within your organization, identify the three or four departments that include quick adopters and have a mix of simple and complex requirements. This will allow you to establish some quick wins and then expand the deployment to the other departments using the first phase to assist in the follow-on training.</a:t>
            </a:r>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25</a:t>
            </a:fld>
            <a:endParaRPr lang="en-US"/>
          </a:p>
        </p:txBody>
      </p:sp>
    </p:spTree>
    <p:extLst>
      <p:ext uri="{BB962C8B-B14F-4D97-AF65-F5344CB8AC3E}">
        <p14:creationId xmlns:p14="http://schemas.microsoft.com/office/powerpoint/2010/main" val="2217043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a:t>
            </a:r>
            <a:r>
              <a:rPr lang="en-US" baseline="0" dirty="0"/>
              <a:t> yet to be digitized</a:t>
            </a:r>
          </a:p>
          <a:p>
            <a:r>
              <a:rPr lang="en-US" baseline="0" dirty="0"/>
              <a:t>Audit can be long and difficult, but the benefits are significant</a:t>
            </a:r>
          </a:p>
          <a:p>
            <a:r>
              <a:rPr lang="en-US" baseline="0" dirty="0"/>
              <a:t>May choose to itemize each asset, which would be great </a:t>
            </a:r>
            <a:r>
              <a:rPr lang="mr-IN" baseline="0" dirty="0"/>
              <a:t>–</a:t>
            </a:r>
            <a:r>
              <a:rPr lang="en-US" baseline="0" dirty="0"/>
              <a:t> but keeping things simple and grouping by collections may be best</a:t>
            </a:r>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3</a:t>
            </a:fld>
            <a:endParaRPr lang="en-US"/>
          </a:p>
        </p:txBody>
      </p:sp>
    </p:spTree>
    <p:extLst>
      <p:ext uri="{BB962C8B-B14F-4D97-AF65-F5344CB8AC3E}">
        <p14:creationId xmlns:p14="http://schemas.microsoft.com/office/powerpoint/2010/main" val="1735289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focus for the rest of the presentation will be on what comes next</a:t>
            </a:r>
          </a:p>
        </p:txBody>
      </p:sp>
      <p:sp>
        <p:nvSpPr>
          <p:cNvPr id="4" name="Slide Number Placeholder 3"/>
          <p:cNvSpPr>
            <a:spLocks noGrp="1"/>
          </p:cNvSpPr>
          <p:nvPr>
            <p:ph type="sldNum" sz="quarter" idx="10"/>
          </p:nvPr>
        </p:nvSpPr>
        <p:spPr/>
        <p:txBody>
          <a:bodyPr/>
          <a:lstStyle/>
          <a:p>
            <a:fld id="{93B03875-5AF4-2847-B5C5-81498936D029}" type="slidenum">
              <a:rPr lang="en-US" smtClean="0"/>
              <a:t>4</a:t>
            </a:fld>
            <a:endParaRPr lang="en-US"/>
          </a:p>
        </p:txBody>
      </p:sp>
    </p:spTree>
    <p:extLst>
      <p:ext uri="{BB962C8B-B14F-4D97-AF65-F5344CB8AC3E}">
        <p14:creationId xmlns:p14="http://schemas.microsoft.com/office/powerpoint/2010/main" val="26052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a content audit of all digital</a:t>
            </a:r>
            <a:r>
              <a:rPr lang="en-US" baseline="0" dirty="0"/>
              <a:t> assets</a:t>
            </a:r>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5</a:t>
            </a:fld>
            <a:endParaRPr lang="en-US"/>
          </a:p>
        </p:txBody>
      </p:sp>
    </p:spTree>
    <p:extLst>
      <p:ext uri="{BB962C8B-B14F-4D97-AF65-F5344CB8AC3E}">
        <p14:creationId xmlns:p14="http://schemas.microsoft.com/office/powerpoint/2010/main" val="2077159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can look</a:t>
            </a:r>
            <a:r>
              <a:rPr lang="en-US" baseline="0" dirty="0"/>
              <a:t> for a solution, you need to have an understanding of the problem or the extent of the challenge you intend to address</a:t>
            </a:r>
          </a:p>
          <a:p>
            <a:r>
              <a:rPr lang="en-US" baseline="0" dirty="0"/>
              <a:t>Easier than audit of physical files</a:t>
            </a:r>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6</a:t>
            </a:fld>
            <a:endParaRPr lang="en-US"/>
          </a:p>
        </p:txBody>
      </p:sp>
    </p:spTree>
    <p:extLst>
      <p:ext uri="{BB962C8B-B14F-4D97-AF65-F5344CB8AC3E}">
        <p14:creationId xmlns:p14="http://schemas.microsoft.com/office/powerpoint/2010/main" val="2090537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can look</a:t>
            </a:r>
            <a:r>
              <a:rPr lang="en-US" baseline="0" dirty="0"/>
              <a:t> for a solution, you need to have an understanding of the problem or the extent of the challenge you intend to address</a:t>
            </a:r>
          </a:p>
          <a:p>
            <a:r>
              <a:rPr lang="en-US" baseline="0" dirty="0"/>
              <a:t>Easier than audit of physical files</a:t>
            </a:r>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7</a:t>
            </a:fld>
            <a:endParaRPr lang="en-US"/>
          </a:p>
        </p:txBody>
      </p:sp>
    </p:spTree>
    <p:extLst>
      <p:ext uri="{BB962C8B-B14F-4D97-AF65-F5344CB8AC3E}">
        <p14:creationId xmlns:p14="http://schemas.microsoft.com/office/powerpoint/2010/main" val="1518627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8</a:t>
            </a:fld>
            <a:endParaRPr lang="en-US"/>
          </a:p>
        </p:txBody>
      </p:sp>
    </p:spTree>
    <p:extLst>
      <p:ext uri="{BB962C8B-B14F-4D97-AF65-F5344CB8AC3E}">
        <p14:creationId xmlns:p14="http://schemas.microsoft.com/office/powerpoint/2010/main" val="223421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9</a:t>
            </a:fld>
            <a:endParaRPr lang="en-US"/>
          </a:p>
        </p:txBody>
      </p:sp>
    </p:spTree>
    <p:extLst>
      <p:ext uri="{BB962C8B-B14F-4D97-AF65-F5344CB8AC3E}">
        <p14:creationId xmlns:p14="http://schemas.microsoft.com/office/powerpoint/2010/main" val="1088483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846CE7D5-CF57-46EF-B807-FDD0502418D4}" type="datetimeFigureOut">
              <a:rPr lang="en-US" smtClean="0"/>
              <a:t>5/27/19</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330EA680-D336-4FF7-8B7A-9848BB0A1C3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B58687-B4F1-7744-B2EA-4FEB3513586F}" type="datetimeFigureOut">
              <a:rPr lang="en-US" smtClean="0"/>
              <a:t>5/27/19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E1D4A-7B1B-A241-8776-98FD1F75DF4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B58687-B4F1-7744-B2EA-4FEB3513586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E1D4A-7B1B-A241-8776-98FD1F75DF4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B58687-B4F1-7744-B2EA-4FEB3513586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E1D4A-7B1B-A241-8776-98FD1F75DF46}"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B58687-B4F1-7744-B2EA-4FEB3513586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E1D4A-7B1B-A241-8776-98FD1F75DF46}"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B58687-B4F1-7744-B2EA-4FEB3513586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E1D4A-7B1B-A241-8776-98FD1F75DF4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B58687-B4F1-7744-B2EA-4FEB3513586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E1D4A-7B1B-A241-8776-98FD1F75DF46}"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58687-B4F1-7744-B2EA-4FEB3513586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E1D4A-7B1B-A241-8776-98FD1F75DF4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58687-B4F1-7744-B2EA-4FEB3513586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E1D4A-7B1B-A241-8776-98FD1F75DF4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58687-B4F1-7744-B2EA-4FEB3513586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E1D4A-7B1B-A241-8776-98FD1F75DF4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bg-BG" smtClean="0"/>
              <a:t>27.05.19 г.</a:t>
            </a:fld>
            <a:endParaRPr lang="bg-BG"/>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uk-UA" smtClean="0"/>
              <a:t>‹#›</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B58687-B4F1-7744-B2EA-4FEB3513586F}" type="datetimeFigureOut">
              <a:rPr lang="en-US" smtClean="0"/>
              <a:t>5/27/19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E1D4A-7B1B-A241-8776-98FD1F75DF4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B58687-B4F1-7744-B2EA-4FEB3513586F}" type="datetimeFigureOut">
              <a:rPr lang="en-US" smtClean="0"/>
              <a:t>5/27/19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7E1D4A-7B1B-A241-8776-98FD1F75DF4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B58687-B4F1-7744-B2EA-4FEB3513586F}" type="datetimeFigureOut">
              <a:rPr lang="en-US" smtClean="0"/>
              <a:t>5/27/19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7E1D4A-7B1B-A241-8776-98FD1F75DF4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64B58687-B4F1-7744-B2EA-4FEB3513586F}" type="datetimeFigureOut">
              <a:rPr lang="en-US" smtClean="0"/>
              <a:t>5/27/19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7E1D4A-7B1B-A241-8776-98FD1F75DF4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B58687-B4F1-7744-B2EA-4FEB3513586F}" type="datetimeFigureOut">
              <a:rPr lang="en-US" smtClean="0"/>
              <a:t>5/27/19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E1D4A-7B1B-A241-8776-98FD1F75DF4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B58687-B4F1-7744-B2EA-4FEB3513586F}" type="datetimeFigureOut">
              <a:rPr lang="en-US" smtClean="0"/>
              <a:t>5/27/19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E1D4A-7B1B-A241-8776-98FD1F75DF4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4B58687-B4F1-7744-B2EA-4FEB3513586F}" type="datetimeFigureOut">
              <a:rPr lang="en-US" smtClean="0"/>
              <a:t>5/27/19</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37E1D4A-7B1B-A241-8776-98FD1F75DF46}" type="slidenum">
              <a:rPr lang="en-US" smtClean="0"/>
              <a:t>‹#›</a:t>
            </a:fld>
            <a:endParaRPr lang="en-US"/>
          </a:p>
        </p:txBody>
      </p:sp>
    </p:spTree>
    <p:extLst>
      <p:ext uri="{BB962C8B-B14F-4D97-AF65-F5344CB8AC3E}">
        <p14:creationId xmlns:p14="http://schemas.microsoft.com/office/powerpoint/2010/main" val="708720048"/>
      </p:ext>
    </p:extLst>
  </p:cSld>
  <p:clrMap bg1="dk1" tx1="lt1" bg2="dk2" tx2="lt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 id="2147484094" r:id="rId14"/>
    <p:sldLayoutId id="2147484095" r:id="rId15"/>
    <p:sldLayoutId id="2147484096" r:id="rId16"/>
    <p:sldLayoutId id="214748409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tiff"/><Relationship Id="rId5" Type="http://schemas.openxmlformats.org/officeDocument/2006/relationships/image" Target="../media/image17.tiff"/><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0187" y="1393046"/>
            <a:ext cx="10223727" cy="2992686"/>
          </a:xfrm>
        </p:spPr>
        <p:txBody>
          <a:bodyPr>
            <a:noAutofit/>
          </a:bodyPr>
          <a:lstStyle/>
          <a:p>
            <a:r>
              <a:rPr lang="en-US" sz="8000" dirty="0">
                <a:latin typeface="Tw Cen MT Condensed" charset="0"/>
                <a:ea typeface="Tw Cen MT Condensed" charset="0"/>
                <a:cs typeface="Tw Cen MT Condensed" charset="0"/>
              </a:rPr>
              <a:t>Managing Digital Photos and Media Assets</a:t>
            </a:r>
            <a:r>
              <a:rPr lang="en-US" sz="8000">
                <a:latin typeface="Tw Cen MT Condensed" charset="0"/>
                <a:ea typeface="Tw Cen MT Condensed" charset="0"/>
                <a:cs typeface="Tw Cen MT Condensed" charset="0"/>
              </a:rPr>
              <a:t>: Potential </a:t>
            </a:r>
            <a:r>
              <a:rPr lang="en-US" sz="8000" dirty="0">
                <a:latin typeface="Tw Cen MT Condensed" charset="0"/>
                <a:ea typeface="Tw Cen MT Condensed" charset="0"/>
                <a:cs typeface="Tw Cen MT Condensed" charset="0"/>
              </a:rPr>
              <a:t>Software Solutions</a:t>
            </a:r>
            <a:r>
              <a:rPr lang="en-US" sz="8000" dirty="0">
                <a:effectLst/>
                <a:latin typeface="Tw Cen MT Condensed" charset="0"/>
                <a:ea typeface="Tw Cen MT Condensed" charset="0"/>
                <a:cs typeface="Tw Cen MT Condensed" charset="0"/>
              </a:rPr>
              <a:t> </a:t>
            </a:r>
            <a:endParaRPr lang="en-US" sz="8000" dirty="0">
              <a:latin typeface="Tw Cen MT Condensed" charset="0"/>
              <a:ea typeface="Tw Cen MT Condensed" charset="0"/>
              <a:cs typeface="Tw Cen MT Condensed" charset="0"/>
            </a:endParaRPr>
          </a:p>
        </p:txBody>
      </p:sp>
      <p:sp>
        <p:nvSpPr>
          <p:cNvPr id="3" name="Subtitle 2"/>
          <p:cNvSpPr>
            <a:spLocks noGrp="1"/>
          </p:cNvSpPr>
          <p:nvPr>
            <p:ph type="subTitle" idx="1"/>
          </p:nvPr>
        </p:nvSpPr>
        <p:spPr>
          <a:xfrm>
            <a:off x="3962399" y="4671482"/>
            <a:ext cx="7197726" cy="1405467"/>
          </a:xfrm>
        </p:spPr>
        <p:txBody>
          <a:bodyPr>
            <a:normAutofit/>
          </a:bodyPr>
          <a:lstStyle/>
          <a:p>
            <a:r>
              <a:rPr lang="en-US" dirty="0"/>
              <a:t>Presented By Kenrie Hylton</a:t>
            </a:r>
          </a:p>
          <a:p>
            <a:r>
              <a:rPr lang="en-US" dirty="0"/>
              <a:t>Association of Seventh-Day Adventist Librarians Conference</a:t>
            </a:r>
          </a:p>
          <a:p>
            <a:r>
              <a:rPr lang="en-US" dirty="0"/>
              <a:t>Newbold College, 2017</a:t>
            </a:r>
          </a:p>
        </p:txBody>
      </p:sp>
    </p:spTree>
    <p:extLst>
      <p:ext uri="{BB962C8B-B14F-4D97-AF65-F5344CB8AC3E}">
        <p14:creationId xmlns:p14="http://schemas.microsoft.com/office/powerpoint/2010/main" val="159220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13390242"/>
              </p:ext>
            </p:extLst>
          </p:nvPr>
        </p:nvGraphicFramePr>
        <p:xfrm>
          <a:off x="720969" y="1178314"/>
          <a:ext cx="7244008" cy="2430780"/>
        </p:xfrm>
        <a:graphic>
          <a:graphicData uri="http://schemas.openxmlformats.org/drawingml/2006/table">
            <a:tbl>
              <a:tblPr firstRow="1" firstCol="1" bandRow="1">
                <a:tableStyleId>{72833802-FEF1-4C79-8D5D-14CF1EAF98D9}</a:tableStyleId>
              </a:tblPr>
              <a:tblGrid>
                <a:gridCol w="1811002">
                  <a:extLst>
                    <a:ext uri="{9D8B030D-6E8A-4147-A177-3AD203B41FA5}">
                      <a16:colId xmlns:a16="http://schemas.microsoft.com/office/drawing/2014/main" val="20000"/>
                    </a:ext>
                  </a:extLst>
                </a:gridCol>
                <a:gridCol w="1811002">
                  <a:extLst>
                    <a:ext uri="{9D8B030D-6E8A-4147-A177-3AD203B41FA5}">
                      <a16:colId xmlns:a16="http://schemas.microsoft.com/office/drawing/2014/main" val="20001"/>
                    </a:ext>
                  </a:extLst>
                </a:gridCol>
                <a:gridCol w="1811002">
                  <a:extLst>
                    <a:ext uri="{9D8B030D-6E8A-4147-A177-3AD203B41FA5}">
                      <a16:colId xmlns:a16="http://schemas.microsoft.com/office/drawing/2014/main" val="20002"/>
                    </a:ext>
                  </a:extLst>
                </a:gridCol>
                <a:gridCol w="1811002">
                  <a:extLst>
                    <a:ext uri="{9D8B030D-6E8A-4147-A177-3AD203B41FA5}">
                      <a16:colId xmlns:a16="http://schemas.microsoft.com/office/drawing/2014/main" val="20003"/>
                    </a:ext>
                  </a:extLst>
                </a:gridCol>
              </a:tblGrid>
              <a:tr h="285441">
                <a:tc gridSpan="4">
                  <a:txBody>
                    <a:bodyPr/>
                    <a:lstStyle/>
                    <a:p>
                      <a:pPr marL="0" marR="0">
                        <a:spcBef>
                          <a:spcPts val="0"/>
                        </a:spcBef>
                        <a:spcAft>
                          <a:spcPts val="0"/>
                        </a:spcAft>
                      </a:pPr>
                      <a:r>
                        <a:rPr lang="en-US" sz="2400" cap="all" dirty="0">
                          <a:effectLst/>
                          <a:latin typeface="+mj-lt"/>
                        </a:rPr>
                        <a:t>300 DPI PRINT SCANS:</a:t>
                      </a:r>
                      <a:endParaRPr lang="en-US" sz="3200" dirty="0">
                        <a:effectLst/>
                        <a:latin typeface="+mj-lt"/>
                        <a:ea typeface="Calibri" charset="0"/>
                        <a:cs typeface="Times New Roman" charset="0"/>
                      </a:endParaRPr>
                    </a:p>
                  </a:txBody>
                  <a:tcPr marL="9525" marR="9525" marT="9525" marB="9525"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9617">
                <a:tc>
                  <a:txBody>
                    <a:bodyPr/>
                    <a:lstStyle/>
                    <a:p>
                      <a:pPr marL="0" marR="0">
                        <a:spcBef>
                          <a:spcPts val="0"/>
                        </a:spcBef>
                        <a:spcAft>
                          <a:spcPts val="0"/>
                        </a:spcAft>
                      </a:pPr>
                      <a:r>
                        <a:rPr lang="en-US" sz="3200">
                          <a:effectLst/>
                          <a:latin typeface="+mj-lt"/>
                        </a:rPr>
                        <a:t> </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b="1">
                          <a:effectLst/>
                          <a:latin typeface="+mj-lt"/>
                        </a:rPr>
                        <a:t>Pixel Dimensions</a:t>
                      </a:r>
                      <a:endParaRPr lang="en-US" sz="3200" b="1">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b="1">
                          <a:effectLst/>
                          <a:latin typeface="+mj-lt"/>
                        </a:rPr>
                        <a:t>JPEG File Size</a:t>
                      </a:r>
                      <a:endParaRPr lang="en-US" sz="3200" b="1">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b="1" dirty="0">
                          <a:effectLst/>
                          <a:latin typeface="+mj-lt"/>
                        </a:rPr>
                        <a:t>TIFF File Size</a:t>
                      </a:r>
                      <a:endParaRPr lang="en-US" sz="3200" b="1" dirty="0">
                        <a:effectLst/>
                        <a:latin typeface="+mj-lt"/>
                        <a:ea typeface="Calibri" charset="0"/>
                        <a:cs typeface="Times New Roman" charset="0"/>
                      </a:endParaRPr>
                    </a:p>
                  </a:txBody>
                  <a:tcPr marL="9525" marR="9525" marT="9525" marB="9525" anchor="ctr"/>
                </a:tc>
                <a:extLst>
                  <a:ext uri="{0D108BD9-81ED-4DB2-BD59-A6C34878D82A}">
                    <a16:rowId xmlns:a16="http://schemas.microsoft.com/office/drawing/2014/main" val="10001"/>
                  </a:ext>
                </a:extLst>
              </a:tr>
              <a:tr h="268314">
                <a:tc>
                  <a:txBody>
                    <a:bodyPr/>
                    <a:lstStyle/>
                    <a:p>
                      <a:pPr marL="0" marR="0" algn="r">
                        <a:spcBef>
                          <a:spcPts val="0"/>
                        </a:spcBef>
                        <a:spcAft>
                          <a:spcPts val="0"/>
                        </a:spcAft>
                      </a:pPr>
                      <a:r>
                        <a:rPr lang="en-US" sz="2400" cap="all">
                          <a:effectLst/>
                          <a:latin typeface="+mj-lt"/>
                        </a:rPr>
                        <a:t>3 X 5</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900 x 1500</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650 KB - 1 MB</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3.9 MB</a:t>
                      </a:r>
                      <a:endParaRPr lang="en-US" sz="3200">
                        <a:effectLst/>
                        <a:latin typeface="+mj-lt"/>
                        <a:ea typeface="Calibri" charset="0"/>
                        <a:cs typeface="Times New Roman" charset="0"/>
                      </a:endParaRPr>
                    </a:p>
                  </a:txBody>
                  <a:tcPr marL="9525" marR="9525" marT="9525" marB="9525" anchor="ctr"/>
                </a:tc>
                <a:extLst>
                  <a:ext uri="{0D108BD9-81ED-4DB2-BD59-A6C34878D82A}">
                    <a16:rowId xmlns:a16="http://schemas.microsoft.com/office/drawing/2014/main" val="10002"/>
                  </a:ext>
                </a:extLst>
              </a:tr>
              <a:tr h="268314">
                <a:tc>
                  <a:txBody>
                    <a:bodyPr/>
                    <a:lstStyle/>
                    <a:p>
                      <a:pPr marL="0" marR="0" algn="r">
                        <a:spcBef>
                          <a:spcPts val="0"/>
                        </a:spcBef>
                        <a:spcAft>
                          <a:spcPts val="0"/>
                        </a:spcAft>
                      </a:pPr>
                      <a:r>
                        <a:rPr lang="en-US" sz="2400" cap="all">
                          <a:effectLst/>
                          <a:latin typeface="+mj-lt"/>
                        </a:rPr>
                        <a:t>4 X 6</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1200 x 1800</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1.1 MB - 1.6 MB</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6.3 MB</a:t>
                      </a:r>
                      <a:endParaRPr lang="en-US" sz="3200">
                        <a:effectLst/>
                        <a:latin typeface="+mj-lt"/>
                        <a:ea typeface="Calibri" charset="0"/>
                        <a:cs typeface="Times New Roman" charset="0"/>
                      </a:endParaRPr>
                    </a:p>
                  </a:txBody>
                  <a:tcPr marL="9525" marR="9525" marT="9525" marB="9525" anchor="ctr"/>
                </a:tc>
                <a:extLst>
                  <a:ext uri="{0D108BD9-81ED-4DB2-BD59-A6C34878D82A}">
                    <a16:rowId xmlns:a16="http://schemas.microsoft.com/office/drawing/2014/main" val="10003"/>
                  </a:ext>
                </a:extLst>
              </a:tr>
              <a:tr h="268314">
                <a:tc>
                  <a:txBody>
                    <a:bodyPr/>
                    <a:lstStyle/>
                    <a:p>
                      <a:pPr marL="0" marR="0" algn="r">
                        <a:spcBef>
                          <a:spcPts val="0"/>
                        </a:spcBef>
                        <a:spcAft>
                          <a:spcPts val="0"/>
                        </a:spcAft>
                      </a:pPr>
                      <a:r>
                        <a:rPr lang="en-US" sz="2400" cap="all">
                          <a:effectLst/>
                          <a:latin typeface="+mj-lt"/>
                        </a:rPr>
                        <a:t>5 X 7</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1500 x 2100</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1.6 MB - 2.3 MB</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9.2 MB</a:t>
                      </a:r>
                      <a:endParaRPr lang="en-US" sz="3200">
                        <a:effectLst/>
                        <a:latin typeface="+mj-lt"/>
                        <a:ea typeface="Calibri" charset="0"/>
                        <a:cs typeface="Times New Roman" charset="0"/>
                      </a:endParaRPr>
                    </a:p>
                  </a:txBody>
                  <a:tcPr marL="9525" marR="9525" marT="9525" marB="9525" anchor="ctr"/>
                </a:tc>
                <a:extLst>
                  <a:ext uri="{0D108BD9-81ED-4DB2-BD59-A6C34878D82A}">
                    <a16:rowId xmlns:a16="http://schemas.microsoft.com/office/drawing/2014/main" val="10004"/>
                  </a:ext>
                </a:extLst>
              </a:tr>
              <a:tr h="268314">
                <a:tc>
                  <a:txBody>
                    <a:bodyPr/>
                    <a:lstStyle/>
                    <a:p>
                      <a:pPr marL="0" marR="0" algn="r">
                        <a:spcBef>
                          <a:spcPts val="0"/>
                        </a:spcBef>
                        <a:spcAft>
                          <a:spcPts val="0"/>
                        </a:spcAft>
                      </a:pPr>
                      <a:r>
                        <a:rPr lang="en-US" sz="2400" cap="all">
                          <a:effectLst/>
                          <a:latin typeface="+mj-lt"/>
                        </a:rPr>
                        <a:t>8 X 10</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2400 x 3000</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3.2 - 4.5 MB</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dirty="0">
                          <a:effectLst/>
                          <a:latin typeface="+mj-lt"/>
                        </a:rPr>
                        <a:t>21.2 MB</a:t>
                      </a:r>
                      <a:endParaRPr lang="en-US" sz="3200" dirty="0">
                        <a:effectLst/>
                        <a:latin typeface="+mj-lt"/>
                        <a:ea typeface="Calibri" charset="0"/>
                        <a:cs typeface="Times New Roman" charset="0"/>
                      </a:endParaRPr>
                    </a:p>
                  </a:txBody>
                  <a:tcPr marL="9525" marR="9525" marT="9525" marB="9525" anchor="ctr"/>
                </a:tc>
                <a:extLst>
                  <a:ext uri="{0D108BD9-81ED-4DB2-BD59-A6C34878D82A}">
                    <a16:rowId xmlns:a16="http://schemas.microsoft.com/office/drawing/2014/main" val="1000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015933631"/>
              </p:ext>
            </p:extLst>
          </p:nvPr>
        </p:nvGraphicFramePr>
        <p:xfrm>
          <a:off x="720969" y="3801352"/>
          <a:ext cx="7244008" cy="2430780"/>
        </p:xfrm>
        <a:graphic>
          <a:graphicData uri="http://schemas.openxmlformats.org/drawingml/2006/table">
            <a:tbl>
              <a:tblPr firstRow="1" firstCol="1" bandRow="1">
                <a:tableStyleId>{72833802-FEF1-4C79-8D5D-14CF1EAF98D9}</a:tableStyleId>
              </a:tblPr>
              <a:tblGrid>
                <a:gridCol w="1811002">
                  <a:extLst>
                    <a:ext uri="{9D8B030D-6E8A-4147-A177-3AD203B41FA5}">
                      <a16:colId xmlns:a16="http://schemas.microsoft.com/office/drawing/2014/main" val="20000"/>
                    </a:ext>
                  </a:extLst>
                </a:gridCol>
                <a:gridCol w="1811002">
                  <a:extLst>
                    <a:ext uri="{9D8B030D-6E8A-4147-A177-3AD203B41FA5}">
                      <a16:colId xmlns:a16="http://schemas.microsoft.com/office/drawing/2014/main" val="20001"/>
                    </a:ext>
                  </a:extLst>
                </a:gridCol>
                <a:gridCol w="1811002">
                  <a:extLst>
                    <a:ext uri="{9D8B030D-6E8A-4147-A177-3AD203B41FA5}">
                      <a16:colId xmlns:a16="http://schemas.microsoft.com/office/drawing/2014/main" val="20002"/>
                    </a:ext>
                  </a:extLst>
                </a:gridCol>
                <a:gridCol w="1811002">
                  <a:extLst>
                    <a:ext uri="{9D8B030D-6E8A-4147-A177-3AD203B41FA5}">
                      <a16:colId xmlns:a16="http://schemas.microsoft.com/office/drawing/2014/main" val="20003"/>
                    </a:ext>
                  </a:extLst>
                </a:gridCol>
              </a:tblGrid>
              <a:tr h="0">
                <a:tc gridSpan="4">
                  <a:txBody>
                    <a:bodyPr/>
                    <a:lstStyle/>
                    <a:p>
                      <a:pPr marL="0" marR="0">
                        <a:spcBef>
                          <a:spcPts val="0"/>
                        </a:spcBef>
                        <a:spcAft>
                          <a:spcPts val="0"/>
                        </a:spcAft>
                      </a:pPr>
                      <a:r>
                        <a:rPr lang="en-US" sz="2400" cap="all" dirty="0">
                          <a:effectLst/>
                          <a:latin typeface="+mj-lt"/>
                        </a:rPr>
                        <a:t>600 DPI PRINT SCANS:</a:t>
                      </a:r>
                      <a:endParaRPr lang="en-US" sz="3200" dirty="0">
                        <a:effectLst/>
                        <a:latin typeface="+mj-lt"/>
                        <a:ea typeface="Calibri" charset="0"/>
                        <a:cs typeface="Times New Roman" charset="0"/>
                      </a:endParaRPr>
                    </a:p>
                  </a:txBody>
                  <a:tcPr marL="9525" marR="9525" marT="9525" marB="9525"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3200">
                          <a:effectLst/>
                          <a:latin typeface="+mj-lt"/>
                        </a:rPr>
                        <a:t> </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Pixel Dimensions</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JPEG File Size</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TIFF File Size</a:t>
                      </a:r>
                      <a:endParaRPr lang="en-US" sz="3200">
                        <a:effectLst/>
                        <a:latin typeface="+mj-lt"/>
                        <a:ea typeface="Calibri" charset="0"/>
                        <a:cs typeface="Times New Roman" charset="0"/>
                      </a:endParaRPr>
                    </a:p>
                  </a:txBody>
                  <a:tcPr marL="9525" marR="9525" marT="9525" marB="9525" anchor="ctr"/>
                </a:tc>
                <a:extLst>
                  <a:ext uri="{0D108BD9-81ED-4DB2-BD59-A6C34878D82A}">
                    <a16:rowId xmlns:a16="http://schemas.microsoft.com/office/drawing/2014/main" val="10001"/>
                  </a:ext>
                </a:extLst>
              </a:tr>
              <a:tr h="0">
                <a:tc>
                  <a:txBody>
                    <a:bodyPr/>
                    <a:lstStyle/>
                    <a:p>
                      <a:pPr marL="0" marR="0" algn="r">
                        <a:spcBef>
                          <a:spcPts val="0"/>
                        </a:spcBef>
                        <a:spcAft>
                          <a:spcPts val="0"/>
                        </a:spcAft>
                      </a:pPr>
                      <a:r>
                        <a:rPr lang="en-US" sz="2400" cap="all">
                          <a:effectLst/>
                          <a:latin typeface="+mj-lt"/>
                        </a:rPr>
                        <a:t>3 X 5</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1800 x 3000</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2.4 MB - 3.5 MB</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15.8 MB</a:t>
                      </a:r>
                      <a:endParaRPr lang="en-US" sz="3200">
                        <a:effectLst/>
                        <a:latin typeface="+mj-lt"/>
                        <a:ea typeface="Calibri" charset="0"/>
                        <a:cs typeface="Times New Roman" charset="0"/>
                      </a:endParaRPr>
                    </a:p>
                  </a:txBody>
                  <a:tcPr marL="9525" marR="9525" marT="9525" marB="9525" anchor="ctr"/>
                </a:tc>
                <a:extLst>
                  <a:ext uri="{0D108BD9-81ED-4DB2-BD59-A6C34878D82A}">
                    <a16:rowId xmlns:a16="http://schemas.microsoft.com/office/drawing/2014/main" val="10002"/>
                  </a:ext>
                </a:extLst>
              </a:tr>
              <a:tr h="0">
                <a:tc>
                  <a:txBody>
                    <a:bodyPr/>
                    <a:lstStyle/>
                    <a:p>
                      <a:pPr marL="0" marR="0" algn="r">
                        <a:spcBef>
                          <a:spcPts val="0"/>
                        </a:spcBef>
                        <a:spcAft>
                          <a:spcPts val="0"/>
                        </a:spcAft>
                      </a:pPr>
                      <a:r>
                        <a:rPr lang="en-US" sz="2400" cap="all">
                          <a:effectLst/>
                          <a:latin typeface="+mj-lt"/>
                        </a:rPr>
                        <a:t>4 X 6</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2400 x 3600</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3.6 MB - 5.2 MB</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25.3 MB</a:t>
                      </a:r>
                      <a:endParaRPr lang="en-US" sz="3200">
                        <a:effectLst/>
                        <a:latin typeface="+mj-lt"/>
                        <a:ea typeface="Calibri" charset="0"/>
                        <a:cs typeface="Times New Roman" charset="0"/>
                      </a:endParaRPr>
                    </a:p>
                  </a:txBody>
                  <a:tcPr marL="9525" marR="9525" marT="9525" marB="9525" anchor="ctr"/>
                </a:tc>
                <a:extLst>
                  <a:ext uri="{0D108BD9-81ED-4DB2-BD59-A6C34878D82A}">
                    <a16:rowId xmlns:a16="http://schemas.microsoft.com/office/drawing/2014/main" val="10003"/>
                  </a:ext>
                </a:extLst>
              </a:tr>
              <a:tr h="0">
                <a:tc>
                  <a:txBody>
                    <a:bodyPr/>
                    <a:lstStyle/>
                    <a:p>
                      <a:pPr marL="0" marR="0" algn="r">
                        <a:spcBef>
                          <a:spcPts val="0"/>
                        </a:spcBef>
                        <a:spcAft>
                          <a:spcPts val="0"/>
                        </a:spcAft>
                      </a:pPr>
                      <a:r>
                        <a:rPr lang="en-US" sz="2400" cap="all">
                          <a:effectLst/>
                          <a:latin typeface="+mj-lt"/>
                        </a:rPr>
                        <a:t>5 X 7</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3000 x 4200</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4.8 MB - 6.9 MB</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36.9 MB</a:t>
                      </a:r>
                      <a:endParaRPr lang="en-US" sz="3200">
                        <a:effectLst/>
                        <a:latin typeface="+mj-lt"/>
                        <a:ea typeface="Calibri" charset="0"/>
                        <a:cs typeface="Times New Roman" charset="0"/>
                      </a:endParaRPr>
                    </a:p>
                  </a:txBody>
                  <a:tcPr marL="9525" marR="9525" marT="9525" marB="9525" anchor="ctr"/>
                </a:tc>
                <a:extLst>
                  <a:ext uri="{0D108BD9-81ED-4DB2-BD59-A6C34878D82A}">
                    <a16:rowId xmlns:a16="http://schemas.microsoft.com/office/drawing/2014/main" val="10004"/>
                  </a:ext>
                </a:extLst>
              </a:tr>
              <a:tr h="0">
                <a:tc>
                  <a:txBody>
                    <a:bodyPr/>
                    <a:lstStyle/>
                    <a:p>
                      <a:pPr marL="0" marR="0" algn="r">
                        <a:spcBef>
                          <a:spcPts val="0"/>
                        </a:spcBef>
                        <a:spcAft>
                          <a:spcPts val="0"/>
                        </a:spcAft>
                      </a:pPr>
                      <a:r>
                        <a:rPr lang="en-US" sz="2400" cap="all">
                          <a:effectLst/>
                          <a:latin typeface="+mj-lt"/>
                        </a:rPr>
                        <a:t>8 X 10</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4800 x 6000</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a:effectLst/>
                          <a:latin typeface="+mj-lt"/>
                        </a:rPr>
                        <a:t>9.1 MB - 14.3 MB</a:t>
                      </a:r>
                      <a:endParaRPr lang="en-US" sz="3200">
                        <a:effectLst/>
                        <a:latin typeface="+mj-lt"/>
                        <a:ea typeface="Calibri" charset="0"/>
                        <a:cs typeface="Times New Roman" charset="0"/>
                      </a:endParaRPr>
                    </a:p>
                  </a:txBody>
                  <a:tcPr marL="9525" marR="9525" marT="9525" marB="9525" anchor="ctr"/>
                </a:tc>
                <a:tc>
                  <a:txBody>
                    <a:bodyPr/>
                    <a:lstStyle/>
                    <a:p>
                      <a:pPr marL="0" marR="0" algn="ctr">
                        <a:spcBef>
                          <a:spcPts val="0"/>
                        </a:spcBef>
                        <a:spcAft>
                          <a:spcPts val="0"/>
                        </a:spcAft>
                      </a:pPr>
                      <a:r>
                        <a:rPr lang="en-US" sz="1800" dirty="0">
                          <a:effectLst/>
                          <a:latin typeface="+mj-lt"/>
                        </a:rPr>
                        <a:t>84.4 MB</a:t>
                      </a:r>
                      <a:endParaRPr lang="en-US" sz="3200" dirty="0">
                        <a:effectLst/>
                        <a:latin typeface="+mj-lt"/>
                        <a:ea typeface="Calibri" charset="0"/>
                        <a:cs typeface="Times New Roman" charset="0"/>
                      </a:endParaRPr>
                    </a:p>
                  </a:txBody>
                  <a:tcPr marL="9525" marR="9525" marT="9525" marB="9525" anchor="ctr"/>
                </a:tc>
                <a:extLst>
                  <a:ext uri="{0D108BD9-81ED-4DB2-BD59-A6C34878D82A}">
                    <a16:rowId xmlns:a16="http://schemas.microsoft.com/office/drawing/2014/main" val="10005"/>
                  </a:ext>
                </a:extLst>
              </a:tr>
            </a:tbl>
          </a:graphicData>
        </a:graphic>
      </p:graphicFrame>
      <p:sp>
        <p:nvSpPr>
          <p:cNvPr id="8" name="TextBox 7"/>
          <p:cNvSpPr txBox="1"/>
          <p:nvPr/>
        </p:nvSpPr>
        <p:spPr>
          <a:xfrm>
            <a:off x="720968" y="228600"/>
            <a:ext cx="7244009" cy="769441"/>
          </a:xfrm>
          <a:prstGeom prst="rect">
            <a:avLst/>
          </a:prstGeom>
          <a:noFill/>
        </p:spPr>
        <p:txBody>
          <a:bodyPr wrap="square" rtlCol="0">
            <a:spAutoFit/>
          </a:bodyPr>
          <a:lstStyle/>
          <a:p>
            <a:r>
              <a:rPr lang="en-US" sz="4400" dirty="0">
                <a:latin typeface="Tw Cen MT Condensed" charset="0"/>
                <a:ea typeface="Tw Cen MT Condensed" charset="0"/>
                <a:cs typeface="Tw Cen MT Condensed" charset="0"/>
              </a:rPr>
              <a:t>Photo File </a:t>
            </a:r>
            <a:r>
              <a:rPr lang="en-US" sz="4400">
                <a:latin typeface="Tw Cen MT Condensed" charset="0"/>
                <a:ea typeface="Tw Cen MT Condensed" charset="0"/>
                <a:cs typeface="Tw Cen MT Condensed" charset="0"/>
              </a:rPr>
              <a:t>Size Estimates</a:t>
            </a:r>
            <a:endParaRPr lang="en-US" sz="4400" dirty="0">
              <a:latin typeface="Tw Cen MT Condensed" charset="0"/>
              <a:ea typeface="Tw Cen MT Condensed" charset="0"/>
              <a:cs typeface="Tw Cen MT Condensed" charset="0"/>
            </a:endParaRPr>
          </a:p>
        </p:txBody>
      </p:sp>
      <p:pic>
        <p:nvPicPr>
          <p:cNvPr id="9" name="Picture 8"/>
          <p:cNvPicPr>
            <a:picLocks noChangeAspect="1"/>
          </p:cNvPicPr>
          <p:nvPr/>
        </p:nvPicPr>
        <p:blipFill>
          <a:blip r:embed="rId3"/>
          <a:stretch>
            <a:fillRect/>
          </a:stretch>
        </p:blipFill>
        <p:spPr>
          <a:xfrm>
            <a:off x="8651631" y="1824645"/>
            <a:ext cx="3276600" cy="3784600"/>
          </a:xfrm>
          <a:prstGeom prst="rect">
            <a:avLst/>
          </a:prstGeom>
        </p:spPr>
      </p:pic>
      <p:sp>
        <p:nvSpPr>
          <p:cNvPr id="10" name="TextBox 9"/>
          <p:cNvSpPr txBox="1"/>
          <p:nvPr/>
        </p:nvSpPr>
        <p:spPr>
          <a:xfrm>
            <a:off x="8651631" y="1178314"/>
            <a:ext cx="3033346" cy="646331"/>
          </a:xfrm>
          <a:prstGeom prst="rect">
            <a:avLst/>
          </a:prstGeom>
          <a:noFill/>
        </p:spPr>
        <p:txBody>
          <a:bodyPr wrap="square" rtlCol="0">
            <a:spAutoFit/>
          </a:bodyPr>
          <a:lstStyle/>
          <a:p>
            <a:pPr algn="ctr"/>
            <a:r>
              <a:rPr lang="en-US" dirty="0">
                <a:latin typeface="+mj-lt"/>
              </a:rPr>
              <a:t>Approximately 85GB for every 1,000 photos (600dpi 8 x 10)</a:t>
            </a:r>
          </a:p>
        </p:txBody>
      </p:sp>
      <p:sp>
        <p:nvSpPr>
          <p:cNvPr id="11" name="TextBox 10"/>
          <p:cNvSpPr txBox="1"/>
          <p:nvPr/>
        </p:nvSpPr>
        <p:spPr>
          <a:xfrm>
            <a:off x="8651631" y="5609245"/>
            <a:ext cx="3276600" cy="523220"/>
          </a:xfrm>
          <a:prstGeom prst="rect">
            <a:avLst/>
          </a:prstGeom>
          <a:noFill/>
        </p:spPr>
        <p:txBody>
          <a:bodyPr wrap="square" rtlCol="0">
            <a:spAutoFit/>
          </a:bodyPr>
          <a:lstStyle/>
          <a:p>
            <a:pPr algn="ctr"/>
            <a:r>
              <a:rPr lang="en-US" sz="1400" dirty="0">
                <a:latin typeface="+mj-lt"/>
              </a:rPr>
              <a:t>Video varies by format and compression (2GB </a:t>
            </a:r>
            <a:r>
              <a:rPr lang="mr-IN" sz="1400" dirty="0">
                <a:latin typeface="+mj-lt"/>
              </a:rPr>
              <a:t>–</a:t>
            </a:r>
            <a:r>
              <a:rPr lang="en-US" sz="1400" dirty="0">
                <a:latin typeface="+mj-lt"/>
              </a:rPr>
              <a:t> 1TB per hour of video)</a:t>
            </a:r>
          </a:p>
        </p:txBody>
      </p:sp>
    </p:spTree>
    <p:extLst>
      <p:ext uri="{BB962C8B-B14F-4D97-AF65-F5344CB8AC3E}">
        <p14:creationId xmlns:p14="http://schemas.microsoft.com/office/powerpoint/2010/main" val="8303024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52677"/>
            <a:ext cx="12192000" cy="6910677"/>
          </a:xfrm>
          <a:prstGeom prst="rect">
            <a:avLst/>
          </a:prstGeom>
        </p:spPr>
      </p:pic>
      <p:sp>
        <p:nvSpPr>
          <p:cNvPr id="5" name="Title 4"/>
          <p:cNvSpPr>
            <a:spLocks noGrp="1"/>
          </p:cNvSpPr>
          <p:nvPr>
            <p:ph type="title"/>
          </p:nvPr>
        </p:nvSpPr>
        <p:spPr/>
        <p:txBody>
          <a:bodyPr>
            <a:normAutofit/>
          </a:bodyPr>
          <a:lstStyle/>
          <a:p>
            <a:r>
              <a:rPr lang="en-US" sz="5400" dirty="0">
                <a:solidFill>
                  <a:schemeClr val="bg1"/>
                </a:solidFill>
                <a:latin typeface="Tw Cen MT Condensed" charset="0"/>
                <a:ea typeface="Tw Cen MT Condensed" charset="0"/>
                <a:cs typeface="Tw Cen MT Condensed" charset="0"/>
              </a:rPr>
              <a:t>Requirements</a:t>
            </a:r>
          </a:p>
        </p:txBody>
      </p:sp>
      <p:sp>
        <p:nvSpPr>
          <p:cNvPr id="2" name="Text Placeholder 1"/>
          <p:cNvSpPr>
            <a:spLocks noGrp="1"/>
          </p:cNvSpPr>
          <p:nvPr>
            <p:ph type="body" idx="1"/>
          </p:nvPr>
        </p:nvSpPr>
        <p:spPr>
          <a:xfrm>
            <a:off x="973670" y="2069354"/>
            <a:ext cx="4709054" cy="576262"/>
          </a:xfrm>
        </p:spPr>
        <p:txBody>
          <a:bodyPr/>
          <a:lstStyle/>
          <a:p>
            <a:r>
              <a:rPr lang="en-US" dirty="0">
                <a:solidFill>
                  <a:schemeClr val="bg2"/>
                </a:solidFill>
              </a:rPr>
              <a:t>Must Haves</a:t>
            </a:r>
          </a:p>
        </p:txBody>
      </p:sp>
      <p:sp>
        <p:nvSpPr>
          <p:cNvPr id="3" name="Content Placeholder 2"/>
          <p:cNvSpPr>
            <a:spLocks noGrp="1"/>
          </p:cNvSpPr>
          <p:nvPr>
            <p:ph sz="half" idx="2"/>
          </p:nvPr>
        </p:nvSpPr>
        <p:spPr>
          <a:xfrm>
            <a:off x="685801" y="2729639"/>
            <a:ext cx="4996923" cy="3958032"/>
          </a:xfrm>
        </p:spPr>
        <p:txBody>
          <a:bodyPr>
            <a:noAutofit/>
          </a:bodyPr>
          <a:lstStyle/>
          <a:p>
            <a:pPr>
              <a:buFont typeface="Wingdings" charset="2"/>
              <a:buChar char="§"/>
            </a:pPr>
            <a:r>
              <a:rPr lang="en-US" sz="2000" dirty="0">
                <a:solidFill>
                  <a:schemeClr val="bg1"/>
                </a:solidFill>
                <a:latin typeface="Avenir Book" charset="0"/>
                <a:ea typeface="Avenir Book" charset="0"/>
                <a:cs typeface="Avenir Book" charset="0"/>
              </a:rPr>
              <a:t>Metadata Management</a:t>
            </a:r>
          </a:p>
          <a:p>
            <a:pPr>
              <a:buFont typeface="Wingdings" charset="2"/>
              <a:buChar char="§"/>
            </a:pPr>
            <a:r>
              <a:rPr lang="en-US" sz="2000" dirty="0">
                <a:solidFill>
                  <a:schemeClr val="bg1"/>
                </a:solidFill>
                <a:latin typeface="Avenir Book" charset="0"/>
                <a:ea typeface="Avenir Book" charset="0"/>
                <a:cs typeface="Avenir Book" charset="0"/>
              </a:rPr>
              <a:t>Embed Metadata Within Photos</a:t>
            </a:r>
          </a:p>
          <a:p>
            <a:pPr>
              <a:buFont typeface="Wingdings" charset="2"/>
              <a:buChar char="§"/>
            </a:pPr>
            <a:r>
              <a:rPr lang="en-US" sz="2000" dirty="0">
                <a:solidFill>
                  <a:schemeClr val="bg1"/>
                </a:solidFill>
                <a:latin typeface="Avenir Book" charset="0"/>
                <a:ea typeface="Avenir Book" charset="0"/>
                <a:cs typeface="Avenir Book" charset="0"/>
              </a:rPr>
              <a:t>Facilitates Multiple Users over Network</a:t>
            </a:r>
          </a:p>
          <a:p>
            <a:pPr>
              <a:buFont typeface="Wingdings" charset="2"/>
              <a:buChar char="§"/>
            </a:pPr>
            <a:r>
              <a:rPr lang="en-US" sz="2000" dirty="0">
                <a:solidFill>
                  <a:schemeClr val="bg1"/>
                </a:solidFill>
                <a:latin typeface="Avenir Book" charset="0"/>
                <a:ea typeface="Avenir Book" charset="0"/>
                <a:cs typeface="Avenir Book" charset="0"/>
              </a:rPr>
              <a:t>Filtered Search</a:t>
            </a:r>
          </a:p>
          <a:p>
            <a:pPr>
              <a:buFont typeface="Wingdings" charset="2"/>
              <a:buChar char="§"/>
            </a:pPr>
            <a:r>
              <a:rPr lang="en-US" sz="2000" dirty="0">
                <a:solidFill>
                  <a:schemeClr val="bg1"/>
                </a:solidFill>
                <a:latin typeface="Avenir Book" charset="0"/>
                <a:ea typeface="Avenir Book" charset="0"/>
                <a:cs typeface="Avenir Book" charset="0"/>
              </a:rPr>
              <a:t>Batch Editing of Properties</a:t>
            </a:r>
          </a:p>
          <a:p>
            <a:pPr>
              <a:buFont typeface="Wingdings" charset="2"/>
              <a:buChar char="§"/>
            </a:pPr>
            <a:r>
              <a:rPr lang="en-US" sz="2000" dirty="0">
                <a:solidFill>
                  <a:schemeClr val="bg1"/>
                </a:solidFill>
                <a:latin typeface="Avenir Book" charset="0"/>
                <a:ea typeface="Avenir Book" charset="0"/>
                <a:cs typeface="Avenir Book" charset="0"/>
              </a:rPr>
              <a:t>Batch Rename</a:t>
            </a:r>
          </a:p>
          <a:p>
            <a:pPr>
              <a:buFont typeface="Wingdings" charset="2"/>
              <a:buChar char="§"/>
            </a:pPr>
            <a:r>
              <a:rPr lang="en-US" sz="2000" dirty="0">
                <a:solidFill>
                  <a:schemeClr val="bg1"/>
                </a:solidFill>
                <a:latin typeface="Avenir Book" charset="0"/>
                <a:ea typeface="Avenir Book" charset="0"/>
                <a:cs typeface="Avenir Book" charset="0"/>
              </a:rPr>
              <a:t>Manage Audio/Video Files</a:t>
            </a:r>
          </a:p>
          <a:p>
            <a:pPr>
              <a:buFont typeface="Wingdings" charset="2"/>
              <a:buChar char="§"/>
            </a:pPr>
            <a:r>
              <a:rPr lang="en-US" sz="2000" dirty="0">
                <a:solidFill>
                  <a:schemeClr val="bg1"/>
                </a:solidFill>
                <a:latin typeface="Avenir Book" charset="0"/>
                <a:ea typeface="Avenir Book" charset="0"/>
                <a:cs typeface="Avenir Book" charset="0"/>
              </a:rPr>
              <a:t>Security/Permissions</a:t>
            </a:r>
          </a:p>
          <a:p>
            <a:pPr>
              <a:buFont typeface="Wingdings" charset="2"/>
              <a:buChar char="§"/>
            </a:pPr>
            <a:r>
              <a:rPr lang="en-US" sz="2000" dirty="0">
                <a:solidFill>
                  <a:schemeClr val="bg1"/>
                </a:solidFill>
                <a:latin typeface="Avenir Book" charset="0"/>
                <a:ea typeface="Avenir Book" charset="0"/>
                <a:cs typeface="Avenir Book" charset="0"/>
              </a:rPr>
              <a:t>Broad File Format Support</a:t>
            </a:r>
          </a:p>
        </p:txBody>
      </p:sp>
      <p:sp>
        <p:nvSpPr>
          <p:cNvPr id="4" name="Text Placeholder 3"/>
          <p:cNvSpPr>
            <a:spLocks noGrp="1"/>
          </p:cNvSpPr>
          <p:nvPr>
            <p:ph type="body" sz="quarter" idx="3"/>
          </p:nvPr>
        </p:nvSpPr>
        <p:spPr>
          <a:xfrm>
            <a:off x="6712216" y="2064205"/>
            <a:ext cx="4722813" cy="576262"/>
          </a:xfrm>
        </p:spPr>
        <p:txBody>
          <a:bodyPr/>
          <a:lstStyle/>
          <a:p>
            <a:r>
              <a:rPr lang="en-US" dirty="0">
                <a:solidFill>
                  <a:schemeClr val="bg2"/>
                </a:solidFill>
              </a:rPr>
              <a:t>Would Like</a:t>
            </a:r>
          </a:p>
        </p:txBody>
      </p:sp>
      <p:sp>
        <p:nvSpPr>
          <p:cNvPr id="6" name="Content Placeholder 5"/>
          <p:cNvSpPr>
            <a:spLocks noGrp="1"/>
          </p:cNvSpPr>
          <p:nvPr>
            <p:ph sz="quarter" idx="4"/>
          </p:nvPr>
        </p:nvSpPr>
        <p:spPr>
          <a:xfrm>
            <a:off x="6439695" y="2626434"/>
            <a:ext cx="4995334" cy="3935728"/>
          </a:xfrm>
        </p:spPr>
        <p:txBody>
          <a:bodyPr>
            <a:normAutofit/>
          </a:bodyPr>
          <a:lstStyle/>
          <a:p>
            <a:pPr>
              <a:lnSpc>
                <a:spcPct val="120000"/>
              </a:lnSpc>
              <a:spcAft>
                <a:spcPts val="700"/>
              </a:spcAft>
              <a:buFont typeface="Wingdings" charset="2"/>
              <a:buChar char="§"/>
            </a:pPr>
            <a:r>
              <a:rPr lang="en-US" sz="2000" dirty="0">
                <a:solidFill>
                  <a:schemeClr val="bg1"/>
                </a:solidFill>
                <a:latin typeface="Avenir Book" charset="0"/>
                <a:ea typeface="Avenir Book" charset="0"/>
                <a:cs typeface="Avenir Book" charset="0"/>
              </a:rPr>
              <a:t>Categorization </a:t>
            </a:r>
          </a:p>
          <a:p>
            <a:pPr>
              <a:lnSpc>
                <a:spcPct val="120000"/>
              </a:lnSpc>
              <a:spcAft>
                <a:spcPts val="700"/>
              </a:spcAft>
              <a:buFont typeface="Wingdings" charset="2"/>
              <a:buChar char="§"/>
            </a:pPr>
            <a:r>
              <a:rPr lang="en-US" sz="2000" dirty="0">
                <a:solidFill>
                  <a:schemeClr val="bg1"/>
                </a:solidFill>
                <a:latin typeface="Avenir Book" charset="0"/>
                <a:ea typeface="Avenir Book" charset="0"/>
                <a:cs typeface="Avenir Book" charset="0"/>
              </a:rPr>
              <a:t>Watermarking</a:t>
            </a:r>
          </a:p>
          <a:p>
            <a:pPr>
              <a:lnSpc>
                <a:spcPct val="120000"/>
              </a:lnSpc>
              <a:spcAft>
                <a:spcPts val="700"/>
              </a:spcAft>
              <a:buFont typeface="Wingdings" charset="2"/>
              <a:buChar char="§"/>
            </a:pPr>
            <a:r>
              <a:rPr lang="en-US" sz="2000" dirty="0">
                <a:solidFill>
                  <a:schemeClr val="bg1"/>
                </a:solidFill>
                <a:latin typeface="Avenir Book" charset="0"/>
                <a:ea typeface="Avenir Book" charset="0"/>
                <a:cs typeface="Avenir Book" charset="0"/>
              </a:rPr>
              <a:t>Image Editing Tools</a:t>
            </a:r>
          </a:p>
          <a:p>
            <a:pPr>
              <a:lnSpc>
                <a:spcPct val="120000"/>
              </a:lnSpc>
              <a:spcAft>
                <a:spcPts val="700"/>
              </a:spcAft>
              <a:buFont typeface="Wingdings" charset="2"/>
              <a:buChar char="§"/>
            </a:pPr>
            <a:r>
              <a:rPr lang="en-US" sz="2000" dirty="0">
                <a:solidFill>
                  <a:schemeClr val="bg1"/>
                </a:solidFill>
                <a:latin typeface="Avenir Book" charset="0"/>
                <a:ea typeface="Avenir Book" charset="0"/>
                <a:cs typeface="Avenir Book" charset="0"/>
              </a:rPr>
              <a:t>Multiple Catalogs</a:t>
            </a:r>
          </a:p>
          <a:p>
            <a:pPr>
              <a:lnSpc>
                <a:spcPct val="120000"/>
              </a:lnSpc>
              <a:spcAft>
                <a:spcPts val="700"/>
              </a:spcAft>
              <a:buFont typeface="Wingdings" charset="2"/>
              <a:buChar char="§"/>
            </a:pPr>
            <a:r>
              <a:rPr lang="en-US" sz="2000" dirty="0">
                <a:solidFill>
                  <a:schemeClr val="bg1"/>
                </a:solidFill>
                <a:latin typeface="Avenir Book" charset="0"/>
                <a:ea typeface="Avenir Book" charset="0"/>
                <a:cs typeface="Avenir Book" charset="0"/>
              </a:rPr>
              <a:t>Keyword Search</a:t>
            </a:r>
          </a:p>
          <a:p>
            <a:pPr>
              <a:lnSpc>
                <a:spcPct val="120000"/>
              </a:lnSpc>
              <a:spcAft>
                <a:spcPts val="700"/>
              </a:spcAft>
              <a:buFont typeface="Wingdings" charset="2"/>
              <a:buChar char="§"/>
            </a:pPr>
            <a:r>
              <a:rPr lang="en-US" sz="2000" dirty="0">
                <a:solidFill>
                  <a:schemeClr val="bg1"/>
                </a:solidFill>
                <a:latin typeface="Avenir Book" charset="0"/>
                <a:ea typeface="Avenir Book" charset="0"/>
                <a:cs typeface="Avenir Book" charset="0"/>
              </a:rPr>
              <a:t>Social Media Sharing</a:t>
            </a:r>
          </a:p>
          <a:p>
            <a:pPr>
              <a:lnSpc>
                <a:spcPct val="120000"/>
              </a:lnSpc>
              <a:spcAft>
                <a:spcPts val="700"/>
              </a:spcAft>
              <a:buFont typeface="Wingdings" charset="2"/>
              <a:buChar char="§"/>
            </a:pPr>
            <a:r>
              <a:rPr lang="en-US" sz="2000" dirty="0">
                <a:solidFill>
                  <a:schemeClr val="bg1"/>
                </a:solidFill>
                <a:latin typeface="Avenir Book" charset="0"/>
                <a:ea typeface="Avenir Book" charset="0"/>
                <a:cs typeface="Avenir Book" charset="0"/>
              </a:rPr>
              <a:t>Website Gallery Publishing</a:t>
            </a:r>
          </a:p>
          <a:p>
            <a:pPr>
              <a:lnSpc>
                <a:spcPct val="120000"/>
              </a:lnSpc>
              <a:spcAft>
                <a:spcPts val="700"/>
              </a:spcAft>
            </a:pPr>
            <a:endParaRPr lang="en-US" sz="20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1081190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2" y="2214282"/>
            <a:ext cx="10561522" cy="4069978"/>
          </a:xfrm>
        </p:spPr>
        <p:txBody>
          <a:bodyPr>
            <a:noAutofit/>
          </a:bodyPr>
          <a:lstStyle/>
          <a:p>
            <a:r>
              <a:rPr lang="en-US" sz="3200" dirty="0"/>
              <a:t>Methods of Inputting Metadata</a:t>
            </a:r>
          </a:p>
          <a:p>
            <a:r>
              <a:rPr lang="en-US" sz="3200" dirty="0"/>
              <a:t>Ability to Scale (Assets and Users)</a:t>
            </a:r>
          </a:p>
          <a:p>
            <a:r>
              <a:rPr lang="en-US" sz="3200" dirty="0"/>
              <a:t>Customizable</a:t>
            </a:r>
          </a:p>
          <a:p>
            <a:r>
              <a:rPr lang="en-US" sz="3200" dirty="0"/>
              <a:t>Grouping &amp; Cataloging Options</a:t>
            </a:r>
          </a:p>
          <a:p>
            <a:r>
              <a:rPr lang="en-US" sz="3200" dirty="0"/>
              <a:t>Interoperability with Other Systems</a:t>
            </a:r>
          </a:p>
          <a:p>
            <a:r>
              <a:rPr lang="en-US" sz="3200" dirty="0"/>
              <a:t>Audio/Video Management Capabilities</a:t>
            </a:r>
          </a:p>
          <a:p>
            <a:endParaRPr lang="en-US" sz="3200" dirty="0"/>
          </a:p>
        </p:txBody>
      </p:sp>
      <p:grpSp>
        <p:nvGrpSpPr>
          <p:cNvPr id="5" name="Group 4"/>
          <p:cNvGrpSpPr/>
          <p:nvPr/>
        </p:nvGrpSpPr>
        <p:grpSpPr>
          <a:xfrm>
            <a:off x="292608" y="453684"/>
            <a:ext cx="11329415" cy="799044"/>
            <a:chOff x="5541662" y="1328517"/>
            <a:chExt cx="2614515" cy="1771356"/>
          </a:xfrm>
        </p:grpSpPr>
        <p:sp>
          <p:nvSpPr>
            <p:cNvPr id="6" name="Rounded Rectangle 5"/>
            <p:cNvSpPr/>
            <p:nvPr/>
          </p:nvSpPr>
          <p:spPr>
            <a:xfrm>
              <a:off x="5541662" y="1328517"/>
              <a:ext cx="2614515" cy="1771356"/>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7" name="Rounded Rectangle 4"/>
            <p:cNvSpPr/>
            <p:nvPr/>
          </p:nvSpPr>
          <p:spPr>
            <a:xfrm>
              <a:off x="5628132" y="1414987"/>
              <a:ext cx="2441575" cy="15984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4400" kern="1200" spc="300" dirty="0">
                  <a:latin typeface="Tw Cen MT Condensed" charset="0"/>
                  <a:ea typeface="Tw Cen MT Condensed" charset="0"/>
                  <a:cs typeface="Tw Cen MT Condensed" charset="0"/>
                </a:rPr>
                <a:t>REVIEW &amp; SELECT SOFTWARE</a:t>
              </a:r>
            </a:p>
          </p:txBody>
        </p:sp>
      </p:grpSp>
      <p:sp>
        <p:nvSpPr>
          <p:cNvPr id="10" name="Title 1"/>
          <p:cNvSpPr txBox="1">
            <a:spLocks/>
          </p:cNvSpPr>
          <p:nvPr/>
        </p:nvSpPr>
        <p:spPr>
          <a:xfrm>
            <a:off x="292609" y="1248583"/>
            <a:ext cx="11329414" cy="695343"/>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cap="none">
                <a:solidFill>
                  <a:schemeClr val="tx1">
                    <a:lumMod val="95000"/>
                  </a:schemeClr>
                </a:solidFill>
                <a:latin typeface="Tw Cen MT Condensed" charset="0"/>
                <a:ea typeface="Tw Cen MT Condensed" charset="0"/>
                <a:cs typeface="Tw Cen MT Condensed" charset="0"/>
              </a:rPr>
              <a:t>Considerations When Selecting a Digital Asset Management System</a:t>
            </a:r>
            <a:endParaRPr lang="en-US" sz="2800" cap="none" dirty="0">
              <a:solidFill>
                <a:schemeClr val="tx1">
                  <a:lumMod val="95000"/>
                </a:schemeClr>
              </a:solidFill>
              <a:latin typeface="Tw Cen MT Condensed" charset="0"/>
              <a:ea typeface="Tw Cen MT Condensed" charset="0"/>
              <a:cs typeface="Tw Cen MT Condensed" charset="0"/>
            </a:endParaRPr>
          </a:p>
        </p:txBody>
      </p:sp>
    </p:spTree>
    <p:custDataLst>
      <p:tags r:id="rId1"/>
    </p:custDataLst>
    <p:extLst>
      <p:ext uri="{BB962C8B-B14F-4D97-AF65-F5344CB8AC3E}">
        <p14:creationId xmlns:p14="http://schemas.microsoft.com/office/powerpoint/2010/main" val="37220051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9" y="1248583"/>
            <a:ext cx="11329414" cy="695343"/>
          </a:xfrm>
        </p:spPr>
        <p:txBody>
          <a:bodyPr>
            <a:noAutofit/>
          </a:bodyPr>
          <a:lstStyle/>
          <a:p>
            <a:pPr algn="ctr"/>
            <a:r>
              <a:rPr lang="en-US" sz="2800" cap="none">
                <a:solidFill>
                  <a:schemeClr val="tx1">
                    <a:lumMod val="95000"/>
                  </a:schemeClr>
                </a:solidFill>
                <a:latin typeface="Tw Cen MT Condensed" charset="0"/>
                <a:ea typeface="Tw Cen MT Condensed" charset="0"/>
                <a:cs typeface="Tw Cen MT Condensed" charset="0"/>
              </a:rPr>
              <a:t>Considerations </a:t>
            </a:r>
            <a:r>
              <a:rPr lang="en-US" sz="2800" cap="none" dirty="0">
                <a:solidFill>
                  <a:schemeClr val="tx1">
                    <a:lumMod val="95000"/>
                  </a:schemeClr>
                </a:solidFill>
                <a:latin typeface="Tw Cen MT Condensed" charset="0"/>
                <a:ea typeface="Tw Cen MT Condensed" charset="0"/>
                <a:cs typeface="Tw Cen MT Condensed" charset="0"/>
              </a:rPr>
              <a:t>When </a:t>
            </a:r>
            <a:r>
              <a:rPr lang="en-US" sz="2800" cap="none">
                <a:solidFill>
                  <a:schemeClr val="tx1">
                    <a:lumMod val="95000"/>
                  </a:schemeClr>
                </a:solidFill>
                <a:latin typeface="Tw Cen MT Condensed" charset="0"/>
                <a:ea typeface="Tw Cen MT Condensed" charset="0"/>
                <a:cs typeface="Tw Cen MT Condensed" charset="0"/>
              </a:rPr>
              <a:t>Selecting a </a:t>
            </a:r>
            <a:r>
              <a:rPr lang="en-US" sz="2800" cap="none" dirty="0">
                <a:solidFill>
                  <a:schemeClr val="tx1">
                    <a:lumMod val="95000"/>
                  </a:schemeClr>
                </a:solidFill>
                <a:latin typeface="Tw Cen MT Condensed" charset="0"/>
                <a:ea typeface="Tw Cen MT Condensed" charset="0"/>
                <a:cs typeface="Tw Cen MT Condensed" charset="0"/>
              </a:rPr>
              <a:t>Digital Asset Management System</a:t>
            </a:r>
          </a:p>
        </p:txBody>
      </p:sp>
      <p:sp>
        <p:nvSpPr>
          <p:cNvPr id="4" name="Content Placeholder 3"/>
          <p:cNvSpPr>
            <a:spLocks noGrp="1"/>
          </p:cNvSpPr>
          <p:nvPr>
            <p:ph sz="half" idx="2"/>
          </p:nvPr>
        </p:nvSpPr>
        <p:spPr>
          <a:xfrm>
            <a:off x="667306" y="2115672"/>
            <a:ext cx="10580018" cy="4168588"/>
          </a:xfrm>
        </p:spPr>
        <p:txBody>
          <a:bodyPr>
            <a:normAutofit/>
          </a:bodyPr>
          <a:lstStyle/>
          <a:p>
            <a:r>
              <a:rPr lang="en-US" sz="3200" dirty="0"/>
              <a:t>Search Functionality</a:t>
            </a:r>
          </a:p>
          <a:p>
            <a:pPr lvl="1"/>
            <a:r>
              <a:rPr lang="en-US" sz="2000" dirty="0"/>
              <a:t>Assets only useful if you can find them</a:t>
            </a:r>
          </a:p>
          <a:p>
            <a:pPr lvl="1"/>
            <a:r>
              <a:rPr lang="en-US" sz="2000" dirty="0"/>
              <a:t>Explore search filters and advanced searching features</a:t>
            </a:r>
          </a:p>
          <a:p>
            <a:r>
              <a:rPr lang="en-US" sz="3200" dirty="0"/>
              <a:t>Security &amp; Permissions</a:t>
            </a:r>
          </a:p>
          <a:p>
            <a:r>
              <a:rPr lang="en-US" sz="3200" dirty="0"/>
              <a:t>Developer Track Record</a:t>
            </a:r>
          </a:p>
          <a:p>
            <a:r>
              <a:rPr lang="en-US" sz="3200" dirty="0"/>
              <a:t>Customer Support</a:t>
            </a:r>
          </a:p>
        </p:txBody>
      </p:sp>
      <p:grpSp>
        <p:nvGrpSpPr>
          <p:cNvPr id="5" name="Group 4"/>
          <p:cNvGrpSpPr/>
          <p:nvPr/>
        </p:nvGrpSpPr>
        <p:grpSpPr>
          <a:xfrm>
            <a:off x="292608" y="453684"/>
            <a:ext cx="11329415" cy="799044"/>
            <a:chOff x="5541662" y="1328517"/>
            <a:chExt cx="2614515" cy="1771356"/>
          </a:xfrm>
        </p:grpSpPr>
        <p:sp>
          <p:nvSpPr>
            <p:cNvPr id="6" name="Rounded Rectangle 5"/>
            <p:cNvSpPr/>
            <p:nvPr/>
          </p:nvSpPr>
          <p:spPr>
            <a:xfrm>
              <a:off x="5541662" y="1328517"/>
              <a:ext cx="2614515" cy="1771356"/>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7" name="Rounded Rectangle 4"/>
            <p:cNvSpPr/>
            <p:nvPr/>
          </p:nvSpPr>
          <p:spPr>
            <a:xfrm>
              <a:off x="5628132" y="1414987"/>
              <a:ext cx="2441575" cy="15984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4400" kern="1200" spc="300" dirty="0">
                  <a:latin typeface="Tw Cen MT Condensed" charset="0"/>
                  <a:ea typeface="Tw Cen MT Condensed" charset="0"/>
                  <a:cs typeface="Tw Cen MT Condensed" charset="0"/>
                </a:rPr>
                <a:t>REVIEW &amp; SELECT SOFTWARE</a:t>
              </a:r>
            </a:p>
          </p:txBody>
        </p:sp>
      </p:grpSp>
    </p:spTree>
    <p:custDataLst>
      <p:tags r:id="rId1"/>
    </p:custDataLst>
    <p:extLst>
      <p:ext uri="{BB962C8B-B14F-4D97-AF65-F5344CB8AC3E}">
        <p14:creationId xmlns:p14="http://schemas.microsoft.com/office/powerpoint/2010/main" val="10837431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p:cTn id="1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p:cTn id="21"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p:cTn id="2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p:cTn id="33"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4">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70" y="136733"/>
            <a:ext cx="7930497" cy="4631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3690" y="3672465"/>
            <a:ext cx="5947872" cy="305381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410056" y="5910004"/>
            <a:ext cx="3255948"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dirty="0"/>
              <a:t>Software Review Website</a:t>
            </a:r>
          </a:p>
          <a:p>
            <a:pPr algn="ctr"/>
            <a:r>
              <a:rPr lang="en-US" dirty="0" err="1"/>
              <a:t>www.capterra.com</a:t>
            </a:r>
            <a:endParaRPr lang="en-US" dirty="0"/>
          </a:p>
        </p:txBody>
      </p:sp>
    </p:spTree>
    <p:extLst>
      <p:ext uri="{BB962C8B-B14F-4D97-AF65-F5344CB8AC3E}">
        <p14:creationId xmlns:p14="http://schemas.microsoft.com/office/powerpoint/2010/main" val="3405941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881" b="90439" l="7187" r="90000"/>
                    </a14:imgEffect>
                  </a14:imgLayer>
                </a14:imgProps>
              </a:ext>
            </a:extLst>
          </a:blip>
          <a:srcRect b="9074"/>
          <a:stretch/>
        </p:blipFill>
        <p:spPr>
          <a:xfrm>
            <a:off x="3677381" y="703384"/>
            <a:ext cx="5432060" cy="4923693"/>
          </a:xfrm>
          <a:prstGeom prst="rect">
            <a:avLst/>
          </a:prstGeom>
        </p:spPr>
      </p:pic>
      <p:pic>
        <p:nvPicPr>
          <p:cNvPr id="3" name="Picture 2"/>
          <p:cNvPicPr>
            <a:picLocks noChangeAspect="1"/>
          </p:cNvPicPr>
          <p:nvPr/>
        </p:nvPicPr>
        <p:blipFill>
          <a:blip r:embed="rId5"/>
          <a:stretch>
            <a:fillRect/>
          </a:stretch>
        </p:blipFill>
        <p:spPr>
          <a:xfrm>
            <a:off x="8253046" y="1139093"/>
            <a:ext cx="3938954" cy="3938954"/>
          </a:xfrm>
          <a:prstGeom prst="rect">
            <a:avLst/>
          </a:prstGeom>
        </p:spPr>
      </p:pic>
      <p:pic>
        <p:nvPicPr>
          <p:cNvPr id="6" name="Picture 5"/>
          <p:cNvPicPr>
            <a:picLocks noChangeAspect="1"/>
          </p:cNvPicPr>
          <p:nvPr/>
        </p:nvPicPr>
        <p:blipFill>
          <a:blip r:embed="rId6"/>
          <a:stretch>
            <a:fillRect/>
          </a:stretch>
        </p:blipFill>
        <p:spPr>
          <a:xfrm>
            <a:off x="-404937" y="564663"/>
            <a:ext cx="4777155" cy="4777155"/>
          </a:xfrm>
          <a:prstGeom prst="rect">
            <a:avLst/>
          </a:prstGeom>
        </p:spPr>
      </p:pic>
      <p:sp>
        <p:nvSpPr>
          <p:cNvPr id="9" name="TextBox 8"/>
          <p:cNvSpPr txBox="1"/>
          <p:nvPr/>
        </p:nvSpPr>
        <p:spPr>
          <a:xfrm>
            <a:off x="510928" y="5521569"/>
            <a:ext cx="2945423" cy="369332"/>
          </a:xfrm>
          <a:prstGeom prst="rect">
            <a:avLst/>
          </a:prstGeom>
          <a:noFill/>
        </p:spPr>
        <p:txBody>
          <a:bodyPr wrap="square" rtlCol="0">
            <a:spAutoFit/>
          </a:bodyPr>
          <a:lstStyle/>
          <a:p>
            <a:pPr algn="ctr"/>
            <a:r>
              <a:rPr lang="en-US">
                <a:latin typeface="Century Gothic" charset="0"/>
                <a:ea typeface="Century Gothic" charset="0"/>
                <a:cs typeface="Century Gothic" charset="0"/>
              </a:rPr>
              <a:t>Phase One Media Pro SE</a:t>
            </a:r>
          </a:p>
        </p:txBody>
      </p:sp>
      <p:sp>
        <p:nvSpPr>
          <p:cNvPr id="10" name="TextBox 9"/>
          <p:cNvSpPr txBox="1"/>
          <p:nvPr/>
        </p:nvSpPr>
        <p:spPr>
          <a:xfrm>
            <a:off x="4920699" y="5627077"/>
            <a:ext cx="2945423" cy="646331"/>
          </a:xfrm>
          <a:prstGeom prst="rect">
            <a:avLst/>
          </a:prstGeom>
          <a:noFill/>
        </p:spPr>
        <p:txBody>
          <a:bodyPr wrap="square" rtlCol="0">
            <a:spAutoFit/>
          </a:bodyPr>
          <a:lstStyle/>
          <a:p>
            <a:pPr algn="ctr"/>
            <a:r>
              <a:rPr lang="en-US" dirty="0" err="1">
                <a:latin typeface="Century Gothic" charset="0"/>
                <a:ea typeface="Century Gothic" charset="0"/>
                <a:cs typeface="Century Gothic" charset="0"/>
              </a:rPr>
              <a:t>Daminion</a:t>
            </a:r>
            <a:r>
              <a:rPr lang="en-US" dirty="0">
                <a:latin typeface="Century Gothic" charset="0"/>
                <a:ea typeface="Century Gothic" charset="0"/>
                <a:cs typeface="Century Gothic" charset="0"/>
              </a:rPr>
              <a:t> Digital Asset Management System</a:t>
            </a:r>
          </a:p>
        </p:txBody>
      </p:sp>
      <p:sp>
        <p:nvSpPr>
          <p:cNvPr id="11" name="TextBox 10"/>
          <p:cNvSpPr txBox="1"/>
          <p:nvPr/>
        </p:nvSpPr>
        <p:spPr>
          <a:xfrm>
            <a:off x="8749811" y="5633913"/>
            <a:ext cx="2945423" cy="369332"/>
          </a:xfrm>
          <a:prstGeom prst="rect">
            <a:avLst/>
          </a:prstGeom>
          <a:noFill/>
        </p:spPr>
        <p:txBody>
          <a:bodyPr wrap="square" rtlCol="0">
            <a:spAutoFit/>
          </a:bodyPr>
          <a:lstStyle/>
          <a:p>
            <a:pPr algn="ctr"/>
            <a:r>
              <a:rPr lang="en-US" dirty="0">
                <a:latin typeface="Century Gothic" charset="0"/>
                <a:ea typeface="Century Gothic" charset="0"/>
                <a:cs typeface="Century Gothic" charset="0"/>
              </a:rPr>
              <a:t>Adobe Bridge CC</a:t>
            </a:r>
          </a:p>
        </p:txBody>
      </p:sp>
    </p:spTree>
    <p:extLst>
      <p:ext uri="{BB962C8B-B14F-4D97-AF65-F5344CB8AC3E}">
        <p14:creationId xmlns:p14="http://schemas.microsoft.com/office/powerpoint/2010/main" val="3771241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78195616"/>
              </p:ext>
            </p:extLst>
          </p:nvPr>
        </p:nvGraphicFramePr>
        <p:xfrm>
          <a:off x="424068" y="1593379"/>
          <a:ext cx="11184836" cy="4267200"/>
        </p:xfrm>
        <a:graphic>
          <a:graphicData uri="http://schemas.openxmlformats.org/drawingml/2006/table">
            <a:tbl>
              <a:tblPr firstRow="1" bandRow="1">
                <a:tableStyleId>{9DCAF9ED-07DC-4A11-8D7F-57B35C25682E}</a:tableStyleId>
              </a:tblPr>
              <a:tblGrid>
                <a:gridCol w="6400802">
                  <a:extLst>
                    <a:ext uri="{9D8B030D-6E8A-4147-A177-3AD203B41FA5}">
                      <a16:colId xmlns:a16="http://schemas.microsoft.com/office/drawing/2014/main" val="20000"/>
                    </a:ext>
                  </a:extLst>
                </a:gridCol>
                <a:gridCol w="1749287">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10747">
                  <a:extLst>
                    <a:ext uri="{9D8B030D-6E8A-4147-A177-3AD203B41FA5}">
                      <a16:colId xmlns:a16="http://schemas.microsoft.com/office/drawing/2014/main" val="20003"/>
                    </a:ext>
                  </a:extLst>
                </a:gridCol>
              </a:tblGrid>
              <a:tr h="364877">
                <a:tc>
                  <a:txBody>
                    <a:bodyPr/>
                    <a:lstStyle/>
                    <a:p>
                      <a:r>
                        <a:rPr lang="en-US" sz="2000" dirty="0"/>
                        <a:t>Software</a:t>
                      </a:r>
                    </a:p>
                  </a:txBody>
                  <a:tcPr/>
                </a:tc>
                <a:tc>
                  <a:txBody>
                    <a:bodyPr/>
                    <a:lstStyle/>
                    <a:p>
                      <a:pPr algn="ctr"/>
                      <a:r>
                        <a:rPr lang="en-US" sz="2000" dirty="0"/>
                        <a:t>Phase One Media Pro SE</a:t>
                      </a:r>
                    </a:p>
                  </a:txBody>
                  <a:tcPr/>
                </a:tc>
                <a:tc>
                  <a:txBody>
                    <a:bodyPr/>
                    <a:lstStyle/>
                    <a:p>
                      <a:pPr algn="ctr"/>
                      <a:r>
                        <a:rPr lang="en-US" sz="2000" dirty="0" err="1"/>
                        <a:t>Daminion</a:t>
                      </a:r>
                      <a:endParaRPr lang="en-US" sz="2000" dirty="0"/>
                    </a:p>
                  </a:txBody>
                  <a:tcPr/>
                </a:tc>
                <a:tc>
                  <a:txBody>
                    <a:bodyPr/>
                    <a:lstStyle/>
                    <a:p>
                      <a:pPr algn="ctr"/>
                      <a:r>
                        <a:rPr lang="en-US" sz="2000" dirty="0"/>
                        <a:t>Adobe Bridge</a:t>
                      </a:r>
                    </a:p>
                  </a:txBody>
                  <a:tcPr/>
                </a:tc>
                <a:extLst>
                  <a:ext uri="{0D108BD9-81ED-4DB2-BD59-A6C34878D82A}">
                    <a16:rowId xmlns:a16="http://schemas.microsoft.com/office/drawing/2014/main" val="10000"/>
                  </a:ext>
                </a:extLst>
              </a:tr>
              <a:tr h="364877">
                <a:tc>
                  <a:txBody>
                    <a:bodyPr/>
                    <a:lstStyle/>
                    <a:p>
                      <a:pPr>
                        <a:buFont typeface="Wingdings" charset="2"/>
                        <a:buNone/>
                      </a:pPr>
                      <a:r>
                        <a:rPr lang="en-US" sz="2000" dirty="0">
                          <a:latin typeface="Avenir Book" charset="0"/>
                          <a:ea typeface="Avenir Book" charset="0"/>
                          <a:cs typeface="Avenir Book" charset="0"/>
                        </a:rPr>
                        <a:t>Metadata Management</a:t>
                      </a:r>
                    </a:p>
                  </a:txBody>
                  <a:tcPr/>
                </a:tc>
                <a:tc>
                  <a:txBody>
                    <a:bodyPr/>
                    <a:lstStyle/>
                    <a:p>
                      <a:pPr algn="ctr"/>
                      <a:r>
                        <a:rPr lang="en-US" sz="2000"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a:t>
                      </a:r>
                    </a:p>
                  </a:txBody>
                  <a:tcPr/>
                </a:tc>
                <a:tc>
                  <a:txBody>
                    <a:bodyPr/>
                    <a:lstStyle/>
                    <a:p>
                      <a:pPr algn="ctr"/>
                      <a:r>
                        <a:rPr lang="en-US" sz="2000" dirty="0"/>
                        <a:t>✅</a:t>
                      </a:r>
                    </a:p>
                  </a:txBody>
                  <a:tcPr/>
                </a:tc>
                <a:extLst>
                  <a:ext uri="{0D108BD9-81ED-4DB2-BD59-A6C34878D82A}">
                    <a16:rowId xmlns:a16="http://schemas.microsoft.com/office/drawing/2014/main" val="10001"/>
                  </a:ext>
                </a:extLst>
              </a:tr>
              <a:tr h="364877">
                <a:tc>
                  <a:txBody>
                    <a:bodyPr/>
                    <a:lstStyle/>
                    <a:p>
                      <a:pPr>
                        <a:buFont typeface="Wingdings" charset="2"/>
                        <a:buNone/>
                      </a:pPr>
                      <a:r>
                        <a:rPr lang="en-US" sz="2000" dirty="0">
                          <a:latin typeface="Avenir Book" charset="0"/>
                          <a:ea typeface="Avenir Book" charset="0"/>
                          <a:cs typeface="Avenir Book" charset="0"/>
                        </a:rPr>
                        <a:t>Embed</a:t>
                      </a:r>
                      <a:r>
                        <a:rPr lang="en-US" sz="2000" baseline="0" dirty="0">
                          <a:latin typeface="Avenir Book" charset="0"/>
                          <a:ea typeface="Avenir Book" charset="0"/>
                          <a:cs typeface="Avenir Book" charset="0"/>
                        </a:rPr>
                        <a:t> Metadata </a:t>
                      </a:r>
                      <a:r>
                        <a:rPr lang="en-US" sz="2000" dirty="0">
                          <a:latin typeface="Avenir Book" charset="0"/>
                          <a:ea typeface="Avenir Book" charset="0"/>
                          <a:cs typeface="Avenir Book" charset="0"/>
                        </a:rPr>
                        <a:t>Within Photos</a:t>
                      </a:r>
                    </a:p>
                  </a:txBody>
                  <a:tcPr/>
                </a:tc>
                <a:tc>
                  <a:txBody>
                    <a:bodyPr/>
                    <a:lstStyle/>
                    <a:p>
                      <a:pPr algn="ctr"/>
                      <a:r>
                        <a:rPr lang="en-US" sz="2000" dirty="0"/>
                        <a:t>✅</a:t>
                      </a:r>
                    </a:p>
                  </a:txBody>
                  <a:tcPr/>
                </a:tc>
                <a:tc>
                  <a:txBody>
                    <a:bodyPr/>
                    <a:lstStyle/>
                    <a:p>
                      <a:pPr algn="ctr"/>
                      <a:r>
                        <a:rPr lang="en-US" sz="2000" dirty="0"/>
                        <a:t>✅</a:t>
                      </a:r>
                    </a:p>
                  </a:txBody>
                  <a:tcPr/>
                </a:tc>
                <a:tc>
                  <a:txBody>
                    <a:bodyPr/>
                    <a:lstStyle/>
                    <a:p>
                      <a:pPr algn="ctr"/>
                      <a:r>
                        <a:rPr lang="en-US" sz="2000"/>
                        <a:t>✅</a:t>
                      </a:r>
                    </a:p>
                  </a:txBody>
                  <a:tcPr/>
                </a:tc>
                <a:extLst>
                  <a:ext uri="{0D108BD9-81ED-4DB2-BD59-A6C34878D82A}">
                    <a16:rowId xmlns:a16="http://schemas.microsoft.com/office/drawing/2014/main" val="10002"/>
                  </a:ext>
                </a:extLst>
              </a:tr>
              <a:tr h="364877">
                <a:tc>
                  <a:txBody>
                    <a:bodyPr/>
                    <a:lstStyle/>
                    <a:p>
                      <a:pPr>
                        <a:buFont typeface="Wingdings" charset="2"/>
                        <a:buNone/>
                      </a:pPr>
                      <a:r>
                        <a:rPr lang="en-US" sz="2000" dirty="0">
                          <a:latin typeface="Avenir Book" charset="0"/>
                          <a:ea typeface="Avenir Book" charset="0"/>
                          <a:cs typeface="Avenir Book" charset="0"/>
                        </a:rPr>
                        <a:t>Facilitates Multiple Users over Network</a:t>
                      </a:r>
                    </a:p>
                  </a:txBody>
                  <a:tcPr/>
                </a:tc>
                <a:tc>
                  <a:txBody>
                    <a:bodyPr/>
                    <a:lstStyle/>
                    <a:p>
                      <a:pPr algn="ctr"/>
                      <a:r>
                        <a:rPr lang="en-US" sz="2000" dirty="0"/>
                        <a:t>✅</a:t>
                      </a:r>
                    </a:p>
                  </a:txBody>
                  <a:tcPr/>
                </a:tc>
                <a:tc>
                  <a:txBody>
                    <a:bodyPr/>
                    <a:lstStyle/>
                    <a:p>
                      <a:pPr algn="ctr"/>
                      <a:r>
                        <a:rPr lang="en-US" sz="2000" dirty="0"/>
                        <a:t>✅</a:t>
                      </a:r>
                    </a:p>
                  </a:txBody>
                  <a:tcPr/>
                </a:tc>
                <a:tc>
                  <a:txBody>
                    <a:bodyPr/>
                    <a:lstStyle/>
                    <a:p>
                      <a:pPr algn="ctr"/>
                      <a:r>
                        <a:rPr lang="en-US" sz="2000"/>
                        <a:t>✅</a:t>
                      </a:r>
                    </a:p>
                  </a:txBody>
                  <a:tcPr/>
                </a:tc>
                <a:extLst>
                  <a:ext uri="{0D108BD9-81ED-4DB2-BD59-A6C34878D82A}">
                    <a16:rowId xmlns:a16="http://schemas.microsoft.com/office/drawing/2014/main" val="10003"/>
                  </a:ext>
                </a:extLst>
              </a:tr>
              <a:tr h="364877">
                <a:tc>
                  <a:txBody>
                    <a:bodyPr/>
                    <a:lstStyle/>
                    <a:p>
                      <a:pPr>
                        <a:buFont typeface="Wingdings" charset="2"/>
                        <a:buNone/>
                      </a:pPr>
                      <a:r>
                        <a:rPr lang="en-US" sz="2000" dirty="0">
                          <a:latin typeface="Avenir Book" charset="0"/>
                          <a:ea typeface="Avenir Book" charset="0"/>
                          <a:cs typeface="Avenir Book" charset="0"/>
                        </a:rPr>
                        <a:t>Filtered Search</a:t>
                      </a:r>
                    </a:p>
                  </a:txBody>
                  <a:tcPr/>
                </a:tc>
                <a:tc>
                  <a:txBody>
                    <a:bodyPr/>
                    <a:lstStyle/>
                    <a:p>
                      <a:pPr algn="ctr"/>
                      <a:r>
                        <a:rPr lang="en-US" sz="2000" dirty="0"/>
                        <a:t>✅</a:t>
                      </a:r>
                    </a:p>
                  </a:txBody>
                  <a:tcPr/>
                </a:tc>
                <a:tc>
                  <a:txBody>
                    <a:bodyPr/>
                    <a:lstStyle/>
                    <a:p>
                      <a:pPr algn="ctr"/>
                      <a:r>
                        <a:rPr lang="en-US" sz="2000" dirty="0"/>
                        <a:t>✅</a:t>
                      </a:r>
                    </a:p>
                  </a:txBody>
                  <a:tcPr/>
                </a:tc>
                <a:tc>
                  <a:txBody>
                    <a:bodyPr/>
                    <a:lstStyle/>
                    <a:p>
                      <a:pPr algn="ctr"/>
                      <a:r>
                        <a:rPr lang="en-US" sz="2000"/>
                        <a:t>✅</a:t>
                      </a:r>
                    </a:p>
                  </a:txBody>
                  <a:tcPr/>
                </a:tc>
                <a:extLst>
                  <a:ext uri="{0D108BD9-81ED-4DB2-BD59-A6C34878D82A}">
                    <a16:rowId xmlns:a16="http://schemas.microsoft.com/office/drawing/2014/main" val="10004"/>
                  </a:ext>
                </a:extLst>
              </a:tr>
              <a:tr h="364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Avenir Book" charset="0"/>
                          <a:ea typeface="Avenir Book" charset="0"/>
                          <a:cs typeface="Avenir Book" charset="0"/>
                        </a:rPr>
                        <a:t>Batch Editing of Properties</a:t>
                      </a:r>
                    </a:p>
                  </a:txBody>
                  <a:tcPr/>
                </a:tc>
                <a:tc>
                  <a:txBody>
                    <a:bodyPr/>
                    <a:lstStyle/>
                    <a:p>
                      <a:pPr algn="ctr"/>
                      <a:r>
                        <a:rPr lang="en-US" sz="2000" dirty="0"/>
                        <a:t>✅</a:t>
                      </a:r>
                    </a:p>
                  </a:txBody>
                  <a:tcPr/>
                </a:tc>
                <a:tc>
                  <a:txBody>
                    <a:bodyPr/>
                    <a:lstStyle/>
                    <a:p>
                      <a:pPr algn="ctr"/>
                      <a:r>
                        <a:rPr lang="en-US" sz="2000" dirty="0"/>
                        <a:t>✅</a:t>
                      </a:r>
                    </a:p>
                  </a:txBody>
                  <a:tcPr/>
                </a:tc>
                <a:tc>
                  <a:txBody>
                    <a:bodyPr/>
                    <a:lstStyle/>
                    <a:p>
                      <a:pPr algn="ctr"/>
                      <a:r>
                        <a:rPr lang="en-US" sz="2000"/>
                        <a:t>✅</a:t>
                      </a:r>
                    </a:p>
                  </a:txBody>
                  <a:tcPr/>
                </a:tc>
                <a:extLst>
                  <a:ext uri="{0D108BD9-81ED-4DB2-BD59-A6C34878D82A}">
                    <a16:rowId xmlns:a16="http://schemas.microsoft.com/office/drawing/2014/main" val="10005"/>
                  </a:ext>
                </a:extLst>
              </a:tr>
              <a:tr h="364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Avenir Book" charset="0"/>
                          <a:ea typeface="Avenir Book" charset="0"/>
                          <a:cs typeface="Avenir Book" charset="0"/>
                        </a:rPr>
                        <a:t>Batch Rename</a:t>
                      </a:r>
                    </a:p>
                  </a:txBody>
                  <a:tcPr/>
                </a:tc>
                <a:tc>
                  <a:txBody>
                    <a:bodyPr/>
                    <a:lstStyle/>
                    <a:p>
                      <a:pPr algn="ctr"/>
                      <a:r>
                        <a:rPr lang="en-US" sz="2000" dirty="0"/>
                        <a:t>✅</a:t>
                      </a:r>
                    </a:p>
                  </a:txBody>
                  <a:tcPr/>
                </a:tc>
                <a:tc>
                  <a:txBody>
                    <a:bodyPr/>
                    <a:lstStyle/>
                    <a:p>
                      <a:pPr algn="ctr"/>
                      <a:r>
                        <a:rPr lang="en-US" sz="2000" dirty="0"/>
                        <a:t>✅</a:t>
                      </a:r>
                    </a:p>
                  </a:txBody>
                  <a:tcPr/>
                </a:tc>
                <a:tc>
                  <a:txBody>
                    <a:bodyPr/>
                    <a:lstStyle/>
                    <a:p>
                      <a:pPr algn="ctr"/>
                      <a:r>
                        <a:rPr lang="en-US" sz="2000" dirty="0"/>
                        <a:t>✅</a:t>
                      </a:r>
                    </a:p>
                  </a:txBody>
                  <a:tcPr/>
                </a:tc>
                <a:extLst>
                  <a:ext uri="{0D108BD9-81ED-4DB2-BD59-A6C34878D82A}">
                    <a16:rowId xmlns:a16="http://schemas.microsoft.com/office/drawing/2014/main" val="10006"/>
                  </a:ext>
                </a:extLst>
              </a:tr>
              <a:tr h="364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Avenir Book" charset="0"/>
                          <a:ea typeface="Avenir Book" charset="0"/>
                          <a:cs typeface="Avenir Book" charset="0"/>
                        </a:rPr>
                        <a:t>Manage Audio/Video Files</a:t>
                      </a:r>
                    </a:p>
                  </a:txBody>
                  <a:tcPr/>
                </a:tc>
                <a:tc>
                  <a:txBody>
                    <a:bodyPr/>
                    <a:lstStyle/>
                    <a:p>
                      <a:pPr algn="ctr"/>
                      <a:r>
                        <a:rPr lang="en-US" sz="2000" dirty="0"/>
                        <a:t>✅</a:t>
                      </a:r>
                    </a:p>
                  </a:txBody>
                  <a:tcPr/>
                </a:tc>
                <a:tc>
                  <a:txBody>
                    <a:bodyPr/>
                    <a:lstStyle/>
                    <a:p>
                      <a:pPr algn="ctr"/>
                      <a:r>
                        <a:rPr lang="en-US" sz="2000" dirty="0"/>
                        <a:t>✅</a:t>
                      </a:r>
                    </a:p>
                  </a:txBody>
                  <a:tcPr/>
                </a:tc>
                <a:tc>
                  <a:txBody>
                    <a:bodyPr/>
                    <a:lstStyle/>
                    <a:p>
                      <a:pPr algn="ctr"/>
                      <a:r>
                        <a:rPr lang="en-US" sz="2000" dirty="0"/>
                        <a:t>✅</a:t>
                      </a:r>
                    </a:p>
                  </a:txBody>
                  <a:tcPr/>
                </a:tc>
                <a:extLst>
                  <a:ext uri="{0D108BD9-81ED-4DB2-BD59-A6C34878D82A}">
                    <a16:rowId xmlns:a16="http://schemas.microsoft.com/office/drawing/2014/main" val="10007"/>
                  </a:ext>
                </a:extLst>
              </a:tr>
              <a:tr h="364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Avenir Book" charset="0"/>
                          <a:ea typeface="Avenir Book" charset="0"/>
                          <a:cs typeface="Avenir Book" charset="0"/>
                        </a:rPr>
                        <a:t>Security/Permissions</a:t>
                      </a:r>
                    </a:p>
                  </a:txBody>
                  <a:tcPr/>
                </a:tc>
                <a:tc>
                  <a:txBody>
                    <a:bodyPr/>
                    <a:lstStyle/>
                    <a:p>
                      <a:pPr algn="ctr"/>
                      <a:r>
                        <a:rPr lang="en-US" sz="2000" dirty="0"/>
                        <a:t>⛔</a:t>
                      </a:r>
                    </a:p>
                  </a:txBody>
                  <a:tcPr/>
                </a:tc>
                <a:tc>
                  <a:txBody>
                    <a:bodyPr/>
                    <a:lstStyle/>
                    <a:p>
                      <a:pPr algn="ctr"/>
                      <a:r>
                        <a:rPr lang="en-US" sz="2000" dirty="0"/>
                        <a:t>✅</a:t>
                      </a:r>
                    </a:p>
                  </a:txBody>
                  <a:tcPr/>
                </a:tc>
                <a:tc>
                  <a:txBody>
                    <a:bodyPr/>
                    <a:lstStyle/>
                    <a:p>
                      <a:pPr algn="ctr"/>
                      <a:r>
                        <a:rPr lang="en-US" sz="2000" dirty="0"/>
                        <a:t>⛔</a:t>
                      </a:r>
                    </a:p>
                  </a:txBody>
                  <a:tcPr/>
                </a:tc>
                <a:extLst>
                  <a:ext uri="{0D108BD9-81ED-4DB2-BD59-A6C34878D82A}">
                    <a16:rowId xmlns:a16="http://schemas.microsoft.com/office/drawing/2014/main" val="10008"/>
                  </a:ext>
                </a:extLst>
              </a:tr>
              <a:tr h="364877">
                <a:tc>
                  <a:txBody>
                    <a:bodyPr/>
                    <a:lstStyle/>
                    <a:p>
                      <a:r>
                        <a:rPr lang="en-US" sz="2000" dirty="0">
                          <a:latin typeface="Avenir Book" charset="0"/>
                          <a:ea typeface="Avenir Book" charset="0"/>
                          <a:cs typeface="Avenir Book" charset="0"/>
                        </a:rPr>
                        <a:t>Broad</a:t>
                      </a:r>
                      <a:r>
                        <a:rPr lang="en-US" sz="2000" baseline="0" dirty="0">
                          <a:latin typeface="Avenir Book" charset="0"/>
                          <a:ea typeface="Avenir Book" charset="0"/>
                          <a:cs typeface="Avenir Book" charset="0"/>
                        </a:rPr>
                        <a:t> File Format Support</a:t>
                      </a:r>
                      <a:endParaRPr lang="en-US" sz="2000" dirty="0">
                        <a:latin typeface="Avenir Book" charset="0"/>
                        <a:ea typeface="Avenir Book" charset="0"/>
                        <a:cs typeface="Avenir Book" charset="0"/>
                      </a:endParaRPr>
                    </a:p>
                  </a:txBody>
                  <a:tcPr/>
                </a:tc>
                <a:tc>
                  <a:txBody>
                    <a:bodyPr/>
                    <a:lstStyle/>
                    <a:p>
                      <a:pPr algn="ctr"/>
                      <a:r>
                        <a:rPr lang="en-US" sz="2000" dirty="0"/>
                        <a:t>✅</a:t>
                      </a:r>
                    </a:p>
                  </a:txBody>
                  <a:tcPr/>
                </a:tc>
                <a:tc>
                  <a:txBody>
                    <a:bodyPr/>
                    <a:lstStyle/>
                    <a:p>
                      <a:pPr algn="ctr"/>
                      <a:r>
                        <a:rPr lang="en-US" sz="2000" dirty="0"/>
                        <a:t>✅</a:t>
                      </a:r>
                    </a:p>
                  </a:txBody>
                  <a:tcPr/>
                </a:tc>
                <a:tc>
                  <a:txBody>
                    <a:bodyPr/>
                    <a:lstStyle/>
                    <a:p>
                      <a:pPr algn="ctr"/>
                      <a:r>
                        <a:rPr lang="en-US" sz="2000" dirty="0"/>
                        <a:t>✅</a:t>
                      </a:r>
                    </a:p>
                  </a:txBody>
                  <a:tcPr/>
                </a:tc>
                <a:extLst>
                  <a:ext uri="{0D108BD9-81ED-4DB2-BD59-A6C34878D82A}">
                    <a16:rowId xmlns:a16="http://schemas.microsoft.com/office/drawing/2014/main" val="10009"/>
                  </a:ext>
                </a:extLst>
              </a:tr>
            </a:tbl>
          </a:graphicData>
        </a:graphic>
      </p:graphicFrame>
      <p:sp>
        <p:nvSpPr>
          <p:cNvPr id="6" name="TextBox 5"/>
          <p:cNvSpPr txBox="1"/>
          <p:nvPr/>
        </p:nvSpPr>
        <p:spPr>
          <a:xfrm>
            <a:off x="424068" y="969935"/>
            <a:ext cx="11184836" cy="523220"/>
          </a:xfrm>
          <a:prstGeom prst="rect">
            <a:avLst/>
          </a:prstGeom>
          <a:noFill/>
        </p:spPr>
        <p:txBody>
          <a:bodyPr wrap="square" rtlCol="0">
            <a:spAutoFit/>
          </a:bodyPr>
          <a:lstStyle/>
          <a:p>
            <a:r>
              <a:rPr lang="en-US" sz="2800" b="1" dirty="0">
                <a:latin typeface="Avenir Book" charset="0"/>
                <a:ea typeface="Avenir Book" charset="0"/>
                <a:cs typeface="Avenir Book" charset="0"/>
              </a:rPr>
              <a:t>Comparison Table</a:t>
            </a:r>
          </a:p>
        </p:txBody>
      </p:sp>
      <p:pic>
        <p:nvPicPr>
          <p:cNvPr id="15" name="Picture 14"/>
          <p:cNvPicPr>
            <a:picLocks noChangeAspect="1"/>
          </p:cNvPicPr>
          <p:nvPr/>
        </p:nvPicPr>
        <p:blipFill>
          <a:blip r:embed="rId3"/>
          <a:stretch>
            <a:fillRect/>
          </a:stretch>
        </p:blipFill>
        <p:spPr>
          <a:xfrm>
            <a:off x="9068776" y="839993"/>
            <a:ext cx="552938" cy="552938"/>
          </a:xfrm>
          <a:prstGeom prst="rect">
            <a:avLst/>
          </a:prstGeom>
        </p:spPr>
      </p:pic>
      <p:pic>
        <p:nvPicPr>
          <p:cNvPr id="16" name="Picture 15"/>
          <p:cNvPicPr>
            <a:picLocks noChangeAspect="1"/>
          </p:cNvPicPr>
          <p:nvPr/>
        </p:nvPicPr>
        <p:blipFill>
          <a:blip r:embed="rId4"/>
          <a:stretch>
            <a:fillRect/>
          </a:stretch>
        </p:blipFill>
        <p:spPr>
          <a:xfrm>
            <a:off x="10580079" y="828892"/>
            <a:ext cx="578502" cy="564039"/>
          </a:xfrm>
          <a:prstGeom prst="rect">
            <a:avLst/>
          </a:prstGeom>
        </p:spPr>
      </p:pic>
      <p:pic>
        <p:nvPicPr>
          <p:cNvPr id="17" name="Picture 16"/>
          <p:cNvPicPr>
            <a:picLocks noChangeAspect="1"/>
          </p:cNvPicPr>
          <p:nvPr/>
        </p:nvPicPr>
        <p:blipFill>
          <a:blip r:embed="rId5"/>
          <a:stretch>
            <a:fillRect/>
          </a:stretch>
        </p:blipFill>
        <p:spPr>
          <a:xfrm>
            <a:off x="7378700" y="761839"/>
            <a:ext cx="631092" cy="631092"/>
          </a:xfrm>
          <a:prstGeom prst="rect">
            <a:avLst/>
          </a:prstGeom>
        </p:spPr>
      </p:pic>
      <p:sp>
        <p:nvSpPr>
          <p:cNvPr id="2" name="TextBox 1"/>
          <p:cNvSpPr txBox="1"/>
          <p:nvPr/>
        </p:nvSpPr>
        <p:spPr>
          <a:xfrm>
            <a:off x="2859741" y="6051176"/>
            <a:ext cx="5504330" cy="369332"/>
          </a:xfrm>
          <a:prstGeom prst="rect">
            <a:avLst/>
          </a:prstGeom>
          <a:noFill/>
        </p:spPr>
        <p:txBody>
          <a:bodyPr wrap="square" rtlCol="0">
            <a:spAutoFit/>
          </a:bodyPr>
          <a:lstStyle/>
          <a:p>
            <a:pPr algn="ctr"/>
            <a:r>
              <a:rPr lang="en-US" b="1" dirty="0"/>
              <a:t>Required Features</a:t>
            </a:r>
          </a:p>
        </p:txBody>
      </p:sp>
    </p:spTree>
    <p:extLst>
      <p:ext uri="{BB962C8B-B14F-4D97-AF65-F5344CB8AC3E}">
        <p14:creationId xmlns:p14="http://schemas.microsoft.com/office/powerpoint/2010/main" val="8086014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48390661"/>
              </p:ext>
            </p:extLst>
          </p:nvPr>
        </p:nvGraphicFramePr>
        <p:xfrm>
          <a:off x="424068" y="1584415"/>
          <a:ext cx="11184836" cy="3474720"/>
        </p:xfrm>
        <a:graphic>
          <a:graphicData uri="http://schemas.openxmlformats.org/drawingml/2006/table">
            <a:tbl>
              <a:tblPr firstRow="1" bandRow="1">
                <a:tableStyleId>{9DCAF9ED-07DC-4A11-8D7F-57B35C25682E}</a:tableStyleId>
              </a:tblPr>
              <a:tblGrid>
                <a:gridCol w="6400802">
                  <a:extLst>
                    <a:ext uri="{9D8B030D-6E8A-4147-A177-3AD203B41FA5}">
                      <a16:colId xmlns:a16="http://schemas.microsoft.com/office/drawing/2014/main" val="20000"/>
                    </a:ext>
                  </a:extLst>
                </a:gridCol>
                <a:gridCol w="1749287">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10747">
                  <a:extLst>
                    <a:ext uri="{9D8B030D-6E8A-4147-A177-3AD203B41FA5}">
                      <a16:colId xmlns:a16="http://schemas.microsoft.com/office/drawing/2014/main" val="20003"/>
                    </a:ext>
                  </a:extLst>
                </a:gridCol>
              </a:tblGrid>
              <a:tr h="364877">
                <a:tc>
                  <a:txBody>
                    <a:bodyPr/>
                    <a:lstStyle/>
                    <a:p>
                      <a:r>
                        <a:rPr lang="en-US" sz="2000" dirty="0"/>
                        <a:t>Software</a:t>
                      </a:r>
                    </a:p>
                  </a:txBody>
                  <a:tcPr/>
                </a:tc>
                <a:tc>
                  <a:txBody>
                    <a:bodyPr/>
                    <a:lstStyle/>
                    <a:p>
                      <a:pPr algn="ctr"/>
                      <a:r>
                        <a:rPr lang="en-US" sz="2000" dirty="0"/>
                        <a:t>Phase One Media Pro SE</a:t>
                      </a:r>
                    </a:p>
                  </a:txBody>
                  <a:tcPr/>
                </a:tc>
                <a:tc>
                  <a:txBody>
                    <a:bodyPr/>
                    <a:lstStyle/>
                    <a:p>
                      <a:pPr algn="ctr"/>
                      <a:r>
                        <a:rPr lang="en-US" sz="2000" dirty="0" err="1"/>
                        <a:t>Daminion</a:t>
                      </a:r>
                      <a:endParaRPr lang="en-US" sz="2000" dirty="0"/>
                    </a:p>
                  </a:txBody>
                  <a:tcPr/>
                </a:tc>
                <a:tc>
                  <a:txBody>
                    <a:bodyPr/>
                    <a:lstStyle/>
                    <a:p>
                      <a:pPr algn="ctr"/>
                      <a:r>
                        <a:rPr lang="en-US" sz="2000" dirty="0"/>
                        <a:t>Adobe Bridge</a:t>
                      </a:r>
                    </a:p>
                  </a:txBody>
                  <a:tcPr/>
                </a:tc>
                <a:extLst>
                  <a:ext uri="{0D108BD9-81ED-4DB2-BD59-A6C34878D82A}">
                    <a16:rowId xmlns:a16="http://schemas.microsoft.com/office/drawing/2014/main" val="10000"/>
                  </a:ext>
                </a:extLst>
              </a:tr>
              <a:tr h="364877">
                <a:tc>
                  <a:txBody>
                    <a:bodyPr/>
                    <a:lstStyle/>
                    <a:p>
                      <a:r>
                        <a:rPr lang="en-US" sz="2000" dirty="0">
                          <a:latin typeface="Avenir Book" charset="0"/>
                          <a:ea typeface="Avenir Book" charset="0"/>
                          <a:cs typeface="Avenir Book" charset="0"/>
                        </a:rPr>
                        <a:t>Categorization</a:t>
                      </a:r>
                    </a:p>
                  </a:txBody>
                  <a:tcPr/>
                </a:tc>
                <a:tc>
                  <a:txBody>
                    <a:bodyPr/>
                    <a:lstStyle/>
                    <a:p>
                      <a:pPr algn="ctr"/>
                      <a:r>
                        <a:rPr lang="en-US" sz="2000" dirty="0"/>
                        <a:t>✅</a:t>
                      </a:r>
                    </a:p>
                  </a:txBody>
                  <a:tcPr/>
                </a:tc>
                <a:tc>
                  <a:txBody>
                    <a:bodyPr/>
                    <a:lstStyle/>
                    <a:p>
                      <a:pPr algn="ctr"/>
                      <a:r>
                        <a:rPr lang="en-US" sz="2000" dirty="0"/>
                        <a:t>✅</a:t>
                      </a:r>
                    </a:p>
                  </a:txBody>
                  <a:tcPr/>
                </a:tc>
                <a:tc>
                  <a:txBody>
                    <a:bodyPr/>
                    <a:lstStyle/>
                    <a:p>
                      <a:pPr algn="ctr"/>
                      <a:r>
                        <a:rPr lang="en-US" sz="2000" dirty="0"/>
                        <a:t>✅</a:t>
                      </a:r>
                    </a:p>
                  </a:txBody>
                  <a:tcPr/>
                </a:tc>
                <a:extLst>
                  <a:ext uri="{0D108BD9-81ED-4DB2-BD59-A6C34878D82A}">
                    <a16:rowId xmlns:a16="http://schemas.microsoft.com/office/drawing/2014/main" val="10001"/>
                  </a:ext>
                </a:extLst>
              </a:tr>
              <a:tr h="364877">
                <a:tc>
                  <a:txBody>
                    <a:bodyPr/>
                    <a:lstStyle/>
                    <a:p>
                      <a:r>
                        <a:rPr lang="en-US" sz="2000" dirty="0">
                          <a:latin typeface="Avenir Book" charset="0"/>
                          <a:ea typeface="Avenir Book" charset="0"/>
                          <a:cs typeface="Avenir Book" charset="0"/>
                        </a:rPr>
                        <a:t>Watermarking</a:t>
                      </a:r>
                    </a:p>
                  </a:txBody>
                  <a:tcPr/>
                </a:tc>
                <a:tc>
                  <a:txBody>
                    <a:bodyPr/>
                    <a:lstStyle/>
                    <a:p>
                      <a:pPr algn="ctr"/>
                      <a:r>
                        <a:rPr lang="en-US" sz="2000" dirty="0"/>
                        <a:t>✅</a:t>
                      </a:r>
                    </a:p>
                  </a:txBody>
                  <a:tcPr/>
                </a:tc>
                <a:tc>
                  <a:txBody>
                    <a:bodyPr/>
                    <a:lstStyle/>
                    <a:p>
                      <a:pPr algn="ctr"/>
                      <a:r>
                        <a:rPr lang="en-US" sz="2000" dirty="0"/>
                        <a:t>✅</a:t>
                      </a:r>
                    </a:p>
                  </a:txBody>
                  <a:tcPr/>
                </a:tc>
                <a:tc>
                  <a:txBody>
                    <a:bodyPr/>
                    <a:lstStyle/>
                    <a:p>
                      <a:pPr algn="ctr"/>
                      <a:r>
                        <a:rPr lang="en-US" sz="2000" dirty="0"/>
                        <a:t>⛔</a:t>
                      </a:r>
                    </a:p>
                  </a:txBody>
                  <a:tcPr/>
                </a:tc>
                <a:extLst>
                  <a:ext uri="{0D108BD9-81ED-4DB2-BD59-A6C34878D82A}">
                    <a16:rowId xmlns:a16="http://schemas.microsoft.com/office/drawing/2014/main" val="10002"/>
                  </a:ext>
                </a:extLst>
              </a:tr>
              <a:tr h="364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Avenir Book" charset="0"/>
                          <a:ea typeface="Avenir Book" charset="0"/>
                          <a:cs typeface="Avenir Book" charset="0"/>
                        </a:rPr>
                        <a:t>Image Editing Tools</a:t>
                      </a:r>
                    </a:p>
                  </a:txBody>
                  <a:tcPr/>
                </a:tc>
                <a:tc>
                  <a:txBody>
                    <a:bodyPr/>
                    <a:lstStyle/>
                    <a:p>
                      <a:pPr algn="ctr"/>
                      <a:r>
                        <a:rPr lang="en-US" sz="2000" dirty="0"/>
                        <a:t>✅</a:t>
                      </a:r>
                    </a:p>
                  </a:txBody>
                  <a:tcPr/>
                </a:tc>
                <a:tc>
                  <a:txBody>
                    <a:bodyPr/>
                    <a:lstStyle/>
                    <a:p>
                      <a:pPr algn="ctr"/>
                      <a:r>
                        <a:rPr lang="en-US" sz="2000" dirty="0"/>
                        <a:t>⛔</a:t>
                      </a:r>
                    </a:p>
                  </a:txBody>
                  <a:tcPr/>
                </a:tc>
                <a:tc>
                  <a:txBody>
                    <a:bodyPr/>
                    <a:lstStyle/>
                    <a:p>
                      <a:pPr algn="ctr"/>
                      <a:r>
                        <a:rPr lang="en-US" sz="2000" dirty="0"/>
                        <a:t>⛔</a:t>
                      </a:r>
                    </a:p>
                  </a:txBody>
                  <a:tcPr/>
                </a:tc>
                <a:extLst>
                  <a:ext uri="{0D108BD9-81ED-4DB2-BD59-A6C34878D82A}">
                    <a16:rowId xmlns:a16="http://schemas.microsoft.com/office/drawing/2014/main" val="10003"/>
                  </a:ext>
                </a:extLst>
              </a:tr>
              <a:tr h="364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Avenir Book" charset="0"/>
                          <a:ea typeface="Avenir Book" charset="0"/>
                          <a:cs typeface="Avenir Book" charset="0"/>
                        </a:rPr>
                        <a:t>Multiple</a:t>
                      </a:r>
                      <a:r>
                        <a:rPr lang="en-US" sz="2000" baseline="0" dirty="0">
                          <a:latin typeface="Avenir Book" charset="0"/>
                          <a:ea typeface="Avenir Book" charset="0"/>
                          <a:cs typeface="Avenir Book" charset="0"/>
                        </a:rPr>
                        <a:t> Catalogs/Photo Collections</a:t>
                      </a:r>
                      <a:endParaRPr lang="en-US" sz="2000" dirty="0">
                        <a:latin typeface="Avenir Book" charset="0"/>
                        <a:ea typeface="Avenir Book" charset="0"/>
                        <a:cs typeface="Avenir Book"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a:t>
                      </a:r>
                    </a:p>
                  </a:txBody>
                  <a:tcPr/>
                </a:tc>
                <a:extLst>
                  <a:ext uri="{0D108BD9-81ED-4DB2-BD59-A6C34878D82A}">
                    <a16:rowId xmlns:a16="http://schemas.microsoft.com/office/drawing/2014/main" val="10004"/>
                  </a:ext>
                </a:extLst>
              </a:tr>
              <a:tr h="364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Avenir Book" charset="0"/>
                          <a:ea typeface="Avenir Book" charset="0"/>
                          <a:cs typeface="Avenir Book" charset="0"/>
                        </a:rPr>
                        <a:t>Keyword Search</a:t>
                      </a:r>
                    </a:p>
                  </a:txBody>
                  <a:tcPr/>
                </a:tc>
                <a:tc>
                  <a:txBody>
                    <a:bodyPr/>
                    <a:lstStyle/>
                    <a:p>
                      <a:pPr algn="ctr"/>
                      <a:r>
                        <a:rPr lang="en-US" sz="2000" dirty="0"/>
                        <a:t>✅</a:t>
                      </a:r>
                    </a:p>
                  </a:txBody>
                  <a:tcPr/>
                </a:tc>
                <a:tc>
                  <a:txBody>
                    <a:bodyPr/>
                    <a:lstStyle/>
                    <a:p>
                      <a:pPr algn="ctr"/>
                      <a:r>
                        <a:rPr lang="en-US" sz="2000" dirty="0"/>
                        <a:t>✅</a:t>
                      </a:r>
                    </a:p>
                  </a:txBody>
                  <a:tcPr/>
                </a:tc>
                <a:tc>
                  <a:txBody>
                    <a:bodyPr/>
                    <a:lstStyle/>
                    <a:p>
                      <a:pPr algn="ctr"/>
                      <a:r>
                        <a:rPr lang="en-US" sz="2000" dirty="0"/>
                        <a:t>✅</a:t>
                      </a:r>
                    </a:p>
                  </a:txBody>
                  <a:tcPr/>
                </a:tc>
                <a:extLst>
                  <a:ext uri="{0D108BD9-81ED-4DB2-BD59-A6C34878D82A}">
                    <a16:rowId xmlns:a16="http://schemas.microsoft.com/office/drawing/2014/main" val="10005"/>
                  </a:ext>
                </a:extLst>
              </a:tr>
              <a:tr h="364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Avenir Book" charset="0"/>
                          <a:ea typeface="Avenir Book" charset="0"/>
                          <a:cs typeface="Avenir Book" charset="0"/>
                        </a:rPr>
                        <a:t>Social Media Sharing</a:t>
                      </a:r>
                    </a:p>
                  </a:txBody>
                  <a:tcPr/>
                </a:tc>
                <a:tc>
                  <a:txBody>
                    <a:bodyPr/>
                    <a:lstStyle/>
                    <a:p>
                      <a:pPr algn="ctr"/>
                      <a:r>
                        <a:rPr lang="en-US" sz="2000" dirty="0"/>
                        <a:t>⛔</a:t>
                      </a:r>
                    </a:p>
                  </a:txBody>
                  <a:tcPr/>
                </a:tc>
                <a:tc>
                  <a:txBody>
                    <a:bodyPr/>
                    <a:lstStyle/>
                    <a:p>
                      <a:pPr algn="ctr"/>
                      <a:r>
                        <a:rPr lang="en-US" sz="2000" dirty="0"/>
                        <a:t>⛔</a:t>
                      </a:r>
                    </a:p>
                  </a:txBody>
                  <a:tcPr/>
                </a:tc>
                <a:tc>
                  <a:txBody>
                    <a:bodyPr/>
                    <a:lstStyle/>
                    <a:p>
                      <a:pPr algn="ctr"/>
                      <a:r>
                        <a:rPr lang="en-US" sz="2000" dirty="0"/>
                        <a:t>⛔</a:t>
                      </a:r>
                    </a:p>
                  </a:txBody>
                  <a:tcPr/>
                </a:tc>
                <a:extLst>
                  <a:ext uri="{0D108BD9-81ED-4DB2-BD59-A6C34878D82A}">
                    <a16:rowId xmlns:a16="http://schemas.microsoft.com/office/drawing/2014/main" val="10006"/>
                  </a:ext>
                </a:extLst>
              </a:tr>
              <a:tr h="364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Avenir Book" charset="0"/>
                          <a:ea typeface="Avenir Book" charset="0"/>
                          <a:cs typeface="Avenir Book" charset="0"/>
                        </a:rPr>
                        <a:t>Website Gallery</a:t>
                      </a:r>
                      <a:r>
                        <a:rPr lang="en-US" sz="2000" baseline="0" dirty="0">
                          <a:latin typeface="Avenir Book" charset="0"/>
                          <a:ea typeface="Avenir Book" charset="0"/>
                          <a:cs typeface="Avenir Book" charset="0"/>
                        </a:rPr>
                        <a:t> Publishing</a:t>
                      </a:r>
                      <a:endParaRPr lang="en-US" sz="2000" dirty="0">
                        <a:latin typeface="Avenir Book" charset="0"/>
                        <a:ea typeface="Avenir Book" charset="0"/>
                        <a:cs typeface="Avenir Book" charset="0"/>
                      </a:endParaRPr>
                    </a:p>
                  </a:txBody>
                  <a:tcPr/>
                </a:tc>
                <a:tc>
                  <a:txBody>
                    <a:bodyPr/>
                    <a:lstStyle/>
                    <a:p>
                      <a:pPr algn="ctr"/>
                      <a:r>
                        <a:rPr lang="en-US" sz="2000" dirty="0"/>
                        <a:t>✅</a:t>
                      </a:r>
                    </a:p>
                  </a:txBody>
                  <a:tcPr/>
                </a:tc>
                <a:tc>
                  <a:txBody>
                    <a:bodyPr/>
                    <a:lstStyle/>
                    <a:p>
                      <a:pPr algn="ctr"/>
                      <a:r>
                        <a:rPr lang="en-US" sz="2000" dirty="0"/>
                        <a:t>✅</a:t>
                      </a:r>
                    </a:p>
                  </a:txBody>
                  <a:tcPr/>
                </a:tc>
                <a:tc>
                  <a:txBody>
                    <a:bodyPr/>
                    <a:lstStyle/>
                    <a:p>
                      <a:pPr algn="ctr"/>
                      <a:r>
                        <a:rPr lang="en-US" sz="2000" dirty="0"/>
                        <a:t>⛔</a:t>
                      </a:r>
                    </a:p>
                  </a:txBody>
                  <a:tcPr/>
                </a:tc>
                <a:extLst>
                  <a:ext uri="{0D108BD9-81ED-4DB2-BD59-A6C34878D82A}">
                    <a16:rowId xmlns:a16="http://schemas.microsoft.com/office/drawing/2014/main" val="10007"/>
                  </a:ext>
                </a:extLst>
              </a:tr>
            </a:tbl>
          </a:graphicData>
        </a:graphic>
      </p:graphicFrame>
      <p:sp>
        <p:nvSpPr>
          <p:cNvPr id="6" name="TextBox 5"/>
          <p:cNvSpPr txBox="1"/>
          <p:nvPr/>
        </p:nvSpPr>
        <p:spPr>
          <a:xfrm>
            <a:off x="424068" y="970958"/>
            <a:ext cx="11184836" cy="523220"/>
          </a:xfrm>
          <a:prstGeom prst="rect">
            <a:avLst/>
          </a:prstGeom>
          <a:noFill/>
        </p:spPr>
        <p:txBody>
          <a:bodyPr wrap="square" rtlCol="0">
            <a:spAutoFit/>
          </a:bodyPr>
          <a:lstStyle/>
          <a:p>
            <a:r>
              <a:rPr lang="en-US" sz="2800" b="1" dirty="0">
                <a:latin typeface="Avenir Book" charset="0"/>
                <a:ea typeface="Avenir Book" charset="0"/>
                <a:cs typeface="Avenir Book" charset="0"/>
              </a:rPr>
              <a:t>Comparison Table</a:t>
            </a:r>
          </a:p>
        </p:txBody>
      </p:sp>
      <p:pic>
        <p:nvPicPr>
          <p:cNvPr id="15" name="Picture 14"/>
          <p:cNvPicPr>
            <a:picLocks noChangeAspect="1"/>
          </p:cNvPicPr>
          <p:nvPr/>
        </p:nvPicPr>
        <p:blipFill>
          <a:blip r:embed="rId3"/>
          <a:stretch>
            <a:fillRect/>
          </a:stretch>
        </p:blipFill>
        <p:spPr>
          <a:xfrm>
            <a:off x="9068776" y="851003"/>
            <a:ext cx="552938" cy="552938"/>
          </a:xfrm>
          <a:prstGeom prst="rect">
            <a:avLst/>
          </a:prstGeom>
        </p:spPr>
      </p:pic>
      <p:pic>
        <p:nvPicPr>
          <p:cNvPr id="16" name="Picture 15"/>
          <p:cNvPicPr>
            <a:picLocks noChangeAspect="1"/>
          </p:cNvPicPr>
          <p:nvPr/>
        </p:nvPicPr>
        <p:blipFill>
          <a:blip r:embed="rId4"/>
          <a:stretch>
            <a:fillRect/>
          </a:stretch>
        </p:blipFill>
        <p:spPr>
          <a:xfrm>
            <a:off x="10580079" y="839902"/>
            <a:ext cx="578502" cy="564039"/>
          </a:xfrm>
          <a:prstGeom prst="rect">
            <a:avLst/>
          </a:prstGeom>
        </p:spPr>
      </p:pic>
      <p:pic>
        <p:nvPicPr>
          <p:cNvPr id="17" name="Picture 16"/>
          <p:cNvPicPr>
            <a:picLocks noChangeAspect="1"/>
          </p:cNvPicPr>
          <p:nvPr/>
        </p:nvPicPr>
        <p:blipFill>
          <a:blip r:embed="rId5"/>
          <a:stretch>
            <a:fillRect/>
          </a:stretch>
        </p:blipFill>
        <p:spPr>
          <a:xfrm>
            <a:off x="7378700" y="772849"/>
            <a:ext cx="631092" cy="631092"/>
          </a:xfrm>
          <a:prstGeom prst="rect">
            <a:avLst/>
          </a:prstGeom>
        </p:spPr>
      </p:pic>
      <p:sp>
        <p:nvSpPr>
          <p:cNvPr id="7" name="TextBox 6"/>
          <p:cNvSpPr txBox="1"/>
          <p:nvPr/>
        </p:nvSpPr>
        <p:spPr>
          <a:xfrm>
            <a:off x="2859741" y="6051176"/>
            <a:ext cx="5504330" cy="369332"/>
          </a:xfrm>
          <a:prstGeom prst="rect">
            <a:avLst/>
          </a:prstGeom>
          <a:noFill/>
        </p:spPr>
        <p:txBody>
          <a:bodyPr wrap="square" rtlCol="0">
            <a:spAutoFit/>
          </a:bodyPr>
          <a:lstStyle/>
          <a:p>
            <a:pPr algn="ctr"/>
            <a:r>
              <a:rPr lang="en-US" b="1" dirty="0"/>
              <a:t>Additional Desired Features</a:t>
            </a:r>
          </a:p>
        </p:txBody>
      </p:sp>
    </p:spTree>
    <p:extLst>
      <p:ext uri="{BB962C8B-B14F-4D97-AF65-F5344CB8AC3E}">
        <p14:creationId xmlns:p14="http://schemas.microsoft.com/office/powerpoint/2010/main" val="8497005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8449391"/>
              </p:ext>
            </p:extLst>
          </p:nvPr>
        </p:nvGraphicFramePr>
        <p:xfrm>
          <a:off x="768096" y="824753"/>
          <a:ext cx="10608116" cy="4726305"/>
        </p:xfrm>
        <a:graphic>
          <a:graphicData uri="http://schemas.openxmlformats.org/drawingml/2006/table">
            <a:tbl>
              <a:tblPr firstRow="1" firstCol="1" bandRow="1">
                <a:tableStyleId>{17292A2E-F333-43FB-9621-5CBBE7FDCDCB}</a:tableStyleId>
              </a:tblPr>
              <a:tblGrid>
                <a:gridCol w="10608116">
                  <a:extLst>
                    <a:ext uri="{9D8B030D-6E8A-4147-A177-3AD203B41FA5}">
                      <a16:colId xmlns:a16="http://schemas.microsoft.com/office/drawing/2014/main" val="20000"/>
                    </a:ext>
                  </a:extLst>
                </a:gridCol>
              </a:tblGrid>
              <a:tr h="315087">
                <a:tc>
                  <a:txBody>
                    <a:bodyPr/>
                    <a:lstStyle/>
                    <a:p>
                      <a:pPr marL="0" marR="0">
                        <a:spcBef>
                          <a:spcPts val="0"/>
                        </a:spcBef>
                        <a:spcAft>
                          <a:spcPts val="0"/>
                        </a:spcAft>
                      </a:pPr>
                      <a:r>
                        <a:rPr lang="en-US" sz="2000" b="1" dirty="0">
                          <a:effectLst/>
                        </a:rPr>
                        <a:t>Pros &amp; Additional </a:t>
                      </a:r>
                      <a:r>
                        <a:rPr lang="en-US" sz="2000" b="1" baseline="0" dirty="0">
                          <a:effectLst/>
                        </a:rPr>
                        <a:t>Features</a:t>
                      </a:r>
                      <a:endParaRPr lang="en-US" sz="2000" b="1" dirty="0">
                        <a:effectLst/>
                        <a:latin typeface="Calibri" charset="0"/>
                        <a:ea typeface="Calibri" charset="0"/>
                        <a:cs typeface="Times New Roman" charset="0"/>
                      </a:endParaRPr>
                    </a:p>
                  </a:txBody>
                  <a:tcPr marL="68580" marR="6858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411218">
                <a:tc>
                  <a:txBody>
                    <a:bodyPr/>
                    <a:lstStyle/>
                    <a:p>
                      <a:pPr marL="342900" marR="0" lvl="0" indent="-342900">
                        <a:spcBef>
                          <a:spcPts val="0"/>
                        </a:spcBef>
                        <a:spcAft>
                          <a:spcPts val="0"/>
                        </a:spcAft>
                        <a:buFont typeface="Wingdings" charset="2"/>
                        <a:buChar char=""/>
                      </a:pPr>
                      <a:r>
                        <a:rPr lang="en-US" sz="2000" b="0" dirty="0">
                          <a:effectLst/>
                        </a:rPr>
                        <a:t>Provides extensive metadata fields that extend beyond photos and includes general media management.</a:t>
                      </a:r>
                    </a:p>
                    <a:p>
                      <a:pPr marL="342900" marR="0" lvl="0" indent="-342900">
                        <a:spcBef>
                          <a:spcPts val="0"/>
                        </a:spcBef>
                        <a:spcAft>
                          <a:spcPts val="0"/>
                        </a:spcAft>
                        <a:buFont typeface="Wingdings" charset="2"/>
                        <a:buChar char=""/>
                      </a:pPr>
                      <a:r>
                        <a:rPr lang="en-US" sz="2000" b="0" dirty="0">
                          <a:effectLst/>
                        </a:rPr>
                        <a:t>Allows users to create Metadata</a:t>
                      </a:r>
                      <a:r>
                        <a:rPr lang="en-US" sz="2000" b="0" baseline="0" dirty="0">
                          <a:effectLst/>
                        </a:rPr>
                        <a:t> Templates</a:t>
                      </a:r>
                    </a:p>
                    <a:p>
                      <a:pPr marL="342900" marR="0" lvl="0" indent="-342900">
                        <a:spcBef>
                          <a:spcPts val="0"/>
                        </a:spcBef>
                        <a:spcAft>
                          <a:spcPts val="0"/>
                        </a:spcAft>
                        <a:buFont typeface="Wingdings" charset="2"/>
                        <a:buChar char=""/>
                      </a:pPr>
                      <a:r>
                        <a:rPr lang="en-US" sz="2000" b="0" baseline="0" dirty="0">
                          <a:effectLst/>
                        </a:rPr>
                        <a:t>Very Robust and Flexible “Batch Rename” functionality</a:t>
                      </a:r>
                    </a:p>
                    <a:p>
                      <a:pPr marL="342900" marR="0" lvl="0" indent="-342900">
                        <a:spcBef>
                          <a:spcPts val="0"/>
                        </a:spcBef>
                        <a:spcAft>
                          <a:spcPts val="0"/>
                        </a:spcAft>
                        <a:buFont typeface="Wingdings" charset="2"/>
                        <a:buChar char=""/>
                      </a:pPr>
                      <a:r>
                        <a:rPr lang="en-US" sz="2000" b="0" baseline="0" dirty="0">
                          <a:effectLst/>
                        </a:rPr>
                        <a:t>Create and Save Custom Workspaces (User Interfaces)</a:t>
                      </a:r>
                    </a:p>
                    <a:p>
                      <a:pPr marL="342900" marR="0" lvl="0" indent="-342900">
                        <a:spcBef>
                          <a:spcPts val="0"/>
                        </a:spcBef>
                        <a:spcAft>
                          <a:spcPts val="0"/>
                        </a:spcAft>
                        <a:buFont typeface="Wingdings" charset="2"/>
                        <a:buChar char=""/>
                      </a:pPr>
                      <a:r>
                        <a:rPr lang="en-US" sz="2000" b="0" baseline="0" dirty="0">
                          <a:effectLst/>
                        </a:rPr>
                        <a:t>Free </a:t>
                      </a:r>
                      <a:r>
                        <a:rPr lang="en-US" sz="2000" b="0" i="1" baseline="0" dirty="0">
                          <a:effectLst/>
                        </a:rPr>
                        <a:t>(for now)</a:t>
                      </a:r>
                      <a:endParaRPr lang="en-US" sz="2000" b="0" i="1" dirty="0">
                        <a:effectLst/>
                      </a:endParaRPr>
                    </a:p>
                    <a:p>
                      <a:pPr marL="0" marR="0">
                        <a:spcBef>
                          <a:spcPts val="0"/>
                        </a:spcBef>
                        <a:spcAft>
                          <a:spcPts val="0"/>
                        </a:spcAft>
                      </a:pPr>
                      <a:r>
                        <a:rPr lang="en-US" sz="2000" b="0" dirty="0">
                          <a:effectLst/>
                        </a:rPr>
                        <a:t> </a:t>
                      </a:r>
                      <a:endParaRPr lang="en-US" sz="2000" b="0" dirty="0">
                        <a:effectLst/>
                        <a:latin typeface="Calibri" charset="0"/>
                        <a:ea typeface="Calibri" charset="0"/>
                        <a:cs typeface="Times New Roman" charset="0"/>
                      </a:endParaRPr>
                    </a:p>
                  </a:txBody>
                  <a:tcPr marL="68580" marR="6858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Title 4"/>
          <p:cNvSpPr>
            <a:spLocks noGrp="1"/>
          </p:cNvSpPr>
          <p:nvPr>
            <p:ph type="title"/>
          </p:nvPr>
        </p:nvSpPr>
        <p:spPr>
          <a:xfrm>
            <a:off x="685801" y="1"/>
            <a:ext cx="10131425" cy="824752"/>
          </a:xfrm>
        </p:spPr>
        <p:txBody>
          <a:bodyPr>
            <a:normAutofit/>
          </a:bodyPr>
          <a:lstStyle/>
          <a:p>
            <a:r>
              <a:rPr lang="en-US" sz="4400" spc="300" dirty="0">
                <a:latin typeface="Tw Cen MT Condensed" charset="0"/>
                <a:ea typeface="Tw Cen MT Condensed" charset="0"/>
                <a:cs typeface="Tw Cen MT Condensed" charset="0"/>
              </a:rPr>
              <a:t>Adobe Bridge</a:t>
            </a:r>
          </a:p>
        </p:txBody>
      </p:sp>
      <p:graphicFrame>
        <p:nvGraphicFramePr>
          <p:cNvPr id="8" name="Table 7"/>
          <p:cNvGraphicFramePr>
            <a:graphicFrameLocks noGrp="1"/>
          </p:cNvGraphicFramePr>
          <p:nvPr>
            <p:extLst>
              <p:ext uri="{D42A27DB-BD31-4B8C-83A1-F6EECF244321}">
                <p14:modId xmlns:p14="http://schemas.microsoft.com/office/powerpoint/2010/main" val="221138938"/>
              </p:ext>
            </p:extLst>
          </p:nvPr>
        </p:nvGraphicFramePr>
        <p:xfrm>
          <a:off x="768096" y="5093858"/>
          <a:ext cx="10608116" cy="914400"/>
        </p:xfrm>
        <a:graphic>
          <a:graphicData uri="http://schemas.openxmlformats.org/drawingml/2006/table">
            <a:tbl>
              <a:tblPr firstRow="1" firstCol="1" bandRow="1">
                <a:tableStyleId>{17292A2E-F333-43FB-9621-5CBBE7FDCDCB}</a:tableStyleId>
              </a:tblPr>
              <a:tblGrid>
                <a:gridCol w="10608116">
                  <a:extLst>
                    <a:ext uri="{9D8B030D-6E8A-4147-A177-3AD203B41FA5}">
                      <a16:colId xmlns:a16="http://schemas.microsoft.com/office/drawing/2014/main" val="20000"/>
                    </a:ext>
                  </a:extLst>
                </a:gridCol>
              </a:tblGrid>
              <a:tr h="212929">
                <a:tc>
                  <a:txBody>
                    <a:bodyPr/>
                    <a:lstStyle/>
                    <a:p>
                      <a:pPr marL="0" marR="0">
                        <a:spcBef>
                          <a:spcPts val="0"/>
                        </a:spcBef>
                        <a:spcAft>
                          <a:spcPts val="0"/>
                        </a:spcAft>
                      </a:pPr>
                      <a:r>
                        <a:rPr lang="en-US" sz="2000" dirty="0">
                          <a:effectLst/>
                        </a:rPr>
                        <a:t>Cons</a:t>
                      </a:r>
                      <a:endParaRPr lang="en-US" sz="2000" dirty="0">
                        <a:effectLst/>
                        <a:latin typeface="Calibri" charset="0"/>
                        <a:ea typeface="Calibri" charset="0"/>
                        <a:cs typeface="Times New Roman" charset="0"/>
                      </a:endParaRPr>
                    </a:p>
                  </a:txBody>
                  <a:tcPr marL="68580" marR="6858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FF7E79"/>
                    </a:solidFill>
                  </a:tcPr>
                </a:tc>
                <a:extLst>
                  <a:ext uri="{0D108BD9-81ED-4DB2-BD59-A6C34878D82A}">
                    <a16:rowId xmlns:a16="http://schemas.microsoft.com/office/drawing/2014/main" val="10000"/>
                  </a:ext>
                </a:extLst>
              </a:tr>
              <a:tr h="480000">
                <a:tc>
                  <a:txBody>
                    <a:bodyPr/>
                    <a:lstStyle/>
                    <a:p>
                      <a:pPr marL="342900" marR="0" lvl="0" indent="-342900">
                        <a:spcBef>
                          <a:spcPts val="0"/>
                        </a:spcBef>
                        <a:spcAft>
                          <a:spcPts val="0"/>
                        </a:spcAft>
                        <a:buFont typeface="Avenir Book" charset="0"/>
                        <a:buChar char="-"/>
                      </a:pPr>
                      <a:r>
                        <a:rPr lang="en-US" sz="2000" b="0" baseline="0" dirty="0">
                          <a:effectLst/>
                        </a:rPr>
                        <a:t>Does NOT facilitate user permissions and access restrictions</a:t>
                      </a:r>
                    </a:p>
                    <a:p>
                      <a:pPr marL="342900" marR="0" lvl="0" indent="-342900">
                        <a:spcBef>
                          <a:spcPts val="0"/>
                        </a:spcBef>
                        <a:spcAft>
                          <a:spcPts val="0"/>
                        </a:spcAft>
                        <a:buFont typeface="Avenir Book" charset="0"/>
                        <a:buChar char="-"/>
                      </a:pPr>
                      <a:r>
                        <a:rPr lang="en-US" sz="2000" b="0" baseline="0" dirty="0">
                          <a:effectLst/>
                        </a:rPr>
                        <a:t>Collections are local only and not accessible by other users over a network</a:t>
                      </a:r>
                    </a:p>
                  </a:txBody>
                  <a:tcPr marL="68580" marR="6858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3"/>
          <a:stretch>
            <a:fillRect/>
          </a:stretch>
        </p:blipFill>
        <p:spPr>
          <a:xfrm>
            <a:off x="9133263" y="2241310"/>
            <a:ext cx="3058737" cy="3058737"/>
          </a:xfrm>
          <a:prstGeom prst="rect">
            <a:avLst/>
          </a:prstGeom>
        </p:spPr>
      </p:pic>
    </p:spTree>
    <p:extLst>
      <p:ext uri="{BB962C8B-B14F-4D97-AF65-F5344CB8AC3E}">
        <p14:creationId xmlns:p14="http://schemas.microsoft.com/office/powerpoint/2010/main" val="7561302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10131425" cy="685799"/>
          </a:xfrm>
        </p:spPr>
        <p:txBody>
          <a:bodyPr>
            <a:normAutofit/>
          </a:bodyPr>
          <a:lstStyle/>
          <a:p>
            <a:r>
              <a:rPr lang="en-US" sz="3200" spc="300" dirty="0">
                <a:latin typeface="Tw Cen MT Condensed" charset="0"/>
                <a:ea typeface="Tw Cen MT Condensed" charset="0"/>
                <a:cs typeface="Tw Cen MT Condensed" charset="0"/>
              </a:rPr>
              <a:t>Adobe Bridge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8224"/>
            <a:ext cx="12192000" cy="6091805"/>
          </a:xfrm>
          <a:prstGeom prst="rect">
            <a:avLst/>
          </a:prstGeom>
        </p:spPr>
      </p:pic>
    </p:spTree>
    <p:extLst>
      <p:ext uri="{BB962C8B-B14F-4D97-AF65-F5344CB8AC3E}">
        <p14:creationId xmlns:p14="http://schemas.microsoft.com/office/powerpoint/2010/main" val="225309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609600"/>
            <a:ext cx="10622280" cy="1456267"/>
          </a:xfrm>
        </p:spPr>
        <p:txBody>
          <a:bodyPr>
            <a:normAutofit/>
          </a:bodyPr>
          <a:lstStyle/>
          <a:p>
            <a:pPr algn="ctr"/>
            <a:r>
              <a:rPr lang="en-US" sz="7200" dirty="0">
                <a:latin typeface="Tw Cen MT Condensed" charset="0"/>
                <a:ea typeface="Tw Cen MT Condensed" charset="0"/>
                <a:cs typeface="Tw Cen MT Condensed" charset="0"/>
              </a:rPr>
              <a:t>TYPES OF DIGITAL MEDIA ASSETS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2231814"/>
            <a:ext cx="3251200" cy="3251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1480" y="1952414"/>
            <a:ext cx="3810000" cy="3810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400" y="2457874"/>
            <a:ext cx="2799080" cy="2799080"/>
          </a:xfrm>
          <a:prstGeom prst="rect">
            <a:avLst/>
          </a:prstGeom>
        </p:spPr>
      </p:pic>
      <p:sp>
        <p:nvSpPr>
          <p:cNvPr id="8" name="TextBox 7"/>
          <p:cNvSpPr txBox="1"/>
          <p:nvPr/>
        </p:nvSpPr>
        <p:spPr>
          <a:xfrm>
            <a:off x="711201" y="5449511"/>
            <a:ext cx="3251200" cy="646331"/>
          </a:xfrm>
          <a:prstGeom prst="rect">
            <a:avLst/>
          </a:prstGeom>
          <a:noFill/>
        </p:spPr>
        <p:txBody>
          <a:bodyPr wrap="square" rtlCol="0">
            <a:spAutoFit/>
          </a:bodyPr>
          <a:lstStyle/>
          <a:p>
            <a:pPr algn="ctr"/>
            <a:r>
              <a:rPr lang="en-US" sz="3600">
                <a:latin typeface="Avenir Book" charset="0"/>
                <a:ea typeface="Avenir Book" charset="0"/>
                <a:cs typeface="Avenir Book" charset="0"/>
              </a:rPr>
              <a:t>Digital Photos</a:t>
            </a:r>
          </a:p>
        </p:txBody>
      </p:sp>
      <p:sp>
        <p:nvSpPr>
          <p:cNvPr id="9" name="TextBox 8"/>
          <p:cNvSpPr txBox="1"/>
          <p:nvPr/>
        </p:nvSpPr>
        <p:spPr>
          <a:xfrm>
            <a:off x="4221480" y="5439248"/>
            <a:ext cx="3810000" cy="646331"/>
          </a:xfrm>
          <a:prstGeom prst="rect">
            <a:avLst/>
          </a:prstGeom>
          <a:noFill/>
        </p:spPr>
        <p:txBody>
          <a:bodyPr wrap="square" rtlCol="0">
            <a:spAutoFit/>
          </a:bodyPr>
          <a:lstStyle/>
          <a:p>
            <a:pPr algn="ctr"/>
            <a:r>
              <a:rPr lang="en-US" sz="3600" dirty="0">
                <a:latin typeface="Avenir Book" charset="0"/>
                <a:ea typeface="Avenir Book" charset="0"/>
                <a:cs typeface="Avenir Book" charset="0"/>
              </a:rPr>
              <a:t>Audio</a:t>
            </a:r>
          </a:p>
        </p:txBody>
      </p:sp>
      <p:sp>
        <p:nvSpPr>
          <p:cNvPr id="10" name="TextBox 9"/>
          <p:cNvSpPr txBox="1"/>
          <p:nvPr/>
        </p:nvSpPr>
        <p:spPr>
          <a:xfrm>
            <a:off x="8534400" y="5483014"/>
            <a:ext cx="2799080" cy="646331"/>
          </a:xfrm>
          <a:prstGeom prst="rect">
            <a:avLst/>
          </a:prstGeom>
          <a:noFill/>
        </p:spPr>
        <p:txBody>
          <a:bodyPr wrap="square" rtlCol="0">
            <a:spAutoFit/>
          </a:bodyPr>
          <a:lstStyle/>
          <a:p>
            <a:pPr algn="ctr"/>
            <a:r>
              <a:rPr lang="en-US" sz="3600">
                <a:latin typeface="Avenir Book" charset="0"/>
                <a:ea typeface="Avenir Book" charset="0"/>
                <a:cs typeface="Avenir Book" charset="0"/>
              </a:rPr>
              <a:t>Video</a:t>
            </a:r>
          </a:p>
        </p:txBody>
      </p:sp>
    </p:spTree>
    <p:extLst>
      <p:ext uri="{BB962C8B-B14F-4D97-AF65-F5344CB8AC3E}">
        <p14:creationId xmlns:p14="http://schemas.microsoft.com/office/powerpoint/2010/main" val="150985905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0"/>
            <a:ext cx="10131425" cy="878541"/>
          </a:xfrm>
          <a:effectLst/>
        </p:spPr>
        <p:txBody>
          <a:bodyPr vert="horz" lIns="91440" tIns="45720" rIns="91440" bIns="45720" rtlCol="0" anchor="ctr">
            <a:normAutofit/>
          </a:bodyPr>
          <a:lstStyle/>
          <a:p>
            <a:r>
              <a:rPr lang="en-US" sz="4400" spc="300" dirty="0" err="1">
                <a:latin typeface="Tw Cen MT Condensed" charset="0"/>
                <a:ea typeface="Tw Cen MT Condensed" charset="0"/>
                <a:cs typeface="Tw Cen MT Condensed" charset="0"/>
              </a:rPr>
              <a:t>Daminion</a:t>
            </a:r>
            <a:r>
              <a:rPr lang="en-US" sz="4400" spc="300" dirty="0">
                <a:latin typeface="Tw Cen MT Condensed" charset="0"/>
                <a:ea typeface="Tw Cen MT Condensed" charset="0"/>
                <a:cs typeface="Tw Cen MT Condensed" charset="0"/>
              </a:rPr>
              <a:t> Digital asset management system</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89268674"/>
              </p:ext>
            </p:extLst>
          </p:nvPr>
        </p:nvGraphicFramePr>
        <p:xfrm>
          <a:off x="801549" y="1008339"/>
          <a:ext cx="9086521" cy="4267200"/>
        </p:xfrm>
        <a:graphic>
          <a:graphicData uri="http://schemas.openxmlformats.org/drawingml/2006/table">
            <a:tbl>
              <a:tblPr firstRow="1" firstCol="1" bandRow="1">
                <a:tableStyleId>{17292A2E-F333-43FB-9621-5CBBE7FDCDCB}</a:tableStyleId>
              </a:tblPr>
              <a:tblGrid>
                <a:gridCol w="9086521">
                  <a:extLst>
                    <a:ext uri="{9D8B030D-6E8A-4147-A177-3AD203B41FA5}">
                      <a16:colId xmlns:a16="http://schemas.microsoft.com/office/drawing/2014/main" val="20000"/>
                    </a:ext>
                  </a:extLst>
                </a:gridCol>
              </a:tblGrid>
              <a:tr h="0">
                <a:tc>
                  <a:txBody>
                    <a:bodyPr/>
                    <a:lstStyle/>
                    <a:p>
                      <a:pPr marL="0" marR="0">
                        <a:spcBef>
                          <a:spcPts val="0"/>
                        </a:spcBef>
                        <a:spcAft>
                          <a:spcPts val="0"/>
                        </a:spcAft>
                      </a:pPr>
                      <a:r>
                        <a:rPr lang="en-US" sz="2000" dirty="0">
                          <a:effectLst/>
                        </a:rPr>
                        <a:t>Pros &amp; Additional Features</a:t>
                      </a:r>
                      <a:endParaRPr lang="en-US" sz="2000" dirty="0">
                        <a:effectLst/>
                        <a:latin typeface="Calibri" charset="0"/>
                        <a:ea typeface="Calibri" charset="0"/>
                        <a:cs typeface="Times New Roman" charset="0"/>
                      </a:endParaRPr>
                    </a:p>
                  </a:txBody>
                  <a:tcPr marL="68580" marR="68580" marT="0" marB="0">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0">
                <a:tc>
                  <a:txBody>
                    <a:bodyPr/>
                    <a:lstStyle/>
                    <a:p>
                      <a:pPr marL="342900" marR="0" lvl="0" indent="-342900">
                        <a:spcBef>
                          <a:spcPts val="0"/>
                        </a:spcBef>
                        <a:spcAft>
                          <a:spcPts val="0"/>
                        </a:spcAft>
                        <a:buFont typeface="Wingdings" charset="2"/>
                        <a:buChar char=""/>
                      </a:pPr>
                      <a:r>
                        <a:rPr lang="en-US" sz="2000" b="0" dirty="0">
                          <a:effectLst/>
                        </a:rPr>
                        <a:t>Facilitates embedding Watermarks on a batch of images.</a:t>
                      </a:r>
                    </a:p>
                    <a:p>
                      <a:pPr marL="342900" marR="0" lvl="0" indent="-342900">
                        <a:spcBef>
                          <a:spcPts val="0"/>
                        </a:spcBef>
                        <a:spcAft>
                          <a:spcPts val="0"/>
                        </a:spcAft>
                        <a:buFont typeface="Wingdings" charset="2"/>
                        <a:buChar char=""/>
                      </a:pPr>
                      <a:r>
                        <a:rPr lang="en-US" sz="2000" b="0" dirty="0">
                          <a:effectLst/>
                        </a:rPr>
                        <a:t>Feature that finds all duplicate images regardless of filename.</a:t>
                      </a:r>
                    </a:p>
                    <a:p>
                      <a:pPr marL="342900" marR="0" lvl="0" indent="-342900">
                        <a:spcBef>
                          <a:spcPts val="0"/>
                        </a:spcBef>
                        <a:spcAft>
                          <a:spcPts val="0"/>
                        </a:spcAft>
                        <a:buFont typeface="Wingdings" charset="2"/>
                        <a:buChar char=""/>
                      </a:pPr>
                      <a:r>
                        <a:rPr lang="en-US" sz="2000" b="0" dirty="0">
                          <a:effectLst/>
                        </a:rPr>
                        <a:t>Facilitates Checking In &amp; Out images for editing. (Essentially prevents 2 persons from editing at the same time).</a:t>
                      </a:r>
                    </a:p>
                    <a:p>
                      <a:pPr marL="342900" marR="0" lvl="0" indent="-342900">
                        <a:spcBef>
                          <a:spcPts val="0"/>
                        </a:spcBef>
                        <a:spcAft>
                          <a:spcPts val="0"/>
                        </a:spcAft>
                        <a:buFont typeface="Wingdings" charset="2"/>
                        <a:buChar char=""/>
                      </a:pPr>
                      <a:r>
                        <a:rPr lang="en-US" sz="2000" b="0" dirty="0">
                          <a:effectLst/>
                        </a:rPr>
                        <a:t>Allows Tags and Image properties to be copied from one to others.</a:t>
                      </a:r>
                    </a:p>
                    <a:p>
                      <a:pPr marL="342900" marR="0" lvl="0" indent="-342900">
                        <a:spcBef>
                          <a:spcPts val="0"/>
                        </a:spcBef>
                        <a:spcAft>
                          <a:spcPts val="0"/>
                        </a:spcAft>
                        <a:buFont typeface="Wingdings" charset="2"/>
                        <a:buChar char=""/>
                      </a:pPr>
                      <a:r>
                        <a:rPr lang="en-US" sz="2000" b="0" dirty="0">
                          <a:effectLst/>
                        </a:rPr>
                        <a:t>Easy to filter assets by file type</a:t>
                      </a:r>
                    </a:p>
                    <a:p>
                      <a:pPr marL="342900" marR="0" lvl="0" indent="-342900">
                        <a:spcBef>
                          <a:spcPts val="0"/>
                        </a:spcBef>
                        <a:spcAft>
                          <a:spcPts val="0"/>
                        </a:spcAft>
                        <a:buFont typeface="Wingdings" charset="2"/>
                        <a:buChar char=""/>
                      </a:pPr>
                      <a:r>
                        <a:rPr lang="en-US" sz="2000" b="0" dirty="0">
                          <a:effectLst/>
                        </a:rPr>
                        <a:t>Extremely easy to use and flexible filtered search.</a:t>
                      </a:r>
                    </a:p>
                    <a:p>
                      <a:pPr marL="342900" marR="0" lvl="0" indent="-342900" algn="l" defTabSz="457200" rtl="0" eaLnBrk="1" fontAlgn="auto" latinLnBrk="0" hangingPunct="1">
                        <a:lnSpc>
                          <a:spcPct val="100000"/>
                        </a:lnSpc>
                        <a:spcBef>
                          <a:spcPts val="0"/>
                        </a:spcBef>
                        <a:spcAft>
                          <a:spcPts val="0"/>
                        </a:spcAft>
                        <a:buClrTx/>
                        <a:buSzTx/>
                        <a:buFont typeface="Wingdings" charset="2"/>
                        <a:buChar char=""/>
                        <a:tabLst/>
                        <a:defRPr/>
                      </a:pPr>
                      <a:r>
                        <a:rPr lang="en-US" sz="2000" b="0" baseline="0" dirty="0">
                          <a:effectLst/>
                        </a:rPr>
                        <a:t>Searches can be saved to allow users to easily conduct the search again</a:t>
                      </a:r>
                      <a:endParaRPr lang="en-US" sz="2000" b="0" dirty="0">
                        <a:effectLst/>
                      </a:endParaRPr>
                    </a:p>
                    <a:p>
                      <a:pPr marL="342900" marR="0" lvl="0" indent="-342900">
                        <a:spcBef>
                          <a:spcPts val="0"/>
                        </a:spcBef>
                        <a:spcAft>
                          <a:spcPts val="0"/>
                        </a:spcAft>
                        <a:buFont typeface="Wingdings" charset="2"/>
                        <a:buChar char=""/>
                      </a:pPr>
                      <a:r>
                        <a:rPr lang="en-US" sz="2000" b="0" dirty="0">
                          <a:effectLst/>
                        </a:rPr>
                        <a:t>Web-Client allows access to the catalog via the Internet</a:t>
                      </a:r>
                    </a:p>
                    <a:p>
                      <a:pPr marL="342900" marR="0" lvl="0" indent="-342900">
                        <a:spcBef>
                          <a:spcPts val="0"/>
                        </a:spcBef>
                        <a:spcAft>
                          <a:spcPts val="0"/>
                        </a:spcAft>
                        <a:buFont typeface="Wingdings" charset="2"/>
                        <a:buChar char=""/>
                      </a:pPr>
                      <a:r>
                        <a:rPr lang="en-US" sz="2000" b="0" dirty="0">
                          <a:effectLst/>
                        </a:rPr>
                        <a:t>Can publicly</a:t>
                      </a:r>
                      <a:r>
                        <a:rPr lang="en-US" sz="2000" b="0" baseline="0" dirty="0">
                          <a:effectLst/>
                        </a:rPr>
                        <a:t> share select collections via the web</a:t>
                      </a:r>
                    </a:p>
                    <a:p>
                      <a:pPr marL="342900" marR="0" lvl="0" indent="-342900">
                        <a:spcBef>
                          <a:spcPts val="0"/>
                        </a:spcBef>
                        <a:spcAft>
                          <a:spcPts val="0"/>
                        </a:spcAft>
                        <a:buFont typeface="Wingdings" charset="2"/>
                        <a:buChar char=""/>
                      </a:pPr>
                      <a:r>
                        <a:rPr lang="en-US" sz="2000" b="0" baseline="0" dirty="0">
                          <a:effectLst/>
                        </a:rPr>
                        <a:t>Supports a significant number of video file types</a:t>
                      </a:r>
                    </a:p>
                    <a:p>
                      <a:pPr marL="342900" marR="0" lvl="0" indent="-342900">
                        <a:spcBef>
                          <a:spcPts val="0"/>
                        </a:spcBef>
                        <a:spcAft>
                          <a:spcPts val="0"/>
                        </a:spcAft>
                        <a:buFont typeface="Wingdings" charset="2"/>
                        <a:buChar char=""/>
                      </a:pPr>
                      <a:r>
                        <a:rPr lang="en-US" sz="2000" b="0" baseline="0" dirty="0">
                          <a:effectLst/>
                        </a:rPr>
                        <a:t>Supports Windows Authentication for User Access</a:t>
                      </a:r>
                    </a:p>
                    <a:p>
                      <a:pPr marL="0" marR="0">
                        <a:spcBef>
                          <a:spcPts val="0"/>
                        </a:spcBef>
                        <a:spcAft>
                          <a:spcPts val="0"/>
                        </a:spcAft>
                      </a:pPr>
                      <a:r>
                        <a:rPr lang="en-US" sz="2000" dirty="0">
                          <a:effectLst/>
                        </a:rPr>
                        <a:t> </a:t>
                      </a:r>
                      <a:endParaRPr lang="en-US" sz="2000" dirty="0">
                        <a:effectLst/>
                        <a:latin typeface="Calibri" charset="0"/>
                        <a:ea typeface="Calibri" charset="0"/>
                        <a:cs typeface="Times New Roman" charset="0"/>
                      </a:endParaRPr>
                    </a:p>
                  </a:txBody>
                  <a:tcPr marL="68580" marR="68580" marT="0" marB="0">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4" name="Content Placeholder 6"/>
          <p:cNvGraphicFramePr>
            <a:graphicFrameLocks/>
          </p:cNvGraphicFramePr>
          <p:nvPr>
            <p:extLst>
              <p:ext uri="{D42A27DB-BD31-4B8C-83A1-F6EECF244321}">
                <p14:modId xmlns:p14="http://schemas.microsoft.com/office/powerpoint/2010/main" val="1869518702"/>
              </p:ext>
            </p:extLst>
          </p:nvPr>
        </p:nvGraphicFramePr>
        <p:xfrm>
          <a:off x="801549" y="5557737"/>
          <a:ext cx="9086521" cy="914400"/>
        </p:xfrm>
        <a:graphic>
          <a:graphicData uri="http://schemas.openxmlformats.org/drawingml/2006/table">
            <a:tbl>
              <a:tblPr firstRow="1" firstCol="1" bandRow="1">
                <a:tableStyleId>{17292A2E-F333-43FB-9621-5CBBE7FDCDCB}</a:tableStyleId>
              </a:tblPr>
              <a:tblGrid>
                <a:gridCol w="9086521">
                  <a:extLst>
                    <a:ext uri="{9D8B030D-6E8A-4147-A177-3AD203B41FA5}">
                      <a16:colId xmlns:a16="http://schemas.microsoft.com/office/drawing/2014/main" val="20000"/>
                    </a:ext>
                  </a:extLst>
                </a:gridCol>
              </a:tblGrid>
              <a:tr h="0">
                <a:tc>
                  <a:txBody>
                    <a:bodyPr/>
                    <a:lstStyle/>
                    <a:p>
                      <a:pPr marL="0" marR="0">
                        <a:spcBef>
                          <a:spcPts val="0"/>
                        </a:spcBef>
                        <a:spcAft>
                          <a:spcPts val="0"/>
                        </a:spcAft>
                      </a:pPr>
                      <a:r>
                        <a:rPr lang="en-US" sz="2000" dirty="0">
                          <a:effectLst/>
                        </a:rPr>
                        <a:t>Cons</a:t>
                      </a:r>
                      <a:endParaRPr lang="en-US" sz="2000" dirty="0">
                        <a:effectLst/>
                        <a:latin typeface="Calibri" charset="0"/>
                        <a:ea typeface="Calibri" charset="0"/>
                        <a:cs typeface="Times New Roman" charset="0"/>
                      </a:endParaRPr>
                    </a:p>
                  </a:txBody>
                  <a:tcPr marL="68580" marR="68580" marT="0" marB="0">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solidFill>
                      <a:srgbClr val="FF7E79"/>
                    </a:solidFill>
                  </a:tcPr>
                </a:tc>
                <a:extLst>
                  <a:ext uri="{0D108BD9-81ED-4DB2-BD59-A6C34878D82A}">
                    <a16:rowId xmlns:a16="http://schemas.microsoft.com/office/drawing/2014/main" val="10000"/>
                  </a:ext>
                </a:extLst>
              </a:tr>
              <a:tr h="0">
                <a:tc>
                  <a:txBody>
                    <a:bodyPr/>
                    <a:lstStyle/>
                    <a:p>
                      <a:pPr marL="342900" marR="0" lvl="0" indent="-342900">
                        <a:spcBef>
                          <a:spcPts val="0"/>
                        </a:spcBef>
                        <a:spcAft>
                          <a:spcPts val="0"/>
                        </a:spcAft>
                        <a:buFont typeface="Avenir Book" charset="0"/>
                        <a:buChar char="-"/>
                      </a:pPr>
                      <a:r>
                        <a:rPr lang="en-US" sz="2000" b="0" dirty="0">
                          <a:effectLst/>
                        </a:rPr>
                        <a:t>Multi-user license can be expensive </a:t>
                      </a:r>
                    </a:p>
                    <a:p>
                      <a:pPr marL="342900" marR="0" lvl="0" indent="-342900">
                        <a:spcBef>
                          <a:spcPts val="0"/>
                        </a:spcBef>
                        <a:spcAft>
                          <a:spcPts val="0"/>
                        </a:spcAft>
                        <a:buFont typeface="Avenir Book" charset="0"/>
                        <a:buChar char="-"/>
                      </a:pPr>
                      <a:r>
                        <a:rPr lang="en-US" sz="2000" b="0" dirty="0">
                          <a:effectLst/>
                          <a:latin typeface="Calibri" charset="0"/>
                          <a:ea typeface="Calibri" charset="0"/>
                          <a:cs typeface="Times New Roman" charset="0"/>
                        </a:rPr>
                        <a:t>Limited</a:t>
                      </a:r>
                      <a:r>
                        <a:rPr lang="en-US" sz="2000" b="0" baseline="0" dirty="0">
                          <a:effectLst/>
                          <a:latin typeface="Calibri" charset="0"/>
                          <a:ea typeface="Calibri" charset="0"/>
                          <a:cs typeface="Times New Roman" charset="0"/>
                        </a:rPr>
                        <a:t> ”Batch Rename” functionality</a:t>
                      </a:r>
                      <a:endParaRPr lang="en-US" sz="2000" b="0" dirty="0">
                        <a:effectLst/>
                        <a:latin typeface="Calibri" charset="0"/>
                        <a:ea typeface="Calibri" charset="0"/>
                        <a:cs typeface="Times New Roman" charset="0"/>
                      </a:endParaRPr>
                    </a:p>
                  </a:txBody>
                  <a:tcPr marL="68580" marR="68580" marT="0" marB="0">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881" b="90439" l="7187" r="90000"/>
                    </a14:imgEffect>
                  </a14:imgLayer>
                </a14:imgProps>
              </a:ext>
            </a:extLst>
          </a:blip>
          <a:srcRect b="9074"/>
          <a:stretch/>
        </p:blipFill>
        <p:spPr>
          <a:xfrm>
            <a:off x="9123822" y="2945089"/>
            <a:ext cx="3386807" cy="3069848"/>
          </a:xfrm>
          <a:prstGeom prst="rect">
            <a:avLst/>
          </a:prstGeom>
        </p:spPr>
      </p:pic>
    </p:spTree>
    <p:extLst>
      <p:ext uri="{BB962C8B-B14F-4D97-AF65-F5344CB8AC3E}">
        <p14:creationId xmlns:p14="http://schemas.microsoft.com/office/powerpoint/2010/main" val="208881337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rot="16200000">
            <a:off x="-2637863" y="2637866"/>
            <a:ext cx="5961530" cy="685799"/>
          </a:xfrm>
        </p:spPr>
        <p:txBody>
          <a:bodyPr>
            <a:normAutofit fontScale="90000"/>
          </a:bodyPr>
          <a:lstStyle/>
          <a:p>
            <a:pPr algn="r"/>
            <a:r>
              <a:rPr lang="en-US" sz="3200" spc="300" dirty="0" err="1">
                <a:latin typeface="Tw Cen MT Condensed" charset="0"/>
                <a:ea typeface="Tw Cen MT Condensed" charset="0"/>
                <a:cs typeface="Tw Cen MT Condensed" charset="0"/>
              </a:rPr>
              <a:t>Daminion</a:t>
            </a:r>
            <a:r>
              <a:rPr lang="en-US" sz="3200" spc="300" dirty="0">
                <a:latin typeface="Tw Cen MT Condensed" charset="0"/>
                <a:ea typeface="Tw Cen MT Condensed" charset="0"/>
                <a:cs typeface="Tw Cen MT Condensed" charset="0"/>
              </a:rPr>
              <a:t> asset management system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1" y="1"/>
            <a:ext cx="10480664" cy="6858000"/>
          </a:xfrm>
          <a:prstGeom prst="rect">
            <a:avLst/>
          </a:prstGeom>
        </p:spPr>
      </p:pic>
    </p:spTree>
    <p:extLst>
      <p:ext uri="{BB962C8B-B14F-4D97-AF65-F5344CB8AC3E}">
        <p14:creationId xmlns:p14="http://schemas.microsoft.com/office/powerpoint/2010/main" val="6357820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7212433"/>
              </p:ext>
            </p:extLst>
          </p:nvPr>
        </p:nvGraphicFramePr>
        <p:xfrm>
          <a:off x="768096" y="824753"/>
          <a:ext cx="10608116" cy="4726305"/>
        </p:xfrm>
        <a:graphic>
          <a:graphicData uri="http://schemas.openxmlformats.org/drawingml/2006/table">
            <a:tbl>
              <a:tblPr firstRow="1" firstCol="1" bandRow="1">
                <a:tableStyleId>{17292A2E-F333-43FB-9621-5CBBE7FDCDCB}</a:tableStyleId>
              </a:tblPr>
              <a:tblGrid>
                <a:gridCol w="10608116">
                  <a:extLst>
                    <a:ext uri="{9D8B030D-6E8A-4147-A177-3AD203B41FA5}">
                      <a16:colId xmlns:a16="http://schemas.microsoft.com/office/drawing/2014/main" val="20000"/>
                    </a:ext>
                  </a:extLst>
                </a:gridCol>
              </a:tblGrid>
              <a:tr h="315087">
                <a:tc>
                  <a:txBody>
                    <a:bodyPr/>
                    <a:lstStyle/>
                    <a:p>
                      <a:pPr marL="0" marR="0">
                        <a:spcBef>
                          <a:spcPts val="0"/>
                        </a:spcBef>
                        <a:spcAft>
                          <a:spcPts val="0"/>
                        </a:spcAft>
                      </a:pPr>
                      <a:r>
                        <a:rPr lang="en-US" sz="2000" b="1" dirty="0">
                          <a:effectLst/>
                        </a:rPr>
                        <a:t>Pros &amp; Additional </a:t>
                      </a:r>
                      <a:r>
                        <a:rPr lang="en-US" sz="2000" b="1" baseline="0" dirty="0">
                          <a:effectLst/>
                        </a:rPr>
                        <a:t>Features</a:t>
                      </a:r>
                      <a:endParaRPr lang="en-US" sz="2000" b="1" dirty="0">
                        <a:effectLst/>
                        <a:latin typeface="Calibri" charset="0"/>
                        <a:ea typeface="Calibri" charset="0"/>
                        <a:cs typeface="Times New Roman" charset="0"/>
                      </a:endParaRPr>
                    </a:p>
                  </a:txBody>
                  <a:tcPr marL="68580" marR="6858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411218">
                <a:tc>
                  <a:txBody>
                    <a:bodyPr/>
                    <a:lstStyle/>
                    <a:p>
                      <a:pPr marL="342900" marR="0" lvl="0" indent="-342900">
                        <a:spcBef>
                          <a:spcPts val="0"/>
                        </a:spcBef>
                        <a:spcAft>
                          <a:spcPts val="0"/>
                        </a:spcAft>
                        <a:buFont typeface="Wingdings" charset="2"/>
                        <a:buChar char=""/>
                      </a:pPr>
                      <a:r>
                        <a:rPr lang="en-US" sz="2000" b="0" dirty="0">
                          <a:effectLst/>
                        </a:rPr>
                        <a:t>Web Gallery Export feature allows users to easily export catalogs to a format that can be uploaded to a website.</a:t>
                      </a:r>
                    </a:p>
                    <a:p>
                      <a:pPr marL="342900" marR="0" lvl="0" indent="-342900">
                        <a:spcBef>
                          <a:spcPts val="0"/>
                        </a:spcBef>
                        <a:spcAft>
                          <a:spcPts val="0"/>
                        </a:spcAft>
                        <a:buFont typeface="Wingdings" charset="2"/>
                        <a:buChar char=""/>
                      </a:pPr>
                      <a:r>
                        <a:rPr lang="en-US" sz="2000" b="0" dirty="0">
                          <a:effectLst/>
                        </a:rPr>
                        <a:t>Allows custom metadata fields to be added, however these are not stored in the image files themselves, but instead kept in a local database.</a:t>
                      </a:r>
                    </a:p>
                    <a:p>
                      <a:pPr marL="342900" marR="0" lvl="0" indent="-342900">
                        <a:spcBef>
                          <a:spcPts val="0"/>
                        </a:spcBef>
                        <a:spcAft>
                          <a:spcPts val="0"/>
                        </a:spcAft>
                        <a:buFont typeface="Wingdings" charset="2"/>
                        <a:buChar char=""/>
                      </a:pPr>
                      <a:r>
                        <a:rPr lang="en-US" sz="2000" b="0" i="0" dirty="0">
                          <a:solidFill>
                            <a:schemeClr val="tx1"/>
                          </a:solidFill>
                          <a:effectLst/>
                        </a:rPr>
                        <a:t>Basic image editing functions included if necessary.</a:t>
                      </a:r>
                    </a:p>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sz="2000" b="0" dirty="0">
                          <a:effectLst/>
                        </a:rPr>
                        <a:t>Duplicate photos finder.</a:t>
                      </a:r>
                    </a:p>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sz="2000" b="0" dirty="0">
                          <a:effectLst/>
                        </a:rPr>
                        <a:t>Image Conversion Tools </a:t>
                      </a:r>
                    </a:p>
                    <a:p>
                      <a:pPr marL="800100" marR="0" lvl="1"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sz="2000" b="0" dirty="0">
                          <a:effectLst/>
                        </a:rPr>
                        <a:t>Convert Image Files to JPG,</a:t>
                      </a:r>
                      <a:r>
                        <a:rPr lang="en-US" sz="2000" b="0" baseline="0" dirty="0">
                          <a:effectLst/>
                        </a:rPr>
                        <a:t> PNG, BMP, Photoshop, etc.</a:t>
                      </a:r>
                    </a:p>
                    <a:p>
                      <a:pPr marL="800100" marR="0" lvl="1"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sz="2000" b="0" baseline="0" dirty="0">
                          <a:effectLst/>
                        </a:rPr>
                        <a:t>Audio and Video File conversion functionality as well</a:t>
                      </a:r>
                    </a:p>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sz="2000" b="0" baseline="0" dirty="0">
                          <a:effectLst/>
                        </a:rPr>
                        <a:t>Easy Backup to CD/DVD</a:t>
                      </a:r>
                    </a:p>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sz="2000" b="0" baseline="0" dirty="0">
                          <a:effectLst/>
                        </a:rPr>
                        <a:t>PDF Creator</a:t>
                      </a:r>
                    </a:p>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sz="2000" b="0" baseline="0" dirty="0">
                          <a:effectLst/>
                        </a:rPr>
                        <a:t>Slide Show and Save Slide Show as Movie</a:t>
                      </a:r>
                      <a:endParaRPr lang="en-US" sz="2000" b="0" dirty="0">
                        <a:effectLst/>
                      </a:endParaRPr>
                    </a:p>
                    <a:p>
                      <a:pPr marL="342900" marR="0" lvl="0" indent="-342900">
                        <a:spcBef>
                          <a:spcPts val="0"/>
                        </a:spcBef>
                        <a:spcAft>
                          <a:spcPts val="0"/>
                        </a:spcAft>
                        <a:buFont typeface="Wingdings" charset="2"/>
                        <a:buChar char=""/>
                      </a:pPr>
                      <a:endParaRPr lang="en-US" sz="2000" b="0" dirty="0">
                        <a:effectLst/>
                      </a:endParaRPr>
                    </a:p>
                    <a:p>
                      <a:pPr marL="0" marR="0">
                        <a:spcBef>
                          <a:spcPts val="0"/>
                        </a:spcBef>
                        <a:spcAft>
                          <a:spcPts val="0"/>
                        </a:spcAft>
                      </a:pPr>
                      <a:r>
                        <a:rPr lang="en-US" sz="2000" b="0" dirty="0">
                          <a:effectLst/>
                        </a:rPr>
                        <a:t> </a:t>
                      </a:r>
                      <a:endParaRPr lang="en-US" sz="2000" b="0" dirty="0">
                        <a:effectLst/>
                        <a:latin typeface="Calibri" charset="0"/>
                        <a:ea typeface="Calibri" charset="0"/>
                        <a:cs typeface="Times New Roman" charset="0"/>
                      </a:endParaRPr>
                    </a:p>
                  </a:txBody>
                  <a:tcPr marL="68580" marR="6858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Title 4"/>
          <p:cNvSpPr>
            <a:spLocks noGrp="1"/>
          </p:cNvSpPr>
          <p:nvPr>
            <p:ph type="title"/>
          </p:nvPr>
        </p:nvSpPr>
        <p:spPr>
          <a:xfrm>
            <a:off x="685801" y="1"/>
            <a:ext cx="10131425" cy="824752"/>
          </a:xfrm>
        </p:spPr>
        <p:txBody>
          <a:bodyPr>
            <a:normAutofit/>
          </a:bodyPr>
          <a:lstStyle/>
          <a:p>
            <a:r>
              <a:rPr lang="en-US" sz="4400" spc="300" dirty="0">
                <a:latin typeface="Tw Cen MT Condensed" charset="0"/>
                <a:ea typeface="Tw Cen MT Condensed" charset="0"/>
                <a:cs typeface="Tw Cen MT Condensed" charset="0"/>
              </a:rPr>
              <a:t>Phase One Media Pro SE</a:t>
            </a:r>
          </a:p>
        </p:txBody>
      </p:sp>
      <p:graphicFrame>
        <p:nvGraphicFramePr>
          <p:cNvPr id="8" name="Table 7"/>
          <p:cNvGraphicFramePr>
            <a:graphicFrameLocks noGrp="1"/>
          </p:cNvGraphicFramePr>
          <p:nvPr>
            <p:extLst>
              <p:ext uri="{D42A27DB-BD31-4B8C-83A1-F6EECF244321}">
                <p14:modId xmlns:p14="http://schemas.microsoft.com/office/powerpoint/2010/main" val="1039025085"/>
              </p:ext>
            </p:extLst>
          </p:nvPr>
        </p:nvGraphicFramePr>
        <p:xfrm>
          <a:off x="768096" y="5546055"/>
          <a:ext cx="10608116" cy="914400"/>
        </p:xfrm>
        <a:graphic>
          <a:graphicData uri="http://schemas.openxmlformats.org/drawingml/2006/table">
            <a:tbl>
              <a:tblPr firstRow="1" firstCol="1" bandRow="1">
                <a:tableStyleId>{17292A2E-F333-43FB-9621-5CBBE7FDCDCB}</a:tableStyleId>
              </a:tblPr>
              <a:tblGrid>
                <a:gridCol w="10608116">
                  <a:extLst>
                    <a:ext uri="{9D8B030D-6E8A-4147-A177-3AD203B41FA5}">
                      <a16:colId xmlns:a16="http://schemas.microsoft.com/office/drawing/2014/main" val="20000"/>
                    </a:ext>
                  </a:extLst>
                </a:gridCol>
              </a:tblGrid>
              <a:tr h="212929">
                <a:tc>
                  <a:txBody>
                    <a:bodyPr/>
                    <a:lstStyle/>
                    <a:p>
                      <a:pPr marL="0" marR="0">
                        <a:spcBef>
                          <a:spcPts val="0"/>
                        </a:spcBef>
                        <a:spcAft>
                          <a:spcPts val="0"/>
                        </a:spcAft>
                      </a:pPr>
                      <a:r>
                        <a:rPr lang="en-US" sz="2000" dirty="0">
                          <a:effectLst/>
                        </a:rPr>
                        <a:t>Cons</a:t>
                      </a:r>
                      <a:endParaRPr lang="en-US" sz="2000" dirty="0">
                        <a:effectLst/>
                        <a:latin typeface="Calibri" charset="0"/>
                        <a:ea typeface="Calibri" charset="0"/>
                        <a:cs typeface="Times New Roman" charset="0"/>
                      </a:endParaRPr>
                    </a:p>
                  </a:txBody>
                  <a:tcPr marL="68580" marR="6858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FF7E79"/>
                    </a:solidFill>
                  </a:tcPr>
                </a:tc>
                <a:extLst>
                  <a:ext uri="{0D108BD9-81ED-4DB2-BD59-A6C34878D82A}">
                    <a16:rowId xmlns:a16="http://schemas.microsoft.com/office/drawing/2014/main" val="10000"/>
                  </a:ext>
                </a:extLst>
              </a:tr>
              <a:tr h="480000">
                <a:tc>
                  <a:txBody>
                    <a:bodyPr/>
                    <a:lstStyle/>
                    <a:p>
                      <a:pPr marL="342900" marR="0" lvl="0" indent="-342900">
                        <a:spcBef>
                          <a:spcPts val="0"/>
                        </a:spcBef>
                        <a:spcAft>
                          <a:spcPts val="0"/>
                        </a:spcAft>
                        <a:buFont typeface="Avenir Book" charset="0"/>
                        <a:buChar char="-"/>
                      </a:pPr>
                      <a:r>
                        <a:rPr lang="en-US" sz="2000" b="0" dirty="0">
                          <a:effectLst/>
                        </a:rPr>
                        <a:t>Does NOT offer advanced search functions</a:t>
                      </a:r>
                    </a:p>
                    <a:p>
                      <a:pPr marL="342900" marR="0" lvl="0" indent="-342900">
                        <a:spcBef>
                          <a:spcPts val="0"/>
                        </a:spcBef>
                        <a:spcAft>
                          <a:spcPts val="0"/>
                        </a:spcAft>
                        <a:buFont typeface="Avenir Book" charset="0"/>
                        <a:buChar char="-"/>
                      </a:pPr>
                      <a:r>
                        <a:rPr lang="en-US" sz="2000" b="0" dirty="0">
                          <a:effectLst/>
                        </a:rPr>
                        <a:t>Does NOT</a:t>
                      </a:r>
                      <a:r>
                        <a:rPr lang="en-US" sz="2000" b="0" baseline="0" dirty="0">
                          <a:effectLst/>
                        </a:rPr>
                        <a:t> facilitate user permissions and access restrictions</a:t>
                      </a:r>
                      <a:endParaRPr lang="en-US" sz="2000" b="0" dirty="0">
                        <a:effectLst/>
                      </a:endParaRPr>
                    </a:p>
                  </a:txBody>
                  <a:tcPr marL="68580" marR="6858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7" name="Picture 6"/>
          <p:cNvPicPr>
            <a:picLocks noChangeAspect="1"/>
          </p:cNvPicPr>
          <p:nvPr/>
        </p:nvPicPr>
        <p:blipFill>
          <a:blip r:embed="rId3"/>
          <a:stretch>
            <a:fillRect/>
          </a:stretch>
        </p:blipFill>
        <p:spPr>
          <a:xfrm>
            <a:off x="9149667" y="2603338"/>
            <a:ext cx="3335117" cy="3335117"/>
          </a:xfrm>
          <a:prstGeom prst="rect">
            <a:avLst/>
          </a:prstGeom>
        </p:spPr>
      </p:pic>
    </p:spTree>
    <p:extLst>
      <p:ext uri="{BB962C8B-B14F-4D97-AF65-F5344CB8AC3E}">
        <p14:creationId xmlns:p14="http://schemas.microsoft.com/office/powerpoint/2010/main" val="83692581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565" y="-99249"/>
            <a:ext cx="11322423" cy="7292284"/>
          </a:xfrm>
          <a:prstGeom prst="rect">
            <a:avLst/>
          </a:prstGeom>
        </p:spPr>
      </p:pic>
      <p:sp>
        <p:nvSpPr>
          <p:cNvPr id="4" name="Title 4"/>
          <p:cNvSpPr>
            <a:spLocks noGrp="1"/>
          </p:cNvSpPr>
          <p:nvPr>
            <p:ph type="title"/>
          </p:nvPr>
        </p:nvSpPr>
        <p:spPr>
          <a:xfrm rot="16200000">
            <a:off x="-2637863" y="2637866"/>
            <a:ext cx="5961530" cy="685799"/>
          </a:xfrm>
        </p:spPr>
        <p:txBody>
          <a:bodyPr>
            <a:normAutofit/>
          </a:bodyPr>
          <a:lstStyle/>
          <a:p>
            <a:pPr algn="r"/>
            <a:r>
              <a:rPr lang="en-US" sz="3200" spc="300" dirty="0">
                <a:latin typeface="Tw Cen MT Condensed" charset="0"/>
                <a:ea typeface="Tw Cen MT Condensed" charset="0"/>
                <a:cs typeface="Tw Cen MT Condensed" charset="0"/>
              </a:rPr>
              <a:t>Phase One Media Pro SE</a:t>
            </a:r>
          </a:p>
        </p:txBody>
      </p:sp>
    </p:spTree>
    <p:extLst>
      <p:ext uri="{BB962C8B-B14F-4D97-AF65-F5344CB8AC3E}">
        <p14:creationId xmlns:p14="http://schemas.microsoft.com/office/powerpoint/2010/main" val="7621231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565" y="-99249"/>
            <a:ext cx="11322422" cy="7292284"/>
          </a:xfrm>
          <a:prstGeom prst="rect">
            <a:avLst/>
          </a:prstGeom>
        </p:spPr>
      </p:pic>
      <p:sp>
        <p:nvSpPr>
          <p:cNvPr id="4" name="Title 4"/>
          <p:cNvSpPr>
            <a:spLocks noGrp="1"/>
          </p:cNvSpPr>
          <p:nvPr>
            <p:ph type="title"/>
          </p:nvPr>
        </p:nvSpPr>
        <p:spPr>
          <a:xfrm rot="16200000">
            <a:off x="-2637863" y="2637866"/>
            <a:ext cx="5961530" cy="685799"/>
          </a:xfrm>
        </p:spPr>
        <p:txBody>
          <a:bodyPr>
            <a:normAutofit/>
          </a:bodyPr>
          <a:lstStyle/>
          <a:p>
            <a:pPr algn="r"/>
            <a:r>
              <a:rPr lang="en-US" sz="3200" spc="300" dirty="0">
                <a:latin typeface="Tw Cen MT Condensed" charset="0"/>
                <a:ea typeface="Tw Cen MT Condensed" charset="0"/>
                <a:cs typeface="Tw Cen MT Condensed" charset="0"/>
              </a:rPr>
              <a:t>Phase One Media Pro SE</a:t>
            </a:r>
          </a:p>
        </p:txBody>
      </p:sp>
    </p:spTree>
    <p:extLst>
      <p:ext uri="{BB962C8B-B14F-4D97-AF65-F5344CB8AC3E}">
        <p14:creationId xmlns:p14="http://schemas.microsoft.com/office/powerpoint/2010/main" val="60132153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a:t>Digital Asset Manager Role for the Implementation/Roll Out</a:t>
            </a:r>
          </a:p>
          <a:p>
            <a:r>
              <a:rPr lang="en-US" sz="2800" dirty="0"/>
              <a:t>Phased Implementation (Roll out to new groups in phases)</a:t>
            </a:r>
          </a:p>
          <a:p>
            <a:r>
              <a:rPr lang="en-US" sz="2800" dirty="0"/>
              <a:t>Train Users</a:t>
            </a:r>
          </a:p>
          <a:p>
            <a:endParaRPr lang="en-US" sz="2800" dirty="0"/>
          </a:p>
          <a:p>
            <a:endParaRPr lang="en-US" sz="2800" dirty="0"/>
          </a:p>
        </p:txBody>
      </p:sp>
      <p:grpSp>
        <p:nvGrpSpPr>
          <p:cNvPr id="4" name="Group 3"/>
          <p:cNvGrpSpPr/>
          <p:nvPr/>
        </p:nvGrpSpPr>
        <p:grpSpPr>
          <a:xfrm>
            <a:off x="685801" y="280768"/>
            <a:ext cx="10625327" cy="971960"/>
            <a:chOff x="8310665" y="1328517"/>
            <a:chExt cx="2614515" cy="1771356"/>
          </a:xfrm>
        </p:grpSpPr>
        <p:sp>
          <p:nvSpPr>
            <p:cNvPr id="5" name="Rounded Rectangle 4"/>
            <p:cNvSpPr/>
            <p:nvPr/>
          </p:nvSpPr>
          <p:spPr>
            <a:xfrm>
              <a:off x="8310665" y="1328517"/>
              <a:ext cx="2614515" cy="1771356"/>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6" name="Rounded Rectangle 4"/>
            <p:cNvSpPr/>
            <p:nvPr/>
          </p:nvSpPr>
          <p:spPr>
            <a:xfrm>
              <a:off x="8397135" y="1414987"/>
              <a:ext cx="2441575" cy="15984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4400" kern="1200" spc="300" dirty="0">
                  <a:latin typeface="Tw Cen MT Condensed" charset="0"/>
                  <a:ea typeface="Tw Cen MT Condensed" charset="0"/>
                  <a:cs typeface="Tw Cen MT Condensed" charset="0"/>
                </a:rPr>
                <a:t>IMPLEMENTATION</a:t>
              </a:r>
            </a:p>
          </p:txBody>
        </p:sp>
      </p:grpSp>
    </p:spTree>
    <p:extLst>
      <p:ext uri="{BB962C8B-B14F-4D97-AF65-F5344CB8AC3E}">
        <p14:creationId xmlns:p14="http://schemas.microsoft.com/office/powerpoint/2010/main" val="7859164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latin typeface="Tw Cen MT Condensed" charset="0"/>
                <a:ea typeface="Tw Cen MT Condensed" charset="0"/>
                <a:cs typeface="Tw Cen MT Condensed" charset="0"/>
              </a:rPr>
              <a:t>QUESTIONS</a:t>
            </a:r>
          </a:p>
        </p:txBody>
      </p:sp>
      <p:pic>
        <p:nvPicPr>
          <p:cNvPr id="6" name="Picture 5"/>
          <p:cNvPicPr>
            <a:picLocks noChangeAspect="1"/>
          </p:cNvPicPr>
          <p:nvPr/>
        </p:nvPicPr>
        <p:blipFill>
          <a:blip r:embed="rId2"/>
          <a:stretch>
            <a:fillRect/>
          </a:stretch>
        </p:blipFill>
        <p:spPr>
          <a:xfrm>
            <a:off x="1667436" y="1510553"/>
            <a:ext cx="8471647" cy="4800600"/>
          </a:xfrm>
          <a:prstGeom prst="rect">
            <a:avLst/>
          </a:prstGeom>
        </p:spPr>
      </p:pic>
    </p:spTree>
    <p:extLst>
      <p:ext uri="{BB962C8B-B14F-4D97-AF65-F5344CB8AC3E}">
        <p14:creationId xmlns:p14="http://schemas.microsoft.com/office/powerpoint/2010/main" val="181956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82" y="286603"/>
            <a:ext cx="11706003" cy="641049"/>
          </a:xfrm>
        </p:spPr>
        <p:txBody>
          <a:bodyPr>
            <a:noAutofit/>
          </a:bodyPr>
          <a:lstStyle/>
          <a:p>
            <a:pPr algn="ctr"/>
            <a:r>
              <a:rPr lang="en-US" sz="4800" spc="600" dirty="0">
                <a:latin typeface="Tw Cen MT Condensed" charset="0"/>
                <a:ea typeface="Tw Cen MT Condensed" charset="0"/>
                <a:cs typeface="Tw Cen MT Condensed" charset="0"/>
              </a:rPr>
              <a:t>Media Asset organization process</a:t>
            </a:r>
          </a:p>
        </p:txBody>
      </p:sp>
      <p:graphicFrame>
        <p:nvGraphicFramePr>
          <p:cNvPr id="4" name="Diagram 3"/>
          <p:cNvGraphicFramePr/>
          <p:nvPr>
            <p:extLst>
              <p:ext uri="{D42A27DB-BD31-4B8C-83A1-F6EECF244321}">
                <p14:modId xmlns:p14="http://schemas.microsoft.com/office/powerpoint/2010/main" val="577955179"/>
              </p:ext>
            </p:extLst>
          </p:nvPr>
        </p:nvGraphicFramePr>
        <p:xfrm>
          <a:off x="198783" y="1041593"/>
          <a:ext cx="11706002" cy="54471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6293280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graphicEl>
                                              <a:dgm id="{647F038C-12DA-6545-B2FF-04CD6FD53C73}"/>
                                            </p:graphicEl>
                                          </p:spTgt>
                                        </p:tgtEl>
                                        <p:attrNameLst>
                                          <p:attrName>style.visibility</p:attrName>
                                        </p:attrNameLst>
                                      </p:cBhvr>
                                      <p:to>
                                        <p:strVal val="visible"/>
                                      </p:to>
                                    </p:set>
                                    <p:anim calcmode="lin" valueType="num">
                                      <p:cBhvr>
                                        <p:cTn id="7" dur="500" fill="hold"/>
                                        <p:tgtEl>
                                          <p:spTgt spid="4">
                                            <p:graphicEl>
                                              <a:dgm id="{647F038C-12DA-6545-B2FF-04CD6FD53C73}"/>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647F038C-12DA-6545-B2FF-04CD6FD53C73}"/>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647F038C-12DA-6545-B2FF-04CD6FD53C73}"/>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graphicEl>
                                              <a:dgm id="{CE805EE7-14C4-3340-9059-74ACCA62BB58}"/>
                                            </p:graphicEl>
                                          </p:spTgt>
                                        </p:tgtEl>
                                        <p:attrNameLst>
                                          <p:attrName>style.visibility</p:attrName>
                                        </p:attrNameLst>
                                      </p:cBhvr>
                                      <p:to>
                                        <p:strVal val="visible"/>
                                      </p:to>
                                    </p:set>
                                    <p:anim calcmode="lin" valueType="num">
                                      <p:cBhvr>
                                        <p:cTn id="14" dur="500" fill="hold"/>
                                        <p:tgtEl>
                                          <p:spTgt spid="4">
                                            <p:graphicEl>
                                              <a:dgm id="{CE805EE7-14C4-3340-9059-74ACCA62BB58}"/>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CE805EE7-14C4-3340-9059-74ACCA62BB58}"/>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CE805EE7-14C4-3340-9059-74ACCA62BB58}"/>
                                            </p:graphic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
                                            <p:graphicEl>
                                              <a:dgm id="{24D1990F-BEF1-114A-BD03-87F7AD992AC7}"/>
                                            </p:graphicEl>
                                          </p:spTgt>
                                        </p:tgtEl>
                                        <p:attrNameLst>
                                          <p:attrName>style.visibility</p:attrName>
                                        </p:attrNameLst>
                                      </p:cBhvr>
                                      <p:to>
                                        <p:strVal val="visible"/>
                                      </p:to>
                                    </p:set>
                                    <p:anim calcmode="lin" valueType="num">
                                      <p:cBhvr>
                                        <p:cTn id="19" dur="500" fill="hold"/>
                                        <p:tgtEl>
                                          <p:spTgt spid="4">
                                            <p:graphicEl>
                                              <a:dgm id="{24D1990F-BEF1-114A-BD03-87F7AD992AC7}"/>
                                            </p:graphicEl>
                                          </p:spTgt>
                                        </p:tgtEl>
                                        <p:attrNameLst>
                                          <p:attrName>ppt_w</p:attrName>
                                        </p:attrNameLst>
                                      </p:cBhvr>
                                      <p:tavLst>
                                        <p:tav tm="0">
                                          <p:val>
                                            <p:fltVal val="0"/>
                                          </p:val>
                                        </p:tav>
                                        <p:tav tm="100000">
                                          <p:val>
                                            <p:strVal val="#ppt_w"/>
                                          </p:val>
                                        </p:tav>
                                      </p:tavLst>
                                    </p:anim>
                                    <p:anim calcmode="lin" valueType="num">
                                      <p:cBhvr>
                                        <p:cTn id="20" dur="500" fill="hold"/>
                                        <p:tgtEl>
                                          <p:spTgt spid="4">
                                            <p:graphicEl>
                                              <a:dgm id="{24D1990F-BEF1-114A-BD03-87F7AD992AC7}"/>
                                            </p:graphicEl>
                                          </p:spTgt>
                                        </p:tgtEl>
                                        <p:attrNameLst>
                                          <p:attrName>ppt_h</p:attrName>
                                        </p:attrNameLst>
                                      </p:cBhvr>
                                      <p:tavLst>
                                        <p:tav tm="0">
                                          <p:val>
                                            <p:fltVal val="0"/>
                                          </p:val>
                                        </p:tav>
                                        <p:tav tm="100000">
                                          <p:val>
                                            <p:strVal val="#ppt_h"/>
                                          </p:val>
                                        </p:tav>
                                      </p:tavLst>
                                    </p:anim>
                                    <p:animEffect transition="in" filter="fade">
                                      <p:cBhvr>
                                        <p:cTn id="21" dur="500"/>
                                        <p:tgtEl>
                                          <p:spTgt spid="4">
                                            <p:graphicEl>
                                              <a:dgm id="{24D1990F-BEF1-114A-BD03-87F7AD992AC7}"/>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graphicEl>
                                              <a:dgm id="{4CFFC32D-0480-AB4D-9D88-ED600AEFDFD1}"/>
                                            </p:graphicEl>
                                          </p:spTgt>
                                        </p:tgtEl>
                                        <p:attrNameLst>
                                          <p:attrName>style.visibility</p:attrName>
                                        </p:attrNameLst>
                                      </p:cBhvr>
                                      <p:to>
                                        <p:strVal val="visible"/>
                                      </p:to>
                                    </p:set>
                                    <p:anim calcmode="lin" valueType="num">
                                      <p:cBhvr>
                                        <p:cTn id="26" dur="500" fill="hold"/>
                                        <p:tgtEl>
                                          <p:spTgt spid="4">
                                            <p:graphicEl>
                                              <a:dgm id="{4CFFC32D-0480-AB4D-9D88-ED600AEFDFD1}"/>
                                            </p:graphicEl>
                                          </p:spTgt>
                                        </p:tgtEl>
                                        <p:attrNameLst>
                                          <p:attrName>ppt_w</p:attrName>
                                        </p:attrNameLst>
                                      </p:cBhvr>
                                      <p:tavLst>
                                        <p:tav tm="0">
                                          <p:val>
                                            <p:fltVal val="0"/>
                                          </p:val>
                                        </p:tav>
                                        <p:tav tm="100000">
                                          <p:val>
                                            <p:strVal val="#ppt_w"/>
                                          </p:val>
                                        </p:tav>
                                      </p:tavLst>
                                    </p:anim>
                                    <p:anim calcmode="lin" valueType="num">
                                      <p:cBhvr>
                                        <p:cTn id="27" dur="500" fill="hold"/>
                                        <p:tgtEl>
                                          <p:spTgt spid="4">
                                            <p:graphicEl>
                                              <a:dgm id="{4CFFC32D-0480-AB4D-9D88-ED600AEFDFD1}"/>
                                            </p:graphicEl>
                                          </p:spTgt>
                                        </p:tgtEl>
                                        <p:attrNameLst>
                                          <p:attrName>ppt_h</p:attrName>
                                        </p:attrNameLst>
                                      </p:cBhvr>
                                      <p:tavLst>
                                        <p:tav tm="0">
                                          <p:val>
                                            <p:fltVal val="0"/>
                                          </p:val>
                                        </p:tav>
                                        <p:tav tm="100000">
                                          <p:val>
                                            <p:strVal val="#ppt_h"/>
                                          </p:val>
                                        </p:tav>
                                      </p:tavLst>
                                    </p:anim>
                                    <p:animEffect transition="in" filter="fade">
                                      <p:cBhvr>
                                        <p:cTn id="28" dur="500"/>
                                        <p:tgtEl>
                                          <p:spTgt spid="4">
                                            <p:graphicEl>
                                              <a:dgm id="{4CFFC32D-0480-AB4D-9D88-ED600AEFDFD1}"/>
                                            </p:graphic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4">
                                            <p:graphicEl>
                                              <a:dgm id="{320AF662-E1C9-CA4C-BA85-BDC2DE32EC6E}"/>
                                            </p:graphicEl>
                                          </p:spTgt>
                                        </p:tgtEl>
                                        <p:attrNameLst>
                                          <p:attrName>style.visibility</p:attrName>
                                        </p:attrNameLst>
                                      </p:cBhvr>
                                      <p:to>
                                        <p:strVal val="visible"/>
                                      </p:to>
                                    </p:set>
                                    <p:anim calcmode="lin" valueType="num">
                                      <p:cBhvr>
                                        <p:cTn id="31" dur="500" fill="hold"/>
                                        <p:tgtEl>
                                          <p:spTgt spid="4">
                                            <p:graphicEl>
                                              <a:dgm id="{320AF662-E1C9-CA4C-BA85-BDC2DE32EC6E}"/>
                                            </p:graphicEl>
                                          </p:spTgt>
                                        </p:tgtEl>
                                        <p:attrNameLst>
                                          <p:attrName>ppt_w</p:attrName>
                                        </p:attrNameLst>
                                      </p:cBhvr>
                                      <p:tavLst>
                                        <p:tav tm="0">
                                          <p:val>
                                            <p:fltVal val="0"/>
                                          </p:val>
                                        </p:tav>
                                        <p:tav tm="100000">
                                          <p:val>
                                            <p:strVal val="#ppt_w"/>
                                          </p:val>
                                        </p:tav>
                                      </p:tavLst>
                                    </p:anim>
                                    <p:anim calcmode="lin" valueType="num">
                                      <p:cBhvr>
                                        <p:cTn id="32" dur="500" fill="hold"/>
                                        <p:tgtEl>
                                          <p:spTgt spid="4">
                                            <p:graphicEl>
                                              <a:dgm id="{320AF662-E1C9-CA4C-BA85-BDC2DE32EC6E}"/>
                                            </p:graphicEl>
                                          </p:spTgt>
                                        </p:tgtEl>
                                        <p:attrNameLst>
                                          <p:attrName>ppt_h</p:attrName>
                                        </p:attrNameLst>
                                      </p:cBhvr>
                                      <p:tavLst>
                                        <p:tav tm="0">
                                          <p:val>
                                            <p:fltVal val="0"/>
                                          </p:val>
                                        </p:tav>
                                        <p:tav tm="100000">
                                          <p:val>
                                            <p:strVal val="#ppt_h"/>
                                          </p:val>
                                        </p:tav>
                                      </p:tavLst>
                                    </p:anim>
                                    <p:animEffect transition="in" filter="fade">
                                      <p:cBhvr>
                                        <p:cTn id="33" dur="500"/>
                                        <p:tgtEl>
                                          <p:spTgt spid="4">
                                            <p:graphicEl>
                                              <a:dgm id="{320AF662-E1C9-CA4C-BA85-BDC2DE32EC6E}"/>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graphicEl>
                                              <a:dgm id="{1FF7CDBB-8100-6D41-817B-A058DA841A09}"/>
                                            </p:graphicEl>
                                          </p:spTgt>
                                        </p:tgtEl>
                                        <p:attrNameLst>
                                          <p:attrName>style.visibility</p:attrName>
                                        </p:attrNameLst>
                                      </p:cBhvr>
                                      <p:to>
                                        <p:strVal val="visible"/>
                                      </p:to>
                                    </p:set>
                                    <p:anim calcmode="lin" valueType="num">
                                      <p:cBhvr>
                                        <p:cTn id="38" dur="500" fill="hold"/>
                                        <p:tgtEl>
                                          <p:spTgt spid="4">
                                            <p:graphicEl>
                                              <a:dgm id="{1FF7CDBB-8100-6D41-817B-A058DA841A09}"/>
                                            </p:graphicEl>
                                          </p:spTgt>
                                        </p:tgtEl>
                                        <p:attrNameLst>
                                          <p:attrName>ppt_w</p:attrName>
                                        </p:attrNameLst>
                                      </p:cBhvr>
                                      <p:tavLst>
                                        <p:tav tm="0">
                                          <p:val>
                                            <p:fltVal val="0"/>
                                          </p:val>
                                        </p:tav>
                                        <p:tav tm="100000">
                                          <p:val>
                                            <p:strVal val="#ppt_w"/>
                                          </p:val>
                                        </p:tav>
                                      </p:tavLst>
                                    </p:anim>
                                    <p:anim calcmode="lin" valueType="num">
                                      <p:cBhvr>
                                        <p:cTn id="39" dur="500" fill="hold"/>
                                        <p:tgtEl>
                                          <p:spTgt spid="4">
                                            <p:graphicEl>
                                              <a:dgm id="{1FF7CDBB-8100-6D41-817B-A058DA841A09}"/>
                                            </p:graphicEl>
                                          </p:spTgt>
                                        </p:tgtEl>
                                        <p:attrNameLst>
                                          <p:attrName>ppt_h</p:attrName>
                                        </p:attrNameLst>
                                      </p:cBhvr>
                                      <p:tavLst>
                                        <p:tav tm="0">
                                          <p:val>
                                            <p:fltVal val="0"/>
                                          </p:val>
                                        </p:tav>
                                        <p:tav tm="100000">
                                          <p:val>
                                            <p:strVal val="#ppt_h"/>
                                          </p:val>
                                        </p:tav>
                                      </p:tavLst>
                                    </p:anim>
                                    <p:animEffect transition="in" filter="fade">
                                      <p:cBhvr>
                                        <p:cTn id="40" dur="500"/>
                                        <p:tgtEl>
                                          <p:spTgt spid="4">
                                            <p:graphicEl>
                                              <a:dgm id="{1FF7CDBB-8100-6D41-817B-A058DA841A09}"/>
                                            </p:graphicEl>
                                          </p:spTgt>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4">
                                            <p:graphicEl>
                                              <a:dgm id="{7D6BF738-7D7F-F640-A3FE-1181E0560EA6}"/>
                                            </p:graphicEl>
                                          </p:spTgt>
                                        </p:tgtEl>
                                        <p:attrNameLst>
                                          <p:attrName>style.visibility</p:attrName>
                                        </p:attrNameLst>
                                      </p:cBhvr>
                                      <p:to>
                                        <p:strVal val="visible"/>
                                      </p:to>
                                    </p:set>
                                    <p:anim calcmode="lin" valueType="num">
                                      <p:cBhvr>
                                        <p:cTn id="43" dur="500" fill="hold"/>
                                        <p:tgtEl>
                                          <p:spTgt spid="4">
                                            <p:graphicEl>
                                              <a:dgm id="{7D6BF738-7D7F-F640-A3FE-1181E0560EA6}"/>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7D6BF738-7D7F-F640-A3FE-1181E0560EA6}"/>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7D6BF738-7D7F-F640-A3FE-1181E0560E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gnetic Disk 6"/>
          <p:cNvSpPr/>
          <p:nvPr/>
        </p:nvSpPr>
        <p:spPr>
          <a:xfrm>
            <a:off x="2856585" y="3194137"/>
            <a:ext cx="1682600" cy="1127342"/>
          </a:xfrm>
          <a:prstGeom prst="flowChartMagneticDisk">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a:latin typeface="Tw Cen MT Condensed" charset="0"/>
              <a:ea typeface="Tw Cen MT Condensed" charset="0"/>
              <a:cs typeface="Tw Cen MT Condensed" charset="0"/>
            </a:endParaRPr>
          </a:p>
          <a:p>
            <a:pPr algn="ctr"/>
            <a:br>
              <a:rPr lang="en-US" sz="2000" dirty="0">
                <a:latin typeface="Tw Cen MT Condensed" charset="0"/>
                <a:ea typeface="Tw Cen MT Condensed" charset="0"/>
                <a:cs typeface="Tw Cen MT Condensed" charset="0"/>
              </a:rPr>
            </a:br>
            <a:r>
              <a:rPr lang="en-US" sz="2000" dirty="0">
                <a:latin typeface="Tw Cen MT Condensed" charset="0"/>
                <a:ea typeface="Tw Cen MT Condensed" charset="0"/>
                <a:cs typeface="Tw Cen MT Condensed" charset="0"/>
              </a:rPr>
              <a:t>TOSS</a:t>
            </a:r>
          </a:p>
        </p:txBody>
      </p:sp>
      <p:sp>
        <p:nvSpPr>
          <p:cNvPr id="11" name="Magnetic Disk 10"/>
          <p:cNvSpPr/>
          <p:nvPr/>
        </p:nvSpPr>
        <p:spPr>
          <a:xfrm>
            <a:off x="2856585" y="2868460"/>
            <a:ext cx="1682600" cy="1127342"/>
          </a:xfrm>
          <a:prstGeom prst="flowChartMagneticDis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br>
              <a:rPr lang="en-US" sz="2000" dirty="0">
                <a:latin typeface="Tw Cen MT Condensed" charset="0"/>
                <a:ea typeface="Tw Cen MT Condensed" charset="0"/>
                <a:cs typeface="Tw Cen MT Condensed" charset="0"/>
              </a:rPr>
            </a:br>
            <a:r>
              <a:rPr lang="en-US" sz="2000" dirty="0">
                <a:latin typeface="Tw Cen MT Condensed" charset="0"/>
                <a:ea typeface="Tw Cen MT Condensed" charset="0"/>
                <a:cs typeface="Tw Cen MT Condensed" charset="0"/>
              </a:rPr>
              <a:t>STORE</a:t>
            </a:r>
          </a:p>
        </p:txBody>
      </p:sp>
      <p:sp>
        <p:nvSpPr>
          <p:cNvPr id="12" name="Magnetic Disk 11"/>
          <p:cNvSpPr/>
          <p:nvPr/>
        </p:nvSpPr>
        <p:spPr>
          <a:xfrm>
            <a:off x="2856585" y="2242159"/>
            <a:ext cx="1682600" cy="112734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w Cen MT Condensed" charset="0"/>
                <a:ea typeface="Tw Cen MT Condensed" charset="0"/>
                <a:cs typeface="Tw Cen MT Condensed" charset="0"/>
              </a:rPr>
              <a:t>DIGITIZE</a:t>
            </a:r>
          </a:p>
        </p:txBody>
      </p:sp>
      <p:sp>
        <p:nvSpPr>
          <p:cNvPr id="13" name="Right Arrow 12"/>
          <p:cNvSpPr/>
          <p:nvPr/>
        </p:nvSpPr>
        <p:spPr>
          <a:xfrm>
            <a:off x="626952" y="2517731"/>
            <a:ext cx="2129425" cy="171606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Tw Cen MT Condensed" charset="0"/>
                <a:ea typeface="Tw Cen MT Condensed" charset="0"/>
                <a:cs typeface="Tw Cen MT Condensed" charset="0"/>
              </a:rPr>
              <a:t>AUDIT</a:t>
            </a:r>
          </a:p>
        </p:txBody>
      </p:sp>
      <p:sp>
        <p:nvSpPr>
          <p:cNvPr id="15" name="Right Arrow 14"/>
          <p:cNvSpPr/>
          <p:nvPr/>
        </p:nvSpPr>
        <p:spPr>
          <a:xfrm rot="20376215">
            <a:off x="4620670" y="1931900"/>
            <a:ext cx="1189973" cy="513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4672859" y="3194137"/>
            <a:ext cx="1189973" cy="51356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ight Arrow 16"/>
          <p:cNvSpPr/>
          <p:nvPr/>
        </p:nvSpPr>
        <p:spPr>
          <a:xfrm rot="1318309">
            <a:off x="4571106" y="4234122"/>
            <a:ext cx="1189973" cy="51356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stretch>
            <a:fillRect/>
          </a:stretch>
        </p:blipFill>
        <p:spPr>
          <a:xfrm>
            <a:off x="5484242" y="4822520"/>
            <a:ext cx="1241468" cy="1241468"/>
          </a:xfrm>
          <a:prstGeom prst="rect">
            <a:avLst/>
          </a:prstGeom>
        </p:spPr>
      </p:pic>
      <p:pic>
        <p:nvPicPr>
          <p:cNvPr id="20" name="Picture 19"/>
          <p:cNvPicPr>
            <a:picLocks noChangeAspect="1"/>
          </p:cNvPicPr>
          <p:nvPr/>
        </p:nvPicPr>
        <p:blipFill>
          <a:blip r:embed="rId4"/>
          <a:stretch>
            <a:fillRect/>
          </a:stretch>
        </p:blipFill>
        <p:spPr>
          <a:xfrm>
            <a:off x="10487419" y="1174141"/>
            <a:ext cx="1564407" cy="1534438"/>
          </a:xfrm>
          <a:prstGeom prst="rect">
            <a:avLst/>
          </a:prstGeom>
        </p:spPr>
      </p:pic>
      <p:pic>
        <p:nvPicPr>
          <p:cNvPr id="23" name="Picture 22"/>
          <p:cNvPicPr>
            <a:picLocks noChangeAspect="1"/>
          </p:cNvPicPr>
          <p:nvPr/>
        </p:nvPicPr>
        <p:blipFill>
          <a:blip r:embed="rId5"/>
          <a:stretch>
            <a:fillRect/>
          </a:stretch>
        </p:blipFill>
        <p:spPr>
          <a:xfrm>
            <a:off x="6067281" y="2708579"/>
            <a:ext cx="1612900" cy="1612900"/>
          </a:xfrm>
          <a:prstGeom prst="rect">
            <a:avLst/>
          </a:prstGeom>
        </p:spPr>
      </p:pic>
      <p:pic>
        <p:nvPicPr>
          <p:cNvPr id="24" name="Picture 23"/>
          <p:cNvPicPr>
            <a:picLocks noChangeAspect="1"/>
          </p:cNvPicPr>
          <p:nvPr/>
        </p:nvPicPr>
        <p:blipFill>
          <a:blip r:embed="rId6"/>
          <a:stretch>
            <a:fillRect/>
          </a:stretch>
        </p:blipFill>
        <p:spPr>
          <a:xfrm>
            <a:off x="5802617" y="1032500"/>
            <a:ext cx="1390390" cy="1390390"/>
          </a:xfrm>
          <a:prstGeom prst="rect">
            <a:avLst/>
          </a:prstGeom>
        </p:spPr>
      </p:pic>
      <p:sp>
        <p:nvSpPr>
          <p:cNvPr id="25" name="Right Arrow 24"/>
          <p:cNvSpPr/>
          <p:nvPr/>
        </p:nvSpPr>
        <p:spPr>
          <a:xfrm>
            <a:off x="7333208" y="1740638"/>
            <a:ext cx="767199" cy="513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662415" y="6063988"/>
            <a:ext cx="847923" cy="400110"/>
          </a:xfrm>
          <a:prstGeom prst="rect">
            <a:avLst/>
          </a:prstGeom>
          <a:noFill/>
        </p:spPr>
        <p:txBody>
          <a:bodyPr wrap="square" rtlCol="0">
            <a:spAutoFit/>
          </a:bodyPr>
          <a:lstStyle/>
          <a:p>
            <a:pPr algn="ctr"/>
            <a:r>
              <a:rPr lang="en-US" sz="2000">
                <a:latin typeface="Tw Cen MT Condensed" charset="0"/>
                <a:ea typeface="Tw Cen MT Condensed" charset="0"/>
                <a:cs typeface="Tw Cen MT Condensed" charset="0"/>
              </a:rPr>
              <a:t>TRASH</a:t>
            </a:r>
          </a:p>
        </p:txBody>
      </p:sp>
      <p:sp>
        <p:nvSpPr>
          <p:cNvPr id="27" name="TextBox 26"/>
          <p:cNvSpPr txBox="1"/>
          <p:nvPr/>
        </p:nvSpPr>
        <p:spPr>
          <a:xfrm>
            <a:off x="5945905" y="4115847"/>
            <a:ext cx="1670793" cy="400110"/>
          </a:xfrm>
          <a:prstGeom prst="rect">
            <a:avLst/>
          </a:prstGeom>
          <a:noFill/>
        </p:spPr>
        <p:txBody>
          <a:bodyPr wrap="square" rtlCol="0">
            <a:spAutoFit/>
          </a:bodyPr>
          <a:lstStyle/>
          <a:p>
            <a:pPr algn="ctr"/>
            <a:r>
              <a:rPr lang="en-US" sz="2000">
                <a:latin typeface="Tw Cen MT Condensed" charset="0"/>
                <a:ea typeface="Tw Cen MT Condensed" charset="0"/>
                <a:cs typeface="Tw Cen MT Condensed" charset="0"/>
              </a:rPr>
              <a:t>PHYSICAL STORAGE</a:t>
            </a:r>
          </a:p>
        </p:txBody>
      </p:sp>
      <p:sp>
        <p:nvSpPr>
          <p:cNvPr id="28" name="TextBox 27"/>
          <p:cNvSpPr txBox="1"/>
          <p:nvPr/>
        </p:nvSpPr>
        <p:spPr>
          <a:xfrm>
            <a:off x="6159419" y="2236619"/>
            <a:ext cx="847923" cy="400110"/>
          </a:xfrm>
          <a:prstGeom prst="rect">
            <a:avLst/>
          </a:prstGeom>
          <a:noFill/>
        </p:spPr>
        <p:txBody>
          <a:bodyPr wrap="square" rtlCol="0">
            <a:spAutoFit/>
          </a:bodyPr>
          <a:lstStyle/>
          <a:p>
            <a:pPr algn="ctr"/>
            <a:r>
              <a:rPr lang="en-US" sz="2000">
                <a:latin typeface="Tw Cen MT Condensed" charset="0"/>
                <a:ea typeface="Tw Cen MT Condensed" charset="0"/>
                <a:cs typeface="Tw Cen MT Condensed" charset="0"/>
              </a:rPr>
              <a:t>SCAN</a:t>
            </a:r>
          </a:p>
        </p:txBody>
      </p:sp>
      <p:sp>
        <p:nvSpPr>
          <p:cNvPr id="29" name="TextBox 28"/>
          <p:cNvSpPr txBox="1"/>
          <p:nvPr/>
        </p:nvSpPr>
        <p:spPr>
          <a:xfrm>
            <a:off x="10417317" y="2605775"/>
            <a:ext cx="1704609" cy="400110"/>
          </a:xfrm>
          <a:prstGeom prst="rect">
            <a:avLst/>
          </a:prstGeom>
          <a:noFill/>
        </p:spPr>
        <p:txBody>
          <a:bodyPr wrap="square" rtlCol="0">
            <a:spAutoFit/>
          </a:bodyPr>
          <a:lstStyle/>
          <a:p>
            <a:pPr algn="ctr"/>
            <a:r>
              <a:rPr lang="en-US" sz="2000">
                <a:latin typeface="Tw Cen MT Condensed" charset="0"/>
                <a:ea typeface="Tw Cen MT Condensed" charset="0"/>
                <a:cs typeface="Tw Cen MT Condensed" charset="0"/>
              </a:rPr>
              <a:t>DIGITAL STORAGE</a:t>
            </a:r>
            <a:endParaRPr lang="en-US" sz="2000" dirty="0">
              <a:latin typeface="Tw Cen MT Condensed" charset="0"/>
              <a:ea typeface="Tw Cen MT Condensed" charset="0"/>
              <a:cs typeface="Tw Cen MT Condensed" charset="0"/>
            </a:endParaRPr>
          </a:p>
        </p:txBody>
      </p:sp>
      <p:pic>
        <p:nvPicPr>
          <p:cNvPr id="30" name="Picture 29"/>
          <p:cNvPicPr>
            <a:picLocks noChangeAspect="1"/>
          </p:cNvPicPr>
          <p:nvPr/>
        </p:nvPicPr>
        <p:blipFill>
          <a:blip r:embed="rId7">
            <a:lum bright="70000" contrast="-70000"/>
          </a:blip>
          <a:stretch>
            <a:fillRect/>
          </a:stretch>
        </p:blipFill>
        <p:spPr>
          <a:xfrm>
            <a:off x="8170509" y="1117346"/>
            <a:ext cx="1535172" cy="1535172"/>
          </a:xfrm>
          <a:prstGeom prst="rect">
            <a:avLst/>
          </a:prstGeom>
        </p:spPr>
      </p:pic>
      <p:sp>
        <p:nvSpPr>
          <p:cNvPr id="31" name="Right Arrow 30"/>
          <p:cNvSpPr/>
          <p:nvPr/>
        </p:nvSpPr>
        <p:spPr>
          <a:xfrm>
            <a:off x="9775783" y="1710046"/>
            <a:ext cx="767199" cy="513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097483" y="2605775"/>
            <a:ext cx="1704609" cy="400110"/>
          </a:xfrm>
          <a:prstGeom prst="rect">
            <a:avLst/>
          </a:prstGeom>
          <a:noFill/>
        </p:spPr>
        <p:txBody>
          <a:bodyPr wrap="square" rtlCol="0">
            <a:spAutoFit/>
          </a:bodyPr>
          <a:lstStyle/>
          <a:p>
            <a:pPr algn="ctr"/>
            <a:r>
              <a:rPr lang="en-US" sz="2000" dirty="0">
                <a:latin typeface="Tw Cen MT Condensed" charset="0"/>
                <a:ea typeface="Tw Cen MT Condensed" charset="0"/>
                <a:cs typeface="Tw Cen MT Condensed" charset="0"/>
              </a:rPr>
              <a:t>PROCESSING</a:t>
            </a:r>
          </a:p>
        </p:txBody>
      </p:sp>
      <p:sp>
        <p:nvSpPr>
          <p:cNvPr id="33" name="Title 1"/>
          <p:cNvSpPr>
            <a:spLocks noGrp="1"/>
          </p:cNvSpPr>
          <p:nvPr>
            <p:ph type="title"/>
          </p:nvPr>
        </p:nvSpPr>
        <p:spPr>
          <a:xfrm>
            <a:off x="198782" y="286603"/>
            <a:ext cx="11706003" cy="641049"/>
          </a:xfrm>
        </p:spPr>
        <p:txBody>
          <a:bodyPr>
            <a:noAutofit/>
          </a:bodyPr>
          <a:lstStyle/>
          <a:p>
            <a:pPr algn="ctr"/>
            <a:r>
              <a:rPr lang="en-US" sz="4800" spc="600" dirty="0">
                <a:latin typeface="Tw Cen MT Condensed" charset="0"/>
                <a:ea typeface="Tw Cen MT Condensed" charset="0"/>
                <a:cs typeface="Tw Cen MT Condensed" charset="0"/>
              </a:rPr>
              <a:t>Media asset Organization process</a:t>
            </a:r>
          </a:p>
        </p:txBody>
      </p:sp>
      <p:sp>
        <p:nvSpPr>
          <p:cNvPr id="35" name="Bent Arrow 34"/>
          <p:cNvSpPr/>
          <p:nvPr/>
        </p:nvSpPr>
        <p:spPr>
          <a:xfrm rot="10800000">
            <a:off x="7616697" y="3106891"/>
            <a:ext cx="1432051" cy="55458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76510894"/>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143608"/>
            <a:ext cx="11342077" cy="858715"/>
          </a:xfrm>
        </p:spPr>
        <p:txBody>
          <a:bodyPr>
            <a:noAutofit/>
          </a:bodyPr>
          <a:lstStyle/>
          <a:p>
            <a:pPr algn="ctr"/>
            <a:r>
              <a:rPr lang="en-US" sz="4400">
                <a:latin typeface="Tw Cen MT Condensed" charset="0"/>
                <a:ea typeface="Tw Cen MT Condensed" charset="0"/>
                <a:cs typeface="Tw Cen MT Condensed" charset="0"/>
              </a:rPr>
              <a:t>STEPS TO IMPLEMENTING A DIGITAL ASSET MANAGEMENT SYSTEM</a:t>
            </a:r>
            <a:endParaRPr lang="en-US" sz="4400" dirty="0">
              <a:latin typeface="Tw Cen MT Condensed" charset="0"/>
              <a:ea typeface="Tw Cen MT Condensed" charset="0"/>
              <a:cs typeface="Tw Cen MT Condensed"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7626039"/>
              </p:ext>
            </p:extLst>
          </p:nvPr>
        </p:nvGraphicFramePr>
        <p:xfrm>
          <a:off x="685800" y="1362808"/>
          <a:ext cx="10928838" cy="4428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3071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1" y="2142067"/>
            <a:ext cx="11064239" cy="3649133"/>
          </a:xfrm>
        </p:spPr>
        <p:txBody>
          <a:bodyPr>
            <a:normAutofit lnSpcReduction="10000"/>
          </a:bodyPr>
          <a:lstStyle/>
          <a:p>
            <a:pPr>
              <a:buFont typeface="Wingdings" charset="2"/>
              <a:buChar char="§"/>
            </a:pPr>
            <a:r>
              <a:rPr lang="en-US" sz="3200" dirty="0"/>
              <a:t> Conduct a thorough content audit of digital assets</a:t>
            </a:r>
          </a:p>
          <a:p>
            <a:pPr>
              <a:buFont typeface="Wingdings" charset="2"/>
              <a:buChar char="§"/>
            </a:pPr>
            <a:r>
              <a:rPr lang="en-US" sz="3200" dirty="0"/>
              <a:t> How many files do you have?</a:t>
            </a:r>
          </a:p>
          <a:p>
            <a:pPr>
              <a:buFont typeface="Wingdings" charset="2"/>
              <a:buChar char="§"/>
            </a:pPr>
            <a:r>
              <a:rPr lang="en-US" sz="3200" dirty="0"/>
              <a:t> How much digital storage space do they use?</a:t>
            </a:r>
          </a:p>
          <a:p>
            <a:pPr>
              <a:buFont typeface="Wingdings" charset="2"/>
              <a:buChar char="§"/>
            </a:pPr>
            <a:r>
              <a:rPr lang="en-US" sz="3200" dirty="0"/>
              <a:t> What types of files do you have?</a:t>
            </a:r>
          </a:p>
          <a:p>
            <a:pPr>
              <a:buFont typeface="Wingdings" charset="2"/>
              <a:buChar char="§"/>
            </a:pPr>
            <a:r>
              <a:rPr lang="en-US" sz="3200" dirty="0"/>
              <a:t> Where are the files stored?</a:t>
            </a:r>
          </a:p>
          <a:p>
            <a:pPr>
              <a:buFont typeface="Wingdings" charset="2"/>
              <a:buChar char="§"/>
            </a:pPr>
            <a:r>
              <a:rPr lang="en-US" sz="3200" dirty="0"/>
              <a:t> Who needs access?</a:t>
            </a:r>
          </a:p>
        </p:txBody>
      </p:sp>
      <p:grpSp>
        <p:nvGrpSpPr>
          <p:cNvPr id="4" name="Group 3"/>
          <p:cNvGrpSpPr/>
          <p:nvPr/>
        </p:nvGrpSpPr>
        <p:grpSpPr>
          <a:xfrm>
            <a:off x="685802" y="370711"/>
            <a:ext cx="10497310" cy="964313"/>
            <a:chOff x="3657" y="1328517"/>
            <a:chExt cx="2614515" cy="1771356"/>
          </a:xfrm>
        </p:grpSpPr>
        <p:sp>
          <p:nvSpPr>
            <p:cNvPr id="5" name="Rounded Rectangle 4"/>
            <p:cNvSpPr/>
            <p:nvPr/>
          </p:nvSpPr>
          <p:spPr>
            <a:xfrm>
              <a:off x="3657" y="1328517"/>
              <a:ext cx="2614515" cy="1771356"/>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90127" y="1414987"/>
              <a:ext cx="2441575" cy="15984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4400" kern="1200" spc="300" dirty="0">
                  <a:latin typeface="Tw Cen MT Condensed" charset="0"/>
                  <a:ea typeface="Tw Cen MT Condensed" charset="0"/>
                  <a:cs typeface="Tw Cen MT Condensed" charset="0"/>
                </a:rPr>
                <a:t>AUDIT EXISTING COLLECTION</a:t>
              </a:r>
            </a:p>
          </p:txBody>
        </p:sp>
      </p:grpSp>
    </p:spTree>
    <p:extLst>
      <p:ext uri="{BB962C8B-B14F-4D97-AF65-F5344CB8AC3E}">
        <p14:creationId xmlns:p14="http://schemas.microsoft.com/office/powerpoint/2010/main" val="11862831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85802" y="370711"/>
            <a:ext cx="10497310" cy="964313"/>
            <a:chOff x="3657" y="1328517"/>
            <a:chExt cx="2614515" cy="1771356"/>
          </a:xfrm>
        </p:grpSpPr>
        <p:sp>
          <p:nvSpPr>
            <p:cNvPr id="5" name="Rounded Rectangle 4"/>
            <p:cNvSpPr/>
            <p:nvPr/>
          </p:nvSpPr>
          <p:spPr>
            <a:xfrm>
              <a:off x="3657" y="1328517"/>
              <a:ext cx="2614515" cy="1771356"/>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90127" y="1414987"/>
              <a:ext cx="2441575" cy="15984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4400" kern="1200" spc="300" dirty="0">
                  <a:latin typeface="Tw Cen MT Condensed" charset="0"/>
                  <a:ea typeface="Tw Cen MT Condensed" charset="0"/>
                  <a:cs typeface="Tw Cen MT Condensed" charset="0"/>
                </a:rPr>
                <a:t>AUDIT EXISTING COLLECTION</a:t>
              </a:r>
            </a:p>
          </p:txBody>
        </p:sp>
      </p:grpSp>
      <p:graphicFrame>
        <p:nvGraphicFramePr>
          <p:cNvPr id="9" name="Content Placeholder 8"/>
          <p:cNvGraphicFramePr>
            <a:graphicFrameLocks noGrp="1"/>
          </p:cNvGraphicFramePr>
          <p:nvPr>
            <p:ph idx="1"/>
            <p:extLst>
              <p:ext uri="{D42A27DB-BD31-4B8C-83A1-F6EECF244321}">
                <p14:modId xmlns:p14="http://schemas.microsoft.com/office/powerpoint/2010/main" val="443452587"/>
              </p:ext>
            </p:extLst>
          </p:nvPr>
        </p:nvGraphicFramePr>
        <p:xfrm>
          <a:off x="685802" y="1715240"/>
          <a:ext cx="6366353" cy="2225040"/>
        </p:xfrm>
        <a:graphic>
          <a:graphicData uri="http://schemas.openxmlformats.org/drawingml/2006/table">
            <a:tbl>
              <a:tblPr firstRow="1" bandRow="1">
                <a:tableStyleId>{5C22544A-7EE6-4342-B048-85BDC9FD1C3A}</a:tableStyleId>
              </a:tblPr>
              <a:tblGrid>
                <a:gridCol w="1797140">
                  <a:extLst>
                    <a:ext uri="{9D8B030D-6E8A-4147-A177-3AD203B41FA5}">
                      <a16:colId xmlns:a16="http://schemas.microsoft.com/office/drawing/2014/main" val="20000"/>
                    </a:ext>
                  </a:extLst>
                </a:gridCol>
                <a:gridCol w="1162135">
                  <a:extLst>
                    <a:ext uri="{9D8B030D-6E8A-4147-A177-3AD203B41FA5}">
                      <a16:colId xmlns:a16="http://schemas.microsoft.com/office/drawing/2014/main" val="20001"/>
                    </a:ext>
                  </a:extLst>
                </a:gridCol>
                <a:gridCol w="1706109">
                  <a:extLst>
                    <a:ext uri="{9D8B030D-6E8A-4147-A177-3AD203B41FA5}">
                      <a16:colId xmlns:a16="http://schemas.microsoft.com/office/drawing/2014/main" val="20002"/>
                    </a:ext>
                  </a:extLst>
                </a:gridCol>
                <a:gridCol w="1700969">
                  <a:extLst>
                    <a:ext uri="{9D8B030D-6E8A-4147-A177-3AD203B41FA5}">
                      <a16:colId xmlns:a16="http://schemas.microsoft.com/office/drawing/2014/main" val="20003"/>
                    </a:ext>
                  </a:extLst>
                </a:gridCol>
              </a:tblGrid>
              <a:tr h="370840">
                <a:tc>
                  <a:txBody>
                    <a:bodyPr/>
                    <a:lstStyle/>
                    <a:p>
                      <a:pPr algn="ctr" fontAlgn="b"/>
                      <a:r>
                        <a:rPr lang="en-US" sz="2000" b="1" i="0" u="none" strike="noStrike" dirty="0">
                          <a:solidFill>
                            <a:schemeClr val="tx1"/>
                          </a:solidFill>
                          <a:effectLst/>
                          <a:latin typeface="Calibri" charset="0"/>
                        </a:rPr>
                        <a:t>Media Type</a:t>
                      </a:r>
                    </a:p>
                  </a:txBody>
                  <a:tcPr marL="6350" marR="6350" marT="6350" marB="0" anchor="b"/>
                </a:tc>
                <a:tc>
                  <a:txBody>
                    <a:bodyPr/>
                    <a:lstStyle/>
                    <a:p>
                      <a:pPr algn="ctr" fontAlgn="b"/>
                      <a:r>
                        <a:rPr lang="en-US" sz="2000" b="1" i="0" u="none" strike="noStrike" dirty="0">
                          <a:solidFill>
                            <a:schemeClr val="tx1"/>
                          </a:solidFill>
                          <a:effectLst/>
                          <a:latin typeface="Calibri" charset="0"/>
                        </a:rPr>
                        <a:t>File Type</a:t>
                      </a:r>
                    </a:p>
                  </a:txBody>
                  <a:tcPr marL="6350" marR="6350" marT="6350" marB="0" anchor="b"/>
                </a:tc>
                <a:tc>
                  <a:txBody>
                    <a:bodyPr/>
                    <a:lstStyle/>
                    <a:p>
                      <a:pPr algn="ctr" fontAlgn="b"/>
                      <a:r>
                        <a:rPr lang="en-US" sz="2000" b="1" i="0" u="none" strike="noStrike" dirty="0">
                          <a:solidFill>
                            <a:schemeClr val="tx1"/>
                          </a:solidFill>
                          <a:effectLst/>
                          <a:latin typeface="Calibri" charset="0"/>
                        </a:rPr>
                        <a:t>Number of Files</a:t>
                      </a:r>
                    </a:p>
                  </a:txBody>
                  <a:tcPr marL="6350" marR="6350" marT="6350" marB="0" anchor="b"/>
                </a:tc>
                <a:tc>
                  <a:txBody>
                    <a:bodyPr/>
                    <a:lstStyle/>
                    <a:p>
                      <a:pPr algn="ctr" fontAlgn="b"/>
                      <a:r>
                        <a:rPr lang="en-US" sz="2000" b="1" i="0" u="none" strike="noStrike" dirty="0">
                          <a:solidFill>
                            <a:schemeClr val="tx1"/>
                          </a:solidFill>
                          <a:effectLst/>
                          <a:latin typeface="Calibri" charset="0"/>
                        </a:rPr>
                        <a:t>Total File Size</a:t>
                      </a:r>
                    </a:p>
                  </a:txBody>
                  <a:tcPr marL="6350" marR="6350" marT="6350" marB="0" anchor="b"/>
                </a:tc>
                <a:extLst>
                  <a:ext uri="{0D108BD9-81ED-4DB2-BD59-A6C34878D82A}">
                    <a16:rowId xmlns:a16="http://schemas.microsoft.com/office/drawing/2014/main" val="10000"/>
                  </a:ext>
                </a:extLst>
              </a:tr>
              <a:tr h="370840">
                <a:tc>
                  <a:txBody>
                    <a:bodyPr/>
                    <a:lstStyle/>
                    <a:p>
                      <a:pPr algn="ctr" fontAlgn="b"/>
                      <a:r>
                        <a:rPr lang="en-US" sz="2000" b="0" i="0" u="none" strike="noStrike" dirty="0">
                          <a:solidFill>
                            <a:srgbClr val="000000"/>
                          </a:solidFill>
                          <a:effectLst/>
                          <a:latin typeface="Calibri" charset="0"/>
                        </a:rPr>
                        <a:t>Photo</a:t>
                      </a:r>
                    </a:p>
                  </a:txBody>
                  <a:tcPr marL="6350" marR="6350" marT="6350" marB="0" anchor="b"/>
                </a:tc>
                <a:tc>
                  <a:txBody>
                    <a:bodyPr/>
                    <a:lstStyle/>
                    <a:p>
                      <a:pPr algn="ctr" fontAlgn="b"/>
                      <a:r>
                        <a:rPr lang="en-US" sz="2000" b="0" i="0" u="none" strike="noStrike" dirty="0">
                          <a:solidFill>
                            <a:srgbClr val="000000"/>
                          </a:solidFill>
                          <a:effectLst/>
                          <a:latin typeface="Calibri" charset="0"/>
                        </a:rPr>
                        <a:t>TIFF</a:t>
                      </a:r>
                    </a:p>
                  </a:txBody>
                  <a:tcPr marL="6350" marR="6350" marT="6350" marB="0" anchor="b"/>
                </a:tc>
                <a:tc>
                  <a:txBody>
                    <a:bodyPr/>
                    <a:lstStyle/>
                    <a:p>
                      <a:pPr algn="r" fontAlgn="b"/>
                      <a:r>
                        <a:rPr lang="is-IS" sz="2000" b="0" i="0" u="none" strike="noStrike">
                          <a:solidFill>
                            <a:srgbClr val="000000"/>
                          </a:solidFill>
                          <a:effectLst/>
                          <a:latin typeface="Calibri" charset="0"/>
                        </a:rPr>
                        <a:t>1000</a:t>
                      </a:r>
                    </a:p>
                  </a:txBody>
                  <a:tcPr marL="6350" marR="6350" marT="6350" marB="0" anchor="b"/>
                </a:tc>
                <a:tc>
                  <a:txBody>
                    <a:bodyPr/>
                    <a:lstStyle/>
                    <a:p>
                      <a:pPr algn="r" fontAlgn="b"/>
                      <a:r>
                        <a:rPr lang="is-IS" sz="2000" b="0" i="0" u="none" strike="noStrike" dirty="0">
                          <a:solidFill>
                            <a:srgbClr val="000000"/>
                          </a:solidFill>
                          <a:effectLst/>
                          <a:latin typeface="Calibri" charset="0"/>
                        </a:rPr>
                        <a:t>200 GB</a:t>
                      </a:r>
                    </a:p>
                  </a:txBody>
                  <a:tcPr marL="6350" marR="6350" marT="6350" marB="0" anchor="b"/>
                </a:tc>
                <a:extLst>
                  <a:ext uri="{0D108BD9-81ED-4DB2-BD59-A6C34878D82A}">
                    <a16:rowId xmlns:a16="http://schemas.microsoft.com/office/drawing/2014/main" val="10001"/>
                  </a:ext>
                </a:extLst>
              </a:tr>
              <a:tr h="370840">
                <a:tc>
                  <a:txBody>
                    <a:bodyPr/>
                    <a:lstStyle/>
                    <a:p>
                      <a:pPr algn="ctr" fontAlgn="b"/>
                      <a:r>
                        <a:rPr lang="en-US" sz="2000" b="0" i="0" u="none" strike="noStrike" dirty="0">
                          <a:solidFill>
                            <a:srgbClr val="000000"/>
                          </a:solidFill>
                          <a:effectLst/>
                          <a:latin typeface="Calibri" charset="0"/>
                        </a:rPr>
                        <a:t>Photo</a:t>
                      </a:r>
                    </a:p>
                  </a:txBody>
                  <a:tcPr marL="6350" marR="6350" marT="6350" marB="0" anchor="b"/>
                </a:tc>
                <a:tc>
                  <a:txBody>
                    <a:bodyPr/>
                    <a:lstStyle/>
                    <a:p>
                      <a:pPr algn="ctr" fontAlgn="b"/>
                      <a:r>
                        <a:rPr lang="en-US" sz="2000" b="0" i="0" u="none" strike="noStrike" dirty="0">
                          <a:solidFill>
                            <a:srgbClr val="000000"/>
                          </a:solidFill>
                          <a:effectLst/>
                          <a:latin typeface="Calibri" charset="0"/>
                        </a:rPr>
                        <a:t>JPG</a:t>
                      </a:r>
                    </a:p>
                  </a:txBody>
                  <a:tcPr marL="6350" marR="6350" marT="6350" marB="0" anchor="b"/>
                </a:tc>
                <a:tc>
                  <a:txBody>
                    <a:bodyPr/>
                    <a:lstStyle/>
                    <a:p>
                      <a:pPr algn="r" fontAlgn="b"/>
                      <a:r>
                        <a:rPr lang="is-IS" sz="2000" b="0" i="0" u="none" strike="noStrike">
                          <a:solidFill>
                            <a:srgbClr val="000000"/>
                          </a:solidFill>
                          <a:effectLst/>
                          <a:latin typeface="Calibri" charset="0"/>
                        </a:rPr>
                        <a:t>1400</a:t>
                      </a:r>
                    </a:p>
                  </a:txBody>
                  <a:tcPr marL="6350" marR="6350" marT="6350" marB="0" anchor="b"/>
                </a:tc>
                <a:tc>
                  <a:txBody>
                    <a:bodyPr/>
                    <a:lstStyle/>
                    <a:p>
                      <a:pPr algn="r" fontAlgn="b"/>
                      <a:r>
                        <a:rPr lang="it-IT" sz="2000" b="0" i="0" u="none" strike="noStrike" dirty="0">
                          <a:solidFill>
                            <a:srgbClr val="000000"/>
                          </a:solidFill>
                          <a:effectLst/>
                          <a:latin typeface="Calibri" charset="0"/>
                        </a:rPr>
                        <a:t>20 GB</a:t>
                      </a:r>
                    </a:p>
                  </a:txBody>
                  <a:tcPr marL="6350" marR="6350" marT="6350" marB="0" anchor="b"/>
                </a:tc>
                <a:extLst>
                  <a:ext uri="{0D108BD9-81ED-4DB2-BD59-A6C34878D82A}">
                    <a16:rowId xmlns:a16="http://schemas.microsoft.com/office/drawing/2014/main" val="10002"/>
                  </a:ext>
                </a:extLst>
              </a:tr>
              <a:tr h="370840">
                <a:tc>
                  <a:txBody>
                    <a:bodyPr/>
                    <a:lstStyle/>
                    <a:p>
                      <a:pPr algn="ctr" fontAlgn="b"/>
                      <a:r>
                        <a:rPr lang="en-US" sz="2000" b="0" i="0" u="none" strike="noStrike" dirty="0">
                          <a:solidFill>
                            <a:srgbClr val="000000"/>
                          </a:solidFill>
                          <a:effectLst/>
                          <a:latin typeface="Calibri" charset="0"/>
                        </a:rPr>
                        <a:t>Photo</a:t>
                      </a:r>
                    </a:p>
                  </a:txBody>
                  <a:tcPr marL="6350" marR="6350" marT="6350" marB="0" anchor="b"/>
                </a:tc>
                <a:tc>
                  <a:txBody>
                    <a:bodyPr/>
                    <a:lstStyle/>
                    <a:p>
                      <a:pPr algn="ctr" fontAlgn="b"/>
                      <a:r>
                        <a:rPr lang="en-US" sz="2000" b="0" i="0" u="none" strike="noStrike" dirty="0">
                          <a:solidFill>
                            <a:srgbClr val="000000"/>
                          </a:solidFill>
                          <a:effectLst/>
                          <a:latin typeface="Calibri" charset="0"/>
                        </a:rPr>
                        <a:t>PNG</a:t>
                      </a:r>
                    </a:p>
                  </a:txBody>
                  <a:tcPr marL="6350" marR="6350" marT="6350" marB="0" anchor="b"/>
                </a:tc>
                <a:tc>
                  <a:txBody>
                    <a:bodyPr/>
                    <a:lstStyle/>
                    <a:p>
                      <a:pPr algn="r" fontAlgn="b"/>
                      <a:r>
                        <a:rPr lang="is-IS" sz="2000" b="0" i="0" u="none" strike="noStrike" dirty="0">
                          <a:solidFill>
                            <a:srgbClr val="000000"/>
                          </a:solidFill>
                          <a:effectLst/>
                          <a:latin typeface="Calibri" charset="0"/>
                        </a:rPr>
                        <a:t>800</a:t>
                      </a:r>
                    </a:p>
                  </a:txBody>
                  <a:tcPr marL="6350" marR="6350" marT="6350" marB="0" anchor="b"/>
                </a:tc>
                <a:tc>
                  <a:txBody>
                    <a:bodyPr/>
                    <a:lstStyle/>
                    <a:p>
                      <a:pPr algn="r" fontAlgn="b"/>
                      <a:r>
                        <a:rPr lang="it-IT" sz="2000" b="0" i="0" u="none" strike="noStrike" dirty="0">
                          <a:solidFill>
                            <a:srgbClr val="000000"/>
                          </a:solidFill>
                          <a:effectLst/>
                          <a:latin typeface="Calibri" charset="0"/>
                        </a:rPr>
                        <a:t>30 GB</a:t>
                      </a:r>
                    </a:p>
                  </a:txBody>
                  <a:tcPr marL="6350" marR="6350" marT="6350" marB="0" anchor="b"/>
                </a:tc>
                <a:extLst>
                  <a:ext uri="{0D108BD9-81ED-4DB2-BD59-A6C34878D82A}">
                    <a16:rowId xmlns:a16="http://schemas.microsoft.com/office/drawing/2014/main" val="10003"/>
                  </a:ext>
                </a:extLst>
              </a:tr>
              <a:tr h="370840">
                <a:tc>
                  <a:txBody>
                    <a:bodyPr/>
                    <a:lstStyle/>
                    <a:p>
                      <a:pPr algn="ctr" fontAlgn="b"/>
                      <a:r>
                        <a:rPr lang="en-US" sz="2000" b="0" i="0" u="none" strike="noStrike" dirty="0">
                          <a:solidFill>
                            <a:srgbClr val="000000"/>
                          </a:solidFill>
                          <a:effectLst/>
                          <a:latin typeface="Calibri" charset="0"/>
                        </a:rPr>
                        <a:t>Video</a:t>
                      </a:r>
                    </a:p>
                  </a:txBody>
                  <a:tcPr marL="6350" marR="6350" marT="6350" marB="0" anchor="b"/>
                </a:tc>
                <a:tc>
                  <a:txBody>
                    <a:bodyPr/>
                    <a:lstStyle/>
                    <a:p>
                      <a:pPr algn="ctr" fontAlgn="b"/>
                      <a:r>
                        <a:rPr lang="en-US" sz="2000" b="0" i="0" u="none" strike="noStrike" dirty="0">
                          <a:solidFill>
                            <a:srgbClr val="000000"/>
                          </a:solidFill>
                          <a:effectLst/>
                          <a:latin typeface="Calibri" charset="0"/>
                        </a:rPr>
                        <a:t>MKV</a:t>
                      </a:r>
                    </a:p>
                  </a:txBody>
                  <a:tcPr marL="6350" marR="6350" marT="6350" marB="0" anchor="b"/>
                </a:tc>
                <a:tc>
                  <a:txBody>
                    <a:bodyPr/>
                    <a:lstStyle/>
                    <a:p>
                      <a:pPr algn="r" fontAlgn="b"/>
                      <a:r>
                        <a:rPr lang="is-IS" sz="2000" b="0" i="0" u="none" strike="noStrike" dirty="0">
                          <a:solidFill>
                            <a:srgbClr val="000000"/>
                          </a:solidFill>
                          <a:effectLst/>
                          <a:latin typeface="Calibri" charset="0"/>
                        </a:rPr>
                        <a:t>27</a:t>
                      </a:r>
                    </a:p>
                  </a:txBody>
                  <a:tcPr marL="6350" marR="6350" marT="6350" marB="0" anchor="b"/>
                </a:tc>
                <a:tc>
                  <a:txBody>
                    <a:bodyPr/>
                    <a:lstStyle/>
                    <a:p>
                      <a:pPr algn="r" fontAlgn="b"/>
                      <a:r>
                        <a:rPr lang="it-IT" sz="2000" b="0" i="0" u="none" strike="noStrike" dirty="0">
                          <a:solidFill>
                            <a:srgbClr val="000000"/>
                          </a:solidFill>
                          <a:effectLst/>
                          <a:latin typeface="Calibri" charset="0"/>
                        </a:rPr>
                        <a:t>270 GB</a:t>
                      </a:r>
                    </a:p>
                  </a:txBody>
                  <a:tcPr marL="6350" marR="6350" marT="6350" marB="0" anchor="b"/>
                </a:tc>
                <a:extLst>
                  <a:ext uri="{0D108BD9-81ED-4DB2-BD59-A6C34878D82A}">
                    <a16:rowId xmlns:a16="http://schemas.microsoft.com/office/drawing/2014/main" val="10004"/>
                  </a:ext>
                </a:extLst>
              </a:tr>
              <a:tr h="370840">
                <a:tc>
                  <a:txBody>
                    <a:bodyPr/>
                    <a:lstStyle/>
                    <a:p>
                      <a:pPr algn="ctr" fontAlgn="b"/>
                      <a:r>
                        <a:rPr lang="en-US" sz="2000" b="0" i="0" u="none" strike="noStrike" dirty="0">
                          <a:solidFill>
                            <a:srgbClr val="000000"/>
                          </a:solidFill>
                          <a:effectLst/>
                          <a:latin typeface="Calibri" charset="0"/>
                        </a:rPr>
                        <a:t>Audio</a:t>
                      </a:r>
                    </a:p>
                  </a:txBody>
                  <a:tcPr marL="6350" marR="6350" marT="6350" marB="0" anchor="b"/>
                </a:tc>
                <a:tc>
                  <a:txBody>
                    <a:bodyPr/>
                    <a:lstStyle/>
                    <a:p>
                      <a:pPr algn="ctr" fontAlgn="b"/>
                      <a:r>
                        <a:rPr lang="en-US" sz="2000" b="0" i="0" u="none" strike="noStrike" dirty="0">
                          <a:solidFill>
                            <a:srgbClr val="000000"/>
                          </a:solidFill>
                          <a:effectLst/>
                          <a:latin typeface="Calibri" charset="0"/>
                        </a:rPr>
                        <a:t>MP3</a:t>
                      </a:r>
                    </a:p>
                  </a:txBody>
                  <a:tcPr marL="6350" marR="6350" marT="6350" marB="0" anchor="b"/>
                </a:tc>
                <a:tc>
                  <a:txBody>
                    <a:bodyPr/>
                    <a:lstStyle/>
                    <a:p>
                      <a:pPr algn="r" fontAlgn="b"/>
                      <a:r>
                        <a:rPr lang="is-IS" sz="2000" b="0" i="0" u="none" strike="noStrike" dirty="0">
                          <a:solidFill>
                            <a:srgbClr val="000000"/>
                          </a:solidFill>
                          <a:effectLst/>
                          <a:latin typeface="Calibri" charset="0"/>
                        </a:rPr>
                        <a:t>85</a:t>
                      </a:r>
                    </a:p>
                  </a:txBody>
                  <a:tcPr marL="6350" marR="6350" marT="6350" marB="0" anchor="b"/>
                </a:tc>
                <a:tc>
                  <a:txBody>
                    <a:bodyPr/>
                    <a:lstStyle/>
                    <a:p>
                      <a:pPr algn="r" fontAlgn="b"/>
                      <a:r>
                        <a:rPr lang="it-IT" sz="2000" b="0" i="0" u="none" strike="noStrike" dirty="0">
                          <a:solidFill>
                            <a:srgbClr val="000000"/>
                          </a:solidFill>
                          <a:effectLst/>
                          <a:latin typeface="Calibri" charset="0"/>
                        </a:rPr>
                        <a:t>300</a:t>
                      </a:r>
                      <a:r>
                        <a:rPr lang="it-IT" sz="2000" b="0" i="0" u="none" strike="noStrike" baseline="0" dirty="0">
                          <a:solidFill>
                            <a:srgbClr val="000000"/>
                          </a:solidFill>
                          <a:effectLst/>
                          <a:latin typeface="Calibri" charset="0"/>
                        </a:rPr>
                        <a:t> MB</a:t>
                      </a:r>
                      <a:endParaRPr lang="it-IT" sz="20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5"/>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030131169"/>
              </p:ext>
            </p:extLst>
          </p:nvPr>
        </p:nvGraphicFramePr>
        <p:xfrm>
          <a:off x="7675323" y="1715240"/>
          <a:ext cx="3507789" cy="2225040"/>
        </p:xfrm>
        <a:graphic>
          <a:graphicData uri="http://schemas.openxmlformats.org/drawingml/2006/table">
            <a:tbl>
              <a:tblPr firstRow="1" bandRow="1">
                <a:tableStyleId>{5C22544A-7EE6-4342-B048-85BDC9FD1C3A}</a:tableStyleId>
              </a:tblPr>
              <a:tblGrid>
                <a:gridCol w="3507789">
                  <a:extLst>
                    <a:ext uri="{9D8B030D-6E8A-4147-A177-3AD203B41FA5}">
                      <a16:colId xmlns:a16="http://schemas.microsoft.com/office/drawing/2014/main" val="20000"/>
                    </a:ext>
                  </a:extLst>
                </a:gridCol>
              </a:tblGrid>
              <a:tr h="449939">
                <a:tc>
                  <a:txBody>
                    <a:bodyPr/>
                    <a:lstStyle/>
                    <a:p>
                      <a:r>
                        <a:rPr lang="en-US" dirty="0"/>
                        <a:t>Location</a:t>
                      </a:r>
                    </a:p>
                  </a:txBody>
                  <a:tcPr/>
                </a:tc>
                <a:extLst>
                  <a:ext uri="{0D108BD9-81ED-4DB2-BD59-A6C34878D82A}">
                    <a16:rowId xmlns:a16="http://schemas.microsoft.com/office/drawing/2014/main" val="10000"/>
                  </a:ext>
                </a:extLst>
              </a:tr>
              <a:tr h="1775101">
                <a:tc>
                  <a:txBody>
                    <a:bodyPr/>
                    <a:lstStyle/>
                    <a:p>
                      <a:r>
                        <a:rPr lang="en-US" dirty="0"/>
                        <a:t>P:\Photos</a:t>
                      </a:r>
                    </a:p>
                    <a:p>
                      <a:r>
                        <a:rPr lang="en-US" dirty="0"/>
                        <a:t>C:\Documents\Pictures</a:t>
                      </a:r>
                    </a:p>
                    <a:p>
                      <a:r>
                        <a:rPr lang="en-US" dirty="0"/>
                        <a:t>D:\Photo</a:t>
                      </a:r>
                      <a:r>
                        <a:rPr lang="en-US" baseline="0" dirty="0"/>
                        <a:t> Collection</a:t>
                      </a:r>
                    </a:p>
                    <a:p>
                      <a:r>
                        <a:rPr lang="en-US" baseline="0" dirty="0"/>
                        <a:t>C:\Documents\Ellen White Photos</a:t>
                      </a:r>
                    </a:p>
                    <a:p>
                      <a:r>
                        <a:rPr lang="en-US" baseline="0" dirty="0"/>
                        <a:t>C:\Backup\</a:t>
                      </a:r>
                      <a:r>
                        <a:rPr lang="en-US" baseline="0" dirty="0" err="1"/>
                        <a:t>Adventist_Images</a:t>
                      </a:r>
                      <a:endParaRPr lang="en-US" baseline="0" dirty="0"/>
                    </a:p>
                    <a:p>
                      <a:r>
                        <a:rPr lang="en-US" baseline="0" dirty="0"/>
                        <a:t>D:\Sermons</a:t>
                      </a:r>
                      <a:endParaRPr lang="en-US" dirty="0"/>
                    </a:p>
                  </a:txBody>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94841654"/>
              </p:ext>
            </p:extLst>
          </p:nvPr>
        </p:nvGraphicFramePr>
        <p:xfrm>
          <a:off x="685802" y="4649539"/>
          <a:ext cx="6366354" cy="1752600"/>
        </p:xfrm>
        <a:graphic>
          <a:graphicData uri="http://schemas.openxmlformats.org/drawingml/2006/table">
            <a:tbl>
              <a:tblPr firstRow="1" bandRow="1">
                <a:tableStyleId>{5C22544A-7EE6-4342-B048-85BDC9FD1C3A}</a:tableStyleId>
              </a:tblPr>
              <a:tblGrid>
                <a:gridCol w="2122118">
                  <a:extLst>
                    <a:ext uri="{9D8B030D-6E8A-4147-A177-3AD203B41FA5}">
                      <a16:colId xmlns:a16="http://schemas.microsoft.com/office/drawing/2014/main" val="20000"/>
                    </a:ext>
                  </a:extLst>
                </a:gridCol>
                <a:gridCol w="2590798">
                  <a:extLst>
                    <a:ext uri="{9D8B030D-6E8A-4147-A177-3AD203B41FA5}">
                      <a16:colId xmlns:a16="http://schemas.microsoft.com/office/drawing/2014/main" val="20001"/>
                    </a:ext>
                  </a:extLst>
                </a:gridCol>
                <a:gridCol w="1653438">
                  <a:extLst>
                    <a:ext uri="{9D8B030D-6E8A-4147-A177-3AD203B41FA5}">
                      <a16:colId xmlns:a16="http://schemas.microsoft.com/office/drawing/2014/main" val="20002"/>
                    </a:ext>
                  </a:extLst>
                </a:gridCol>
              </a:tblGrid>
              <a:tr h="370840">
                <a:tc>
                  <a:txBody>
                    <a:bodyPr/>
                    <a:lstStyle/>
                    <a:p>
                      <a:r>
                        <a:rPr lang="en-US" dirty="0"/>
                        <a:t>User</a:t>
                      </a:r>
                    </a:p>
                  </a:txBody>
                  <a:tcPr/>
                </a:tc>
                <a:tc>
                  <a:txBody>
                    <a:bodyPr/>
                    <a:lstStyle/>
                    <a:p>
                      <a:r>
                        <a:rPr lang="en-US" dirty="0"/>
                        <a:t>Collection</a:t>
                      </a:r>
                    </a:p>
                  </a:txBody>
                  <a:tcPr/>
                </a:tc>
                <a:tc>
                  <a:txBody>
                    <a:bodyPr/>
                    <a:lstStyle/>
                    <a:p>
                      <a:r>
                        <a:rPr lang="en-US" dirty="0"/>
                        <a:t>Access Type</a:t>
                      </a:r>
                    </a:p>
                  </a:txBody>
                  <a:tcPr/>
                </a:tc>
                <a:extLst>
                  <a:ext uri="{0D108BD9-81ED-4DB2-BD59-A6C34878D82A}">
                    <a16:rowId xmlns:a16="http://schemas.microsoft.com/office/drawing/2014/main" val="10000"/>
                  </a:ext>
                </a:extLst>
              </a:tr>
              <a:tr h="370840">
                <a:tc>
                  <a:txBody>
                    <a:bodyPr/>
                    <a:lstStyle/>
                    <a:p>
                      <a:r>
                        <a:rPr lang="en-US" dirty="0"/>
                        <a:t>James</a:t>
                      </a:r>
                      <a:r>
                        <a:rPr lang="en-US" baseline="0" dirty="0"/>
                        <a:t> White</a:t>
                      </a:r>
                      <a:endParaRPr lang="en-US" dirty="0"/>
                    </a:p>
                  </a:txBody>
                  <a:tcPr/>
                </a:tc>
                <a:tc>
                  <a:txBody>
                    <a:bodyPr/>
                    <a:lstStyle/>
                    <a:p>
                      <a:r>
                        <a:rPr lang="en-US" dirty="0"/>
                        <a:t>All</a:t>
                      </a:r>
                    </a:p>
                  </a:txBody>
                  <a:tcPr/>
                </a:tc>
                <a:tc>
                  <a:txBody>
                    <a:bodyPr/>
                    <a:lstStyle/>
                    <a:p>
                      <a:r>
                        <a:rPr lang="en-US" dirty="0"/>
                        <a:t>Full</a:t>
                      </a:r>
                      <a:r>
                        <a:rPr lang="en-US" baseline="0" dirty="0"/>
                        <a:t> Access</a:t>
                      </a:r>
                      <a:endParaRPr lang="en-US" dirty="0"/>
                    </a:p>
                  </a:txBody>
                  <a:tcPr/>
                </a:tc>
                <a:extLst>
                  <a:ext uri="{0D108BD9-81ED-4DB2-BD59-A6C34878D82A}">
                    <a16:rowId xmlns:a16="http://schemas.microsoft.com/office/drawing/2014/main" val="10001"/>
                  </a:ext>
                </a:extLst>
              </a:tr>
              <a:tr h="370840">
                <a:tc>
                  <a:txBody>
                    <a:bodyPr/>
                    <a:lstStyle/>
                    <a:p>
                      <a:r>
                        <a:rPr lang="en-US" dirty="0"/>
                        <a:t>Benjamin Franklin</a:t>
                      </a:r>
                    </a:p>
                  </a:txBody>
                  <a:tcPr/>
                </a:tc>
                <a:tc>
                  <a:txBody>
                    <a:bodyPr/>
                    <a:lstStyle/>
                    <a:p>
                      <a:r>
                        <a:rPr lang="en-US" dirty="0"/>
                        <a:t>Ellen</a:t>
                      </a:r>
                      <a:r>
                        <a:rPr lang="en-US" baseline="0" dirty="0"/>
                        <a:t> White Collection</a:t>
                      </a:r>
                    </a:p>
                    <a:p>
                      <a:r>
                        <a:rPr lang="en-US" baseline="0" dirty="0"/>
                        <a:t>Adventist Buildings</a:t>
                      </a:r>
                      <a:endParaRPr lang="en-US" dirty="0"/>
                    </a:p>
                  </a:txBody>
                  <a:tcPr/>
                </a:tc>
                <a:tc>
                  <a:txBody>
                    <a:bodyPr/>
                    <a:lstStyle/>
                    <a:p>
                      <a:r>
                        <a:rPr lang="en-US" dirty="0"/>
                        <a:t>Read Only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Read Only</a:t>
                      </a:r>
                    </a:p>
                  </a:txBody>
                  <a:tcPr/>
                </a:tc>
                <a:extLst>
                  <a:ext uri="{0D108BD9-81ED-4DB2-BD59-A6C34878D82A}">
                    <a16:rowId xmlns:a16="http://schemas.microsoft.com/office/drawing/2014/main" val="10002"/>
                  </a:ext>
                </a:extLst>
              </a:tr>
              <a:tr h="370840">
                <a:tc>
                  <a:txBody>
                    <a:bodyPr/>
                    <a:lstStyle/>
                    <a:p>
                      <a:r>
                        <a:rPr lang="en-US" dirty="0"/>
                        <a:t>Rebekah</a:t>
                      </a:r>
                      <a:r>
                        <a:rPr lang="en-US" baseline="0" dirty="0"/>
                        <a:t> Moore</a:t>
                      </a:r>
                      <a:endParaRPr lang="en-US" dirty="0"/>
                    </a:p>
                  </a:txBody>
                  <a:tcPr/>
                </a:tc>
                <a:tc>
                  <a:txBody>
                    <a:bodyPr/>
                    <a:lstStyle/>
                    <a:p>
                      <a:r>
                        <a:rPr lang="en-US" dirty="0"/>
                        <a:t>Audio Collection</a:t>
                      </a:r>
                    </a:p>
                  </a:txBody>
                  <a:tcPr/>
                </a:tc>
                <a:tc>
                  <a:txBody>
                    <a:bodyPr/>
                    <a:lstStyle/>
                    <a:p>
                      <a:r>
                        <a:rPr lang="en-US" dirty="0"/>
                        <a:t>Full Access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144343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charset="2"/>
              <a:buChar char="§"/>
            </a:pPr>
            <a:r>
              <a:rPr lang="en-US" sz="3200" dirty="0"/>
              <a:t>Estimate Digital Storage Space Needs</a:t>
            </a:r>
          </a:p>
          <a:p>
            <a:pPr>
              <a:buFont typeface="Wingdings" charset="2"/>
              <a:buChar char="§"/>
            </a:pPr>
            <a:r>
              <a:rPr lang="en-US" sz="3200" dirty="0"/>
              <a:t>Prepare a list of Requirements for Software</a:t>
            </a:r>
          </a:p>
          <a:p>
            <a:pPr lvl="1">
              <a:buFont typeface="Wingdings" charset="2"/>
              <a:buChar char="§"/>
            </a:pPr>
            <a:r>
              <a:rPr lang="en-US" sz="2800" dirty="0"/>
              <a:t>What functions are essential?</a:t>
            </a:r>
          </a:p>
          <a:p>
            <a:pPr lvl="1">
              <a:buFont typeface="Wingdings" charset="2"/>
              <a:buChar char="§"/>
            </a:pPr>
            <a:r>
              <a:rPr lang="en-US" sz="2800" dirty="0"/>
              <a:t>What additional features would be desired?</a:t>
            </a:r>
            <a:r>
              <a:rPr lang="en-US" sz="3200" dirty="0"/>
              <a:t> </a:t>
            </a:r>
          </a:p>
        </p:txBody>
      </p:sp>
      <p:grpSp>
        <p:nvGrpSpPr>
          <p:cNvPr id="4" name="Group 3"/>
          <p:cNvGrpSpPr/>
          <p:nvPr/>
        </p:nvGrpSpPr>
        <p:grpSpPr>
          <a:xfrm>
            <a:off x="685801" y="373825"/>
            <a:ext cx="10506455" cy="991745"/>
            <a:chOff x="2772659" y="1166788"/>
            <a:chExt cx="2614515" cy="1933085"/>
          </a:xfrm>
        </p:grpSpPr>
        <p:sp>
          <p:nvSpPr>
            <p:cNvPr id="5" name="Rounded Rectangle 4"/>
            <p:cNvSpPr/>
            <p:nvPr/>
          </p:nvSpPr>
          <p:spPr>
            <a:xfrm>
              <a:off x="2772659" y="1166788"/>
              <a:ext cx="2614515" cy="1933085"/>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 name="Rounded Rectangle 4"/>
            <p:cNvSpPr/>
            <p:nvPr/>
          </p:nvSpPr>
          <p:spPr>
            <a:xfrm>
              <a:off x="2859129" y="1414987"/>
              <a:ext cx="2441575" cy="15984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4400" kern="1200" spc="300" dirty="0">
                  <a:latin typeface="Tw Cen MT Condensed" charset="0"/>
                  <a:ea typeface="Tw Cen MT Condensed" charset="0"/>
                  <a:cs typeface="Tw Cen MT Condensed" charset="0"/>
                </a:rPr>
                <a:t>DETERMINE NEEDS</a:t>
              </a:r>
            </a:p>
          </p:txBody>
        </p:sp>
      </p:grpSp>
    </p:spTree>
    <p:extLst>
      <p:ext uri="{BB962C8B-B14F-4D97-AF65-F5344CB8AC3E}">
        <p14:creationId xmlns:p14="http://schemas.microsoft.com/office/powerpoint/2010/main" val="1135165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1" y="1981200"/>
            <a:ext cx="11448288" cy="1577788"/>
          </a:xfrm>
        </p:spPr>
        <p:txBody>
          <a:bodyPr>
            <a:noAutofit/>
          </a:bodyPr>
          <a:lstStyle/>
          <a:p>
            <a:pPr algn="ctr"/>
            <a:r>
              <a:rPr lang="en-US" sz="5400" b="1" dirty="0"/>
              <a:t>How much digital storage space will you need?</a:t>
            </a:r>
          </a:p>
        </p:txBody>
      </p:sp>
      <p:sp>
        <p:nvSpPr>
          <p:cNvPr id="3" name="TextBox 2"/>
          <p:cNvSpPr txBox="1"/>
          <p:nvPr/>
        </p:nvSpPr>
        <p:spPr>
          <a:xfrm>
            <a:off x="347471" y="4043083"/>
            <a:ext cx="11378363" cy="1569660"/>
          </a:xfrm>
          <a:prstGeom prst="rect">
            <a:avLst/>
          </a:prstGeom>
          <a:noFill/>
        </p:spPr>
        <p:txBody>
          <a:bodyPr wrap="square" rtlCol="0">
            <a:spAutoFit/>
          </a:bodyPr>
          <a:lstStyle/>
          <a:p>
            <a:pPr lvl="1">
              <a:buFont typeface="Wingdings" charset="2"/>
              <a:buChar char="§"/>
            </a:pPr>
            <a:r>
              <a:rPr lang="en-US" sz="3600" dirty="0"/>
              <a:t> How much digital storage is currently being used?</a:t>
            </a:r>
          </a:p>
          <a:p>
            <a:pPr lvl="1">
              <a:buFont typeface="Wingdings" charset="2"/>
              <a:buChar char="§"/>
            </a:pPr>
            <a:r>
              <a:rPr lang="en-US" sz="3600" dirty="0"/>
              <a:t> How much more will be needed for future additions?</a:t>
            </a:r>
          </a:p>
          <a:p>
            <a:endParaRPr lang="en-US" sz="2400" dirty="0"/>
          </a:p>
        </p:txBody>
      </p:sp>
      <p:grpSp>
        <p:nvGrpSpPr>
          <p:cNvPr id="10" name="Group 9"/>
          <p:cNvGrpSpPr/>
          <p:nvPr/>
        </p:nvGrpSpPr>
        <p:grpSpPr>
          <a:xfrm>
            <a:off x="685801" y="373825"/>
            <a:ext cx="10506455" cy="991745"/>
            <a:chOff x="2772659" y="1166788"/>
            <a:chExt cx="2614515" cy="1933085"/>
          </a:xfrm>
        </p:grpSpPr>
        <p:sp>
          <p:nvSpPr>
            <p:cNvPr id="11" name="Rounded Rectangle 10"/>
            <p:cNvSpPr/>
            <p:nvPr/>
          </p:nvSpPr>
          <p:spPr>
            <a:xfrm>
              <a:off x="2772659" y="1166788"/>
              <a:ext cx="2614515" cy="1933085"/>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2" name="Rounded Rectangle 4"/>
            <p:cNvSpPr/>
            <p:nvPr/>
          </p:nvSpPr>
          <p:spPr>
            <a:xfrm>
              <a:off x="2859129" y="1414987"/>
              <a:ext cx="2441575" cy="15984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4400" kern="1200" spc="300" dirty="0">
                  <a:latin typeface="Tw Cen MT Condensed" charset="0"/>
                  <a:ea typeface="Tw Cen MT Condensed" charset="0"/>
                  <a:cs typeface="Tw Cen MT Condensed" charset="0"/>
                </a:rPr>
                <a:t>DETERMINE NEEDS</a:t>
              </a:r>
            </a:p>
          </p:txBody>
        </p:sp>
      </p:grpSp>
    </p:spTree>
    <p:extLst>
      <p:ext uri="{BB962C8B-B14F-4D97-AF65-F5344CB8AC3E}">
        <p14:creationId xmlns:p14="http://schemas.microsoft.com/office/powerpoint/2010/main" val="92076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7|66.6|46.5|27.1"/>
</p:tagLst>
</file>

<file path=ppt/tags/tag2.xml><?xml version="1.0" encoding="utf-8"?>
<p:tagLst xmlns:a="http://schemas.openxmlformats.org/drawingml/2006/main" xmlns:r="http://schemas.openxmlformats.org/officeDocument/2006/relationships" xmlns:p="http://schemas.openxmlformats.org/presentationml/2006/main">
  <p:tag name="TIMING" val="|16.4|20.2|18|36.9|17.1|21.2"/>
</p:tagLst>
</file>

<file path=ppt/tags/tag3.xml><?xml version="1.0" encoding="utf-8"?>
<p:tagLst xmlns:a="http://schemas.openxmlformats.org/drawingml/2006/main" xmlns:r="http://schemas.openxmlformats.org/officeDocument/2006/relationships" xmlns:p="http://schemas.openxmlformats.org/presentationml/2006/main">
  <p:tag name="TIMING" val="|8.9|62.6|14.2|7.5|2.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Archives Document" ma:contentTypeID="0x010100B780B9765D18EC489F727F2F20C2F10800185CB8586FA8064ABCD6DCF8B59CCD79" ma:contentTypeVersion="23" ma:contentTypeDescription="Generic archives document" ma:contentTypeScope="" ma:versionID="994b05982a851b1ec66019abe1e98165">
  <xsd:schema xmlns:xsd="http://www.w3.org/2001/XMLSchema" xmlns:xs="http://www.w3.org/2001/XMLSchema" xmlns:p="http://schemas.microsoft.com/office/2006/metadata/properties" xmlns:ns2="93657dfc-095c-47d7-98dc-273907ae11ad" targetNamespace="http://schemas.microsoft.com/office/2006/metadata/properties" ma:root="true" ma:fieldsID="81bc25826cd3e43a8aeb0f624a7fd525" ns2:_="">
    <xsd:import namespace="93657dfc-095c-47d7-98dc-273907ae11ad"/>
    <xsd:element name="properties">
      <xsd:complexType>
        <xsd:sequence>
          <xsd:element name="documentManagement">
            <xsd:complexType>
              <xsd:all>
                <xsd:element ref="ns2:_dlc_DocId" minOccurs="0"/>
                <xsd:element ref="ns2:_dlc_DocIdUrl" minOccurs="0"/>
                <xsd:element ref="ns2:_dlc_DocIdPersistId" minOccurs="0"/>
                <xsd:element ref="ns2:OldFileID" minOccurs="0"/>
                <xsd:element ref="ns2:OldDocID" minOccurs="0"/>
                <xsd:element ref="ns2:ScanType" minOccurs="0"/>
                <xsd:element ref="ns2:DocAuthor" minOccurs="0"/>
                <xsd:element ref="ns2:DateTag" minOccurs="0"/>
                <xsd:element ref="ns2:DocDate" minOccurs="0"/>
                <xsd:element ref="ns2:DocYear" minOccurs="0"/>
                <xsd:element ref="ns2:Issue" minOccurs="0"/>
                <xsd:element ref="ns2:IssueNu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657dfc-095c-47d7-98dc-273907ae11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OldFileID" ma:index="11" nillable="true" ma:displayName="OldFileID" ma:hidden="true" ma:internalName="OldFileID" ma:readOnly="false">
      <xsd:simpleType>
        <xsd:restriction base="dms:Number"/>
      </xsd:simpleType>
    </xsd:element>
    <xsd:element name="OldDocID" ma:index="12" nillable="true" ma:displayName="OldDocID" ma:hidden="true" ma:internalName="OldDocID" ma:readOnly="false">
      <xsd:simpleType>
        <xsd:restriction base="dms:Number"/>
      </xsd:simpleType>
    </xsd:element>
    <xsd:element name="ScanType" ma:index="13" nillable="true" ma:displayName="Scan Type" ma:internalName="ScanType" ma:readOnly="false">
      <xsd:simpleType>
        <xsd:restriction base="dms:Choice">
          <xsd:enumeration value="B"/>
          <xsd:enumeration value="C"/>
          <xsd:enumeration value="G"/>
        </xsd:restriction>
      </xsd:simpleType>
    </xsd:element>
    <xsd:element name="DocAuthor" ma:index="14" nillable="true" ma:displayName="Author" ma:internalName="DocAuthor" ma:readOnly="false">
      <xsd:simpleType>
        <xsd:restriction base="dms:Text"/>
      </xsd:simpleType>
    </xsd:element>
    <xsd:element name="DateTag" ma:index="15" nillable="true" ma:displayName="Date Tag" ma:internalName="DateTag" ma:readOnly="false">
      <xsd:simpleType>
        <xsd:restriction base="dms:Text"/>
      </xsd:simpleType>
    </xsd:element>
    <xsd:element name="DocDate" ma:index="16" nillable="true" ma:displayName="Doc Date" ma:format="DateOnly" ma:internalName="DocDate" ma:readOnly="false">
      <xsd:simpleType>
        <xsd:restriction base="dms:DateTime"/>
      </xsd:simpleType>
    </xsd:element>
    <xsd:element name="DocYear" ma:index="17" nillable="true" ma:displayName="Doc Year" ma:internalName="DocYear" ma:readOnly="false">
      <xsd:simpleType>
        <xsd:restriction base="dms:Number"/>
      </xsd:simpleType>
    </xsd:element>
    <xsd:element name="Issue" ma:index="18" nillable="true" ma:displayName="Issue" ma:internalName="Issue" ma:readOnly="false">
      <xsd:simpleType>
        <xsd:restriction base="dms:Text"/>
      </xsd:simpleType>
    </xsd:element>
    <xsd:element name="IssueNum" ma:index="19" nillable="true" ma:displayName="IssueNum" ma:internalName="IssueNum" ma:readOnly="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OldDocID xmlns="93657dfc-095c-47d7-98dc-273907ae11ad" xsi:nil="true"/>
    <DateTag xmlns="93657dfc-095c-47d7-98dc-273907ae11ad" xsi:nil="true"/>
    <DocAuthor xmlns="93657dfc-095c-47d7-98dc-273907ae11ad" xsi:nil="true"/>
    <DocYear xmlns="93657dfc-095c-47d7-98dc-273907ae11ad" xsi:nil="true"/>
    <ScanType xmlns="93657dfc-095c-47d7-98dc-273907ae11ad" xsi:nil="true"/>
    <DocDate xmlns="93657dfc-095c-47d7-98dc-273907ae11ad" xsi:nil="true"/>
    <Issue xmlns="93657dfc-095c-47d7-98dc-273907ae11ad" xsi:nil="true"/>
    <IssueNum xmlns="93657dfc-095c-47d7-98dc-273907ae11ad" xsi:nil="true"/>
    <OldFileID xmlns="93657dfc-095c-47d7-98dc-273907ae11ad" xsi:nil="true"/>
    <_dlc_DocId xmlns="93657dfc-095c-47d7-98dc-273907ae11ad">2SNEJPDDRKTW-22-712</_dlc_DocId>
    <_dlc_DocIdUrl xmlns="93657dfc-095c-47d7-98dc-273907ae11ad">
      <Url>https://documents.adventistarchives.org/_layouts/DocIdRedir.aspx?ID=2SNEJPDDRKTW-22-712</Url>
      <Description>2SNEJPDDRKTW-22-712</Description>
    </_dlc_DocIdUrl>
  </documentManagement>
</p:properties>
</file>

<file path=customXml/itemProps1.xml><?xml version="1.0" encoding="utf-8"?>
<ds:datastoreItem xmlns:ds="http://schemas.openxmlformats.org/officeDocument/2006/customXml" ds:itemID="{F8018677-6257-4EC4-9BC9-D7167A685A56}"/>
</file>

<file path=customXml/itemProps2.xml><?xml version="1.0" encoding="utf-8"?>
<ds:datastoreItem xmlns:ds="http://schemas.openxmlformats.org/officeDocument/2006/customXml" ds:itemID="{00182856-79D1-4A75-8B9E-66D948C9C6C3}"/>
</file>

<file path=customXml/itemProps3.xml><?xml version="1.0" encoding="utf-8"?>
<ds:datastoreItem xmlns:ds="http://schemas.openxmlformats.org/officeDocument/2006/customXml" ds:itemID="{7CB35D78-51CC-4E51-92CD-328AEA8B7E68}"/>
</file>

<file path=customXml/itemProps4.xml><?xml version="1.0" encoding="utf-8"?>
<ds:datastoreItem xmlns:ds="http://schemas.openxmlformats.org/officeDocument/2006/customXml" ds:itemID="{E7F47375-F536-4E8F-AA6F-17CD7D477C91}"/>
</file>

<file path=docProps/app.xml><?xml version="1.0" encoding="utf-8"?>
<Properties xmlns="http://schemas.openxmlformats.org/officeDocument/2006/extended-properties" xmlns:vt="http://schemas.openxmlformats.org/officeDocument/2006/docPropsVTypes">
  <Template>Celestial</Template>
  <TotalTime>4658</TotalTime>
  <Words>1691</Words>
  <Application>Microsoft Macintosh PowerPoint</Application>
  <PresentationFormat>Widescreen</PresentationFormat>
  <Paragraphs>375</Paragraphs>
  <Slides>26</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Avenir Book</vt:lpstr>
      <vt:lpstr>Calibri</vt:lpstr>
      <vt:lpstr>Calibri Light</vt:lpstr>
      <vt:lpstr>Century Gothic</vt:lpstr>
      <vt:lpstr>Tw Cen MT Condensed</vt:lpstr>
      <vt:lpstr>Wingdings</vt:lpstr>
      <vt:lpstr>Celestial</vt:lpstr>
      <vt:lpstr>Managing Digital Photos and Media Assets: Potential Software Solutions </vt:lpstr>
      <vt:lpstr>TYPES OF DIGITAL MEDIA ASSETS</vt:lpstr>
      <vt:lpstr>Media Asset organization process</vt:lpstr>
      <vt:lpstr>Media asset Organization process</vt:lpstr>
      <vt:lpstr>STEPS TO IMPLEMENTING A DIGITAL ASSET MANAGEMENT SYSTEM</vt:lpstr>
      <vt:lpstr>PowerPoint Presentation</vt:lpstr>
      <vt:lpstr>PowerPoint Presentation</vt:lpstr>
      <vt:lpstr>PowerPoint Presentation</vt:lpstr>
      <vt:lpstr>How much digital storage space will you need?</vt:lpstr>
      <vt:lpstr>PowerPoint Presentation</vt:lpstr>
      <vt:lpstr>Requirements</vt:lpstr>
      <vt:lpstr>PowerPoint Presentation</vt:lpstr>
      <vt:lpstr>Considerations When Selecting a Digital Asset Management System</vt:lpstr>
      <vt:lpstr>PowerPoint Presentation</vt:lpstr>
      <vt:lpstr>PowerPoint Presentation</vt:lpstr>
      <vt:lpstr>PowerPoint Presentation</vt:lpstr>
      <vt:lpstr>PowerPoint Presentation</vt:lpstr>
      <vt:lpstr>Adobe Bridge</vt:lpstr>
      <vt:lpstr>Adobe Bridge</vt:lpstr>
      <vt:lpstr>Daminion Digital asset management system</vt:lpstr>
      <vt:lpstr>Daminion asset management system</vt:lpstr>
      <vt:lpstr>Phase One Media Pro SE</vt:lpstr>
      <vt:lpstr>Phase One Media Pro SE</vt:lpstr>
      <vt:lpstr>Phase One Media Pro SE</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Digital Photos and Media Assets (2019)</dc:title>
  <dc:creator>Kenrie Hylton</dc:creator>
  <cp:lastModifiedBy>Hylton, Kenrie</cp:lastModifiedBy>
  <cp:revision>121</cp:revision>
  <dcterms:created xsi:type="dcterms:W3CDTF">2017-05-02T20:05:21Z</dcterms:created>
  <dcterms:modified xsi:type="dcterms:W3CDTF">2019-05-27T20:40:48Z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0x010100B780B9765D18EC489F727F2F20C2F10800185CB8586FA8064ABCD6DCF8B59CCD79</vt:lpwstr>
  </property>
  <property fmtid="{D5CDD505-2E9C-101B-9397-08002B2CF9AE}" pid="3" name="_dlc_DocIdItemGuid">
    <vt:lpwstr>13bff873-0274-4fe7-87d3-1dbcada74330</vt:lpwstr>
  </property>
</Properties>
</file>