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9" r:id="rId3"/>
    <p:sldId id="262" r:id="rId4"/>
    <p:sldId id="263" r:id="rId5"/>
    <p:sldId id="277" r:id="rId6"/>
    <p:sldId id="264" r:id="rId7"/>
    <p:sldId id="282" r:id="rId8"/>
    <p:sldId id="294" r:id="rId9"/>
    <p:sldId id="270" r:id="rId10"/>
    <p:sldId id="271" r:id="rId11"/>
    <p:sldId id="272" r:id="rId12"/>
    <p:sldId id="258" r:id="rId13"/>
    <p:sldId id="257" r:id="rId14"/>
    <p:sldId id="275" r:id="rId15"/>
    <p:sldId id="268" r:id="rId16"/>
    <p:sldId id="279" r:id="rId17"/>
    <p:sldId id="284" r:id="rId18"/>
    <p:sldId id="260" r:id="rId19"/>
    <p:sldId id="267" r:id="rId20"/>
    <p:sldId id="265" r:id="rId21"/>
    <p:sldId id="26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AA2D2-6E29-458B-8984-E01EE9ADC772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3D7A3-9A54-40FF-BE51-95D7BF48B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37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E5D476-5A56-4394-B6E5-2A686B87019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99AD-84C4-4DD7-A31F-91C6907F4626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58EF-BBFA-4A9C-ACC6-734E522D7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6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99AD-84C4-4DD7-A31F-91C6907F4626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58EF-BBFA-4A9C-ACC6-734E522D7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8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99AD-84C4-4DD7-A31F-91C6907F4626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58EF-BBFA-4A9C-ACC6-734E522D7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8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99AD-84C4-4DD7-A31F-91C6907F4626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58EF-BBFA-4A9C-ACC6-734E522D7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6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99AD-84C4-4DD7-A31F-91C6907F4626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58EF-BBFA-4A9C-ACC6-734E522D7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9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99AD-84C4-4DD7-A31F-91C6907F4626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58EF-BBFA-4A9C-ACC6-734E522D7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0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99AD-84C4-4DD7-A31F-91C6907F4626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58EF-BBFA-4A9C-ACC6-734E522D7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07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99AD-84C4-4DD7-A31F-91C6907F4626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58EF-BBFA-4A9C-ACC6-734E522D7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80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99AD-84C4-4DD7-A31F-91C6907F4626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58EF-BBFA-4A9C-ACC6-734E522D7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7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99AD-84C4-4DD7-A31F-91C6907F4626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58EF-BBFA-4A9C-ACC6-734E522D7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15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99AD-84C4-4DD7-A31F-91C6907F4626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58EF-BBFA-4A9C-ACC6-734E522D7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0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699AD-84C4-4DD7-A31F-91C6907F4626}" type="datetimeFigureOut">
              <a:rPr lang="en-US" smtClean="0"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B58EF-BBFA-4A9C-ACC6-734E522D7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71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ilanthropicservice.com/" TargetMode="External"/><Relationship Id="rId2" Type="http://schemas.openxmlformats.org/officeDocument/2006/relationships/hyperlink" Target="mailto:Lilya.Wagner@nad.adventist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.feedblitz.com/t2.asp?/388628/7594784/4550686/feeds.feedblitz.com/~/t/0/0/theagitator/www/~www.compasspoint.org/sites/default/files/images/UnderDeveloped_CompassPoint_HaasJrFund_January%202013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9085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International Conference for College and University Presidents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March 24-27, 2014, Silver Spring, Maryland, USA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March 27, 9:00-10:15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Participants:  Dr. Lilya Wagner, Moderator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Dr. Niels-Erik Andreasen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Dr. Richard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Hart 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Dr. James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Makinde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24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599"/>
            <a:ext cx="8229600" cy="310286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Major Donors sometimes grow from average or small donors—all are important to a successful fundraising </a:t>
            </a:r>
            <a:r>
              <a:rPr lang="en-US" sz="3200" dirty="0" smtClean="0"/>
              <a:t>program—respect and involve the rich young </a:t>
            </a:r>
            <a:r>
              <a:rPr lang="en-US" sz="3200" dirty="0"/>
              <a:t>r</a:t>
            </a:r>
            <a:r>
              <a:rPr lang="en-US" sz="3200" dirty="0" smtClean="0"/>
              <a:t>uler and the widow’s mite.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12469"/>
            <a:ext cx="8229600" cy="241369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http://ts1.mm.bing.net/th?id=H.4797733038591204&amp;pid=15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712469"/>
            <a:ext cx="257175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8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Donor Retention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spite of some upturn in giving, charities continue to lose more donors than they gain.</a:t>
            </a:r>
          </a:p>
          <a:p>
            <a:r>
              <a:rPr lang="en-US" dirty="0" smtClean="0"/>
              <a:t>Growth in </a:t>
            </a:r>
            <a:r>
              <a:rPr lang="en-US" dirty="0" smtClean="0"/>
              <a:t>giving in the U.S. </a:t>
            </a:r>
            <a:r>
              <a:rPr lang="en-US" dirty="0" smtClean="0"/>
              <a:t>is not keeping pace with growth in GDP.</a:t>
            </a:r>
          </a:p>
          <a:p>
            <a:r>
              <a:rPr lang="en-US" dirty="0" smtClean="0"/>
              <a:t>Nonprofits lose donors because of economic turbulence, ineffective relationship building, poor stewardship.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99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is estimated that up to 60% of </a:t>
            </a:r>
            <a:r>
              <a:rPr lang="en-US" dirty="0" smtClean="0"/>
              <a:t>U.S. donors </a:t>
            </a:r>
            <a:r>
              <a:rPr lang="en-US" dirty="0" smtClean="0"/>
              <a:t>cycle out of giving to an organization because of how it treats them</a:t>
            </a:r>
            <a:r>
              <a:rPr lang="en-US" dirty="0" smtClean="0"/>
              <a:t>.  </a:t>
            </a:r>
            <a:endParaRPr lang="en-US" dirty="0" smtClean="0"/>
          </a:p>
          <a:p>
            <a:r>
              <a:rPr lang="en-US" dirty="0" smtClean="0"/>
              <a:t>Responsiveness, including timeliness and appropriateness, is critical. </a:t>
            </a:r>
          </a:p>
          <a:p>
            <a:r>
              <a:rPr lang="en-US" dirty="0" smtClean="0"/>
              <a:t>How welcoming is your website?  How readable?  Boring and static or dynamic and relevant</a:t>
            </a:r>
            <a:r>
              <a:rPr lang="en-US" dirty="0" smtClean="0"/>
              <a:t>?  Universally the website is critical for performance and awareness.</a:t>
            </a:r>
            <a:endParaRPr lang="en-US" dirty="0" smtClean="0"/>
          </a:p>
          <a:p>
            <a:r>
              <a:rPr lang="en-US" dirty="0" smtClean="0"/>
              <a:t>The personal touch is still most important.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1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 immediate thank you and receipt.</a:t>
            </a:r>
          </a:p>
          <a:p>
            <a:r>
              <a:rPr lang="en-US" dirty="0" smtClean="0"/>
              <a:t>The larger the donation, the more involved the president.</a:t>
            </a:r>
          </a:p>
          <a:p>
            <a:r>
              <a:rPr lang="en-US" dirty="0" smtClean="0"/>
              <a:t>Today’s major donors tend to ask, “Are you interested in me or just my money?”</a:t>
            </a:r>
          </a:p>
          <a:p>
            <a:r>
              <a:rPr lang="en-US" dirty="0" smtClean="0"/>
              <a:t>The larger the donation, the more personalized the recognition.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65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Diversity, Culture and </a:t>
            </a:r>
            <a:br>
              <a:rPr lang="en-US" dirty="0" smtClean="0"/>
            </a:br>
            <a:r>
              <a:rPr lang="en-US" dirty="0" smtClean="0"/>
              <a:t>Identity-Based Donors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No longer can fundraising be based on one-size-fits-all.</a:t>
            </a:r>
          </a:p>
          <a:p>
            <a:r>
              <a:rPr lang="en-US" dirty="0" smtClean="0"/>
              <a:t>Culturally-proficient fundraisers are critical for successful fundraising.</a:t>
            </a:r>
          </a:p>
          <a:p>
            <a:r>
              <a:rPr lang="en-US" dirty="0" smtClean="0"/>
              <a:t>The global effect on fundraising cannot be ignored—philanthropy and fundraising practices are intertwined on an international basis.</a:t>
            </a:r>
          </a:p>
          <a:p>
            <a:r>
              <a:rPr lang="en-US" dirty="0" smtClean="0"/>
              <a:t>Promise of richness in every way, although can be challenging.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07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Aspects of Fundraising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</a:t>
            </a:r>
            <a:r>
              <a:rPr lang="en-US" smtClean="0"/>
              <a:t>attached article.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3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Integrated Fundraising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Strategies for fundraising vary by country and culture—face to face still most significant and where the president should be involved.</a:t>
            </a:r>
          </a:p>
          <a:p>
            <a:r>
              <a:rPr lang="en-US" dirty="0" smtClean="0"/>
              <a:t>Social </a:t>
            </a:r>
            <a:r>
              <a:rPr lang="en-US" dirty="0" smtClean="0"/>
              <a:t>media are here to stay—their use, tools, audiences change continually.</a:t>
            </a:r>
          </a:p>
          <a:p>
            <a:r>
              <a:rPr lang="en-US" dirty="0" smtClean="0"/>
              <a:t>Mail is not dead; it’s best combined with social media.</a:t>
            </a:r>
          </a:p>
          <a:p>
            <a:r>
              <a:rPr lang="en-US" dirty="0" smtClean="0"/>
              <a:t>In some </a:t>
            </a:r>
            <a:r>
              <a:rPr lang="en-US" dirty="0" err="1" smtClean="0"/>
              <a:t>countries,phonathons</a:t>
            </a:r>
            <a:r>
              <a:rPr lang="en-US" dirty="0" smtClean="0"/>
              <a:t> </a:t>
            </a:r>
            <a:r>
              <a:rPr lang="en-US" dirty="0" smtClean="0"/>
              <a:t>have been resurrected—but carefully, selectively, cautiously.</a:t>
            </a:r>
          </a:p>
          <a:p>
            <a:r>
              <a:rPr lang="en-US" dirty="0" smtClean="0"/>
              <a:t>Websites are gateway for donors.</a:t>
            </a:r>
          </a:p>
          <a:p>
            <a:r>
              <a:rPr lang="en-US" dirty="0" smtClean="0"/>
              <a:t>Fundraisers must be aware of laws governing use of strategies/tools in their countries.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08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is Essential!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don’t plan, how do you know where you’re going—how will you know when you’ve arrived?</a:t>
            </a:r>
          </a:p>
          <a:p>
            <a:r>
              <a:rPr lang="en-US" dirty="0" smtClean="0"/>
              <a:t>Donors want/demand plans.</a:t>
            </a:r>
          </a:p>
          <a:p>
            <a:r>
              <a:rPr lang="en-US" dirty="0" smtClean="0"/>
              <a:t>Plans lead to outcomes.</a:t>
            </a:r>
          </a:p>
          <a:p>
            <a:r>
              <a:rPr lang="en-US" dirty="0" smtClean="0"/>
              <a:t>Plans are critical for accountability.</a:t>
            </a:r>
          </a:p>
          <a:p>
            <a:r>
              <a:rPr lang="en-US" dirty="0" smtClean="0"/>
              <a:t>Types of plans—different approaches.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53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President’s Role in Fundraising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two articles, attached handouts.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60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		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Revisiting the Six “Rights” and the President’s Role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Fundraising is . . . 	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The right person asking</a:t>
            </a:r>
          </a:p>
          <a:p>
            <a:pPr eaLnBrk="1" hangingPunct="1"/>
            <a:r>
              <a:rPr lang="en-US" dirty="0" smtClean="0"/>
              <a:t>The right prospect</a:t>
            </a:r>
          </a:p>
          <a:p>
            <a:pPr eaLnBrk="1" hangingPunct="1"/>
            <a:r>
              <a:rPr lang="en-US" dirty="0" smtClean="0"/>
              <a:t>For the right cause</a:t>
            </a:r>
          </a:p>
          <a:p>
            <a:pPr eaLnBrk="1" hangingPunct="1"/>
            <a:r>
              <a:rPr lang="en-US" dirty="0" smtClean="0"/>
              <a:t>In the right way</a:t>
            </a:r>
          </a:p>
          <a:p>
            <a:pPr eaLnBrk="1" hangingPunct="1"/>
            <a:r>
              <a:rPr lang="en-US" dirty="0" smtClean="0"/>
              <a:t>For the right amount</a:t>
            </a:r>
          </a:p>
          <a:p>
            <a:pPr eaLnBrk="1" hangingPunct="1"/>
            <a:r>
              <a:rPr lang="en-US" dirty="0" smtClean="0"/>
              <a:t>At the right time</a:t>
            </a:r>
          </a:p>
          <a:p>
            <a:pPr lvl="2"/>
            <a:r>
              <a:rPr lang="en-US" sz="1200" dirty="0" smtClean="0"/>
              <a:t>From The Fund Raising School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1430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286015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Fundraising Realities of 2014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Fundraising has NO easy steps.</a:t>
            </a:r>
          </a:p>
          <a:p>
            <a:r>
              <a:rPr lang="en-US" dirty="0" smtClean="0"/>
              <a:t>It’s a thoughtful, careful process based on principles.</a:t>
            </a:r>
          </a:p>
          <a:p>
            <a:r>
              <a:rPr lang="en-US" dirty="0" smtClean="0"/>
              <a:t>There can be project fundraising, capital campaigns, or sustainability/annual fund campaigns.</a:t>
            </a:r>
          </a:p>
          <a:p>
            <a:r>
              <a:rPr lang="en-US" dirty="0" smtClean="0"/>
              <a:t>It can’t be relegated to the back burner and be expected to succeed.</a:t>
            </a:r>
          </a:p>
          <a:p>
            <a:r>
              <a:rPr lang="en-US" dirty="0" smtClean="0"/>
              <a:t>Fundraiser must focus, be “in the loop,” have respect.</a:t>
            </a:r>
          </a:p>
          <a:p>
            <a:r>
              <a:rPr lang="en-US" dirty="0" smtClean="0"/>
              <a:t>The President is the Chief Fundraiser, assuming appropriate roles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Fundraising has spread globally for various reasons—no longer the domain of North America or Western nations.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074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858" y="1871121"/>
            <a:ext cx="9174858" cy="2569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4218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Dr. Lilya Wagner, CFRE</a:t>
            </a:r>
            <a:br>
              <a:rPr lang="en-US" dirty="0" smtClean="0"/>
            </a:br>
            <a:r>
              <a:rPr lang="en-US" dirty="0" smtClean="0"/>
              <a:t>Director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Lilya.Wagner@nad.adventist.org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12501 Old Columbia Pike</a:t>
            </a:r>
            <a:br>
              <a:rPr lang="en-US" dirty="0" smtClean="0"/>
            </a:br>
            <a:r>
              <a:rPr lang="en-US" dirty="0" smtClean="0"/>
              <a:t>Silver Spring, MD  20904</a:t>
            </a:r>
            <a:br>
              <a:rPr lang="en-US" dirty="0" smtClean="0"/>
            </a:br>
            <a:r>
              <a:rPr lang="en-US" dirty="0" smtClean="0"/>
              <a:t>Direct: 301-680-6130, Cell: 317-250-8274, Fax: 301-680-6137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www.philanthropicservice.com</a:t>
            </a:r>
            <a:endParaRPr lang="en-US" dirty="0" smtClean="0"/>
          </a:p>
          <a:p>
            <a:r>
              <a:rPr lang="en-US" dirty="0" smtClean="0"/>
              <a:t>General phone line: 301-680-6131 </a:t>
            </a:r>
          </a:p>
          <a:p>
            <a:r>
              <a:rPr lang="en-US" dirty="0" smtClean="0"/>
              <a:t>General e-mail</a:t>
            </a:r>
            <a:r>
              <a:rPr lang="en-US" smtClean="0"/>
              <a:t>:  info@philanthropicservice.com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148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CEOs Rate Fundraisers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>
                <a:hlinkClick r:id="rId2"/>
              </a:rPr>
              <a:t>Underdeveloped</a:t>
            </a:r>
            <a:r>
              <a:rPr lang="en-US" i="1" dirty="0">
                <a:hlinkClick r:id="rId2"/>
              </a:rPr>
              <a:t>: A National Study of Challenges Facing Nonprofit </a:t>
            </a:r>
            <a:r>
              <a:rPr lang="en-US" i="1" dirty="0" smtClean="0">
                <a:hlinkClick r:id="rId2"/>
              </a:rPr>
              <a:t>Fundraising</a:t>
            </a:r>
            <a:r>
              <a:rPr lang="en-US" dirty="0"/>
              <a:t> </a:t>
            </a:r>
            <a:r>
              <a:rPr lang="en-US" dirty="0" smtClean="0"/>
              <a:t>(U.S. perspective)</a:t>
            </a:r>
            <a:endParaRPr lang="en-US" dirty="0"/>
          </a:p>
          <a:p>
            <a:r>
              <a:rPr lang="en-US" dirty="0"/>
              <a:t>One aspect of the study that drew attention was the somewhat lukewarm assessment by nonprofit CEOs of their development </a:t>
            </a:r>
            <a:r>
              <a:rPr lang="en-US" dirty="0" smtClean="0"/>
              <a:t>directors</a:t>
            </a:r>
          </a:p>
          <a:p>
            <a:r>
              <a:rPr lang="en-US" dirty="0" smtClean="0"/>
              <a:t>33</a:t>
            </a:r>
            <a:r>
              <a:rPr lang="en-US" dirty="0"/>
              <a:t>% were dissatisfied or lukewarm about the </a:t>
            </a:r>
            <a:r>
              <a:rPr lang="en-US" dirty="0" smtClean="0"/>
              <a:t>performance </a:t>
            </a:r>
            <a:r>
              <a:rPr lang="en-US" dirty="0"/>
              <a:t>of their development directors </a:t>
            </a:r>
            <a:r>
              <a:rPr lang="en-US" dirty="0" smtClean="0"/>
              <a:t>	</a:t>
            </a:r>
          </a:p>
          <a:p>
            <a:r>
              <a:rPr lang="en-US" dirty="0" smtClean="0"/>
              <a:t>24</a:t>
            </a:r>
            <a:r>
              <a:rPr lang="en-US" dirty="0"/>
              <a:t>% said their development directors have no </a:t>
            </a:r>
            <a:r>
              <a:rPr lang="en-US" dirty="0" smtClean="0"/>
              <a:t>experience </a:t>
            </a:r>
            <a:r>
              <a:rPr lang="en-US" dirty="0"/>
              <a:t>or are novices at ”current and </a:t>
            </a:r>
            <a:r>
              <a:rPr lang="en-US" dirty="0" smtClean="0"/>
              <a:t>prospective </a:t>
            </a:r>
            <a:r>
              <a:rPr lang="en-US" dirty="0"/>
              <a:t>donor research”.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1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Fundraisers Bite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According to a recent survey, only 22% of respondents would “nominate your CEO for The BEST CEO Award” (50% said No, and 29% ticked “are you guys nuts”).</a:t>
            </a:r>
          </a:p>
          <a:p>
            <a:r>
              <a:rPr lang="en-US" dirty="0" smtClean="0"/>
              <a:t>“Rate your CEO’s understanding of and commitment to effective fundraising. He or she is …”</a:t>
            </a:r>
          </a:p>
          <a:p>
            <a:pPr lvl="1"/>
            <a:r>
              <a:rPr lang="en-US" dirty="0" smtClean="0"/>
              <a:t>A superstar — 16%</a:t>
            </a:r>
          </a:p>
          <a:p>
            <a:pPr lvl="1"/>
            <a:r>
              <a:rPr lang="en-US" dirty="0" smtClean="0"/>
              <a:t>Gets the basics, but not a leader in this area — 38%</a:t>
            </a:r>
          </a:p>
          <a:p>
            <a:pPr lvl="1"/>
            <a:r>
              <a:rPr lang="en-US" dirty="0" smtClean="0"/>
              <a:t>Pretty hands-off — 23%</a:t>
            </a:r>
          </a:p>
          <a:p>
            <a:pPr lvl="1"/>
            <a:r>
              <a:rPr lang="en-US" dirty="0" smtClean="0"/>
              <a:t>More of a hindrance than a help — 23%</a:t>
            </a:r>
          </a:p>
          <a:p>
            <a:r>
              <a:rPr lang="en-US" dirty="0" smtClean="0"/>
              <a:t>Almost half (49%) would replace their CEO if they had the chance!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31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Transparency:  </a:t>
            </a:r>
            <a:r>
              <a:rPr lang="en-US" i="1" dirty="0" smtClean="0"/>
              <a:t>Mirrors are replaced with magnifying glasses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Continual trend for two </a:t>
            </a:r>
            <a:r>
              <a:rPr lang="en-US" dirty="0" smtClean="0"/>
              <a:t>decades. </a:t>
            </a:r>
          </a:p>
          <a:p>
            <a:r>
              <a:rPr lang="en-US" dirty="0" smtClean="0"/>
              <a:t>International trend, use of the word transparency.</a:t>
            </a:r>
            <a:endParaRPr lang="en-US" dirty="0" smtClean="0"/>
          </a:p>
          <a:p>
            <a:r>
              <a:rPr lang="en-US" dirty="0" smtClean="0"/>
              <a:t>Need to know donor </a:t>
            </a:r>
            <a:r>
              <a:rPr lang="en-US" dirty="0" smtClean="0"/>
              <a:t>expectations—for the U.S., see </a:t>
            </a:r>
            <a:r>
              <a:rPr lang="en-US" dirty="0" smtClean="0"/>
              <a:t>the Wise Giving Alliance and other watchdog organizations for guidelines on what donors want/expect.</a:t>
            </a:r>
          </a:p>
          <a:p>
            <a:r>
              <a:rPr lang="en-US" dirty="0" smtClean="0"/>
              <a:t>Efficiency and effectiveness more important than ever.</a:t>
            </a:r>
          </a:p>
          <a:p>
            <a:r>
              <a:rPr lang="en-US" dirty="0" smtClean="0"/>
              <a:t>Proof of affecting the head and the heart—the numbers and the human element.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54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Accountability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Accountability works both ways internally, and also externally.</a:t>
            </a:r>
          </a:p>
          <a:p>
            <a:r>
              <a:rPr lang="en-US" dirty="0" smtClean="0"/>
              <a:t>Presidents should be receiving reports in detail they request.</a:t>
            </a:r>
          </a:p>
          <a:p>
            <a:r>
              <a:rPr lang="en-US" dirty="0" smtClean="0"/>
              <a:t>Presidents should ensure fundraisers are kept “in the loop.”</a:t>
            </a:r>
          </a:p>
          <a:p>
            <a:r>
              <a:rPr lang="en-US" dirty="0" smtClean="0"/>
              <a:t>Presidents should be foremost in expressing the case and fundraising reports to board, donors and publics, in appropriate ways</a:t>
            </a:r>
            <a:r>
              <a:rPr lang="en-US" dirty="0" smtClean="0"/>
              <a:t>.  Boards vary greatly across the globe, but reporting to them doesn’t.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11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Outcomes, outcomes, outcomes!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demands for outcomes than ever before.</a:t>
            </a:r>
          </a:p>
          <a:p>
            <a:r>
              <a:rPr lang="en-US" dirty="0" smtClean="0"/>
              <a:t>Need, “warm </a:t>
            </a:r>
            <a:r>
              <a:rPr lang="en-US" dirty="0" err="1" smtClean="0"/>
              <a:t>fuzzies</a:t>
            </a:r>
            <a:r>
              <a:rPr lang="en-US" dirty="0" smtClean="0"/>
              <a:t>,” heartrending stories, emergencies not as relevant as outcomes.</a:t>
            </a:r>
          </a:p>
          <a:p>
            <a:r>
              <a:rPr lang="en-US" dirty="0" smtClean="0"/>
              <a:t>Address both the head and the heart.</a:t>
            </a:r>
          </a:p>
          <a:p>
            <a:r>
              <a:rPr lang="en-US" dirty="0" smtClean="0"/>
              <a:t>Prove expected outcomes have been achieved.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48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Benefits of Giving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really IS more blessed to give than to receive.  </a:t>
            </a:r>
          </a:p>
          <a:p>
            <a:r>
              <a:rPr lang="en-US" dirty="0" smtClean="0"/>
              <a:t>Secular research underscores the benefits of being generous.</a:t>
            </a:r>
          </a:p>
          <a:p>
            <a:r>
              <a:rPr lang="en-US" dirty="0" smtClean="0"/>
              <a:t>In general, generous people live longer, are healthier, and are happier.</a:t>
            </a:r>
          </a:p>
          <a:p>
            <a:r>
              <a:rPr lang="en-US" dirty="0" smtClean="0"/>
              <a:t>(Research information available from PSI).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08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Major Donors: where the money is—we think!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Giving Pledge has spurred generosity across the globe.</a:t>
            </a:r>
          </a:p>
          <a:p>
            <a:r>
              <a:rPr lang="en-US" dirty="0" smtClean="0"/>
              <a:t>Giving Pledge has called attention to major donors internationally.</a:t>
            </a:r>
            <a:endParaRPr lang="en-US" dirty="0" smtClean="0"/>
          </a:p>
          <a:p>
            <a:r>
              <a:rPr lang="en-US" dirty="0" smtClean="0"/>
              <a:t>Giving across the borders is prevalent, not just western countries to third world nations, but in all directions.</a:t>
            </a:r>
            <a:endParaRPr lang="en-US" dirty="0" smtClean="0"/>
          </a:p>
          <a:p>
            <a:r>
              <a:rPr lang="en-US" dirty="0" smtClean="0"/>
              <a:t>Much </a:t>
            </a:r>
            <a:r>
              <a:rPr lang="en-US" dirty="0"/>
              <a:t>of the money </a:t>
            </a:r>
            <a:r>
              <a:rPr lang="en-US" dirty="0" smtClean="0"/>
              <a:t>goes to education. </a:t>
            </a:r>
            <a:endParaRPr lang="en-US" dirty="0" smtClean="0"/>
          </a:p>
          <a:p>
            <a:r>
              <a:rPr lang="en-US" dirty="0" smtClean="0"/>
              <a:t>Generational </a:t>
            </a:r>
            <a:r>
              <a:rPr lang="en-US" dirty="0" smtClean="0"/>
              <a:t>transfer of wealth has changed.</a:t>
            </a:r>
          </a:p>
          <a:p>
            <a:r>
              <a:rPr lang="en-US" dirty="0" smtClean="0"/>
              <a:t>The wealthy may give to causes which fulfill what they want to accomplish, but just as often they will begin their own organizations/causes.</a:t>
            </a:r>
          </a:p>
          <a:p>
            <a:r>
              <a:rPr lang="en-US" dirty="0" smtClean="0"/>
              <a:t>A more business-like approach to giving.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04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Conference Document" ma:contentTypeID="0x010100542DAF0BA3E8064D8684B95F2F5834E5005E85DC6A08E0944DB946A136C6E836FC" ma:contentTypeVersion="1" ma:contentTypeDescription="" ma:contentTypeScope="" ma:versionID="6a2805cc372907a6132320f78ebbb15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a22ca1eda37a0dd5969590af2c079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8" ma:displayName="Author/Presente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585C9E-1DE0-4DE9-9761-4AC756842E82}"/>
</file>

<file path=customXml/itemProps2.xml><?xml version="1.0" encoding="utf-8"?>
<ds:datastoreItem xmlns:ds="http://schemas.openxmlformats.org/officeDocument/2006/customXml" ds:itemID="{6614A0A9-E918-4FEF-8D94-957521BCC8E2}"/>
</file>

<file path=customXml/itemProps3.xml><?xml version="1.0" encoding="utf-8"?>
<ds:datastoreItem xmlns:ds="http://schemas.openxmlformats.org/officeDocument/2006/customXml" ds:itemID="{7DB0FB3F-D124-4E5B-B73B-CF8CA936A0B6}"/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1033</Words>
  <Application>Microsoft Office PowerPoint</Application>
  <PresentationFormat>On-screen Show (4:3)</PresentationFormat>
  <Paragraphs>106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International Conference for College and University Presidents March 24-27, 2014, Silver Spring, Maryland, USA </vt:lpstr>
      <vt:lpstr>Fundraising Realities of 2014  </vt:lpstr>
      <vt:lpstr>CEOs Rate Fundraisers</vt:lpstr>
      <vt:lpstr>Fundraisers Bite Back</vt:lpstr>
      <vt:lpstr>Transparency:  Mirrors are replaced with magnifying glasses</vt:lpstr>
      <vt:lpstr>Accountability Issues</vt:lpstr>
      <vt:lpstr>Outcomes, outcomes, outcomes!</vt:lpstr>
      <vt:lpstr>Mutual Benefits of Giving</vt:lpstr>
      <vt:lpstr>Major Donors: where the money is—we think! </vt:lpstr>
      <vt:lpstr>Major Donors sometimes grow from average or small donors—all are important to a successful fundraising program—respect and involve the rich young ruler and the widow’s mite.</vt:lpstr>
      <vt:lpstr>Donor Retention</vt:lpstr>
      <vt:lpstr>Customer Service</vt:lpstr>
      <vt:lpstr>Recognition</vt:lpstr>
      <vt:lpstr>Diversity, Culture and  Identity-Based Donors</vt:lpstr>
      <vt:lpstr>Global Aspects of Fundraising</vt:lpstr>
      <vt:lpstr>Integrated Fundraising Strategies</vt:lpstr>
      <vt:lpstr>Planning is Essential!</vt:lpstr>
      <vt:lpstr>President’s Role in Fundraising</vt:lpstr>
      <vt:lpstr>    Revisiting the Six “Rights” and the President’s Role  Fundraising is . . .  </vt:lpstr>
      <vt:lpstr>PowerPoint Presentation</vt:lpstr>
      <vt:lpstr>Contact Us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Philanthropy &amp; Fundraising</dc:title>
  <dc:creator>Lilya Wagner</dc:creator>
  <cp:lastModifiedBy>Lilya Wagner</cp:lastModifiedBy>
  <cp:revision>14</cp:revision>
  <dcterms:created xsi:type="dcterms:W3CDTF">2014-02-22T14:11:20Z</dcterms:created>
  <dcterms:modified xsi:type="dcterms:W3CDTF">2014-03-23T18:36:20Z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0x010100542DAF0BA3E8064D8684B95F2F5834E5005E85DC6A08E0944DB946A136C6E836FC</vt:lpwstr>
  </property>
</Properties>
</file>