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8.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54.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6"/>
  </p:notesMasterIdLst>
  <p:handoutMasterIdLst>
    <p:handoutMasterId r:id="rId57"/>
  </p:handoutMasterIdLst>
  <p:sldIdLst>
    <p:sldId id="256" r:id="rId2"/>
    <p:sldId id="310" r:id="rId3"/>
    <p:sldId id="259" r:id="rId4"/>
    <p:sldId id="257" r:id="rId5"/>
    <p:sldId id="258" r:id="rId6"/>
    <p:sldId id="315" r:id="rId7"/>
    <p:sldId id="316" r:id="rId8"/>
    <p:sldId id="263" r:id="rId9"/>
    <p:sldId id="264" r:id="rId10"/>
    <p:sldId id="265" r:id="rId11"/>
    <p:sldId id="317" r:id="rId12"/>
    <p:sldId id="266" r:id="rId13"/>
    <p:sldId id="270" r:id="rId14"/>
    <p:sldId id="267" r:id="rId15"/>
    <p:sldId id="271" r:id="rId16"/>
    <p:sldId id="318" r:id="rId17"/>
    <p:sldId id="319" r:id="rId18"/>
    <p:sldId id="268" r:id="rId19"/>
    <p:sldId id="272" r:id="rId20"/>
    <p:sldId id="269" r:id="rId21"/>
    <p:sldId id="274" r:id="rId22"/>
    <p:sldId id="275" r:id="rId23"/>
    <p:sldId id="276" r:id="rId24"/>
    <p:sldId id="277" r:id="rId25"/>
    <p:sldId id="321" r:id="rId26"/>
    <p:sldId id="278" r:id="rId27"/>
    <p:sldId id="279" r:id="rId28"/>
    <p:sldId id="322" r:id="rId29"/>
    <p:sldId id="280" r:id="rId30"/>
    <p:sldId id="285" r:id="rId31"/>
    <p:sldId id="286" r:id="rId32"/>
    <p:sldId id="288" r:id="rId33"/>
    <p:sldId id="289" r:id="rId34"/>
    <p:sldId id="290" r:id="rId35"/>
    <p:sldId id="291" r:id="rId36"/>
    <p:sldId id="323" r:id="rId37"/>
    <p:sldId id="297" r:id="rId38"/>
    <p:sldId id="298" r:id="rId39"/>
    <p:sldId id="311" r:id="rId40"/>
    <p:sldId id="299" r:id="rId41"/>
    <p:sldId id="300" r:id="rId42"/>
    <p:sldId id="301" r:id="rId43"/>
    <p:sldId id="302" r:id="rId44"/>
    <p:sldId id="303" r:id="rId45"/>
    <p:sldId id="304" r:id="rId46"/>
    <p:sldId id="307" r:id="rId47"/>
    <p:sldId id="306" r:id="rId48"/>
    <p:sldId id="305" r:id="rId49"/>
    <p:sldId id="308" r:id="rId50"/>
    <p:sldId id="309" r:id="rId51"/>
    <p:sldId id="294" r:id="rId52"/>
    <p:sldId id="295" r:id="rId53"/>
    <p:sldId id="296" r:id="rId54"/>
    <p:sldId id="312" r:id="rId55"/>
  </p:sldIdLst>
  <p:sldSz cx="9144000" cy="6858000" type="screen4x3"/>
  <p:notesSz cx="701675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5" autoAdjust="0"/>
  </p:normalViewPr>
  <p:slideViewPr>
    <p:cSldViewPr>
      <p:cViewPr varScale="1">
        <p:scale>
          <a:sx n="89" d="100"/>
          <a:sy n="89" d="100"/>
        </p:scale>
        <p:origin x="660" y="90"/>
      </p:cViewPr>
      <p:guideLst>
        <p:guide orient="horz" pos="2160"/>
        <p:guide pos="2880"/>
      </p:guideLst>
    </p:cSldViewPr>
  </p:slideViewPr>
  <p:outlineViewPr>
    <p:cViewPr>
      <p:scale>
        <a:sx n="33" d="100"/>
        <a:sy n="33" d="100"/>
      </p:scale>
      <p:origin x="62" y="2685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5455"/>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4534" y="0"/>
            <a:ext cx="3040592" cy="465455"/>
          </a:xfrm>
          <a:prstGeom prst="rect">
            <a:avLst/>
          </a:prstGeom>
        </p:spPr>
        <p:txBody>
          <a:bodyPr vert="horz" lIns="93287" tIns="46644" rIns="93287" bIns="46644" rtlCol="0"/>
          <a:lstStyle>
            <a:lvl1pPr algn="r">
              <a:defRPr sz="1200"/>
            </a:lvl1pPr>
          </a:lstStyle>
          <a:p>
            <a:fld id="{164C4C8E-9FDC-4536-AAE4-D387E9C9A7B8}" type="datetimeFigureOut">
              <a:rPr lang="en-US" smtClean="0"/>
              <a:t>5/8/2017</a:t>
            </a:fld>
            <a:endParaRPr lang="en-US"/>
          </a:p>
        </p:txBody>
      </p:sp>
      <p:sp>
        <p:nvSpPr>
          <p:cNvPr id="4" name="Footer Placeholder 3"/>
          <p:cNvSpPr>
            <a:spLocks noGrp="1"/>
          </p:cNvSpPr>
          <p:nvPr>
            <p:ph type="ftr" sz="quarter" idx="2"/>
          </p:nvPr>
        </p:nvSpPr>
        <p:spPr>
          <a:xfrm>
            <a:off x="0" y="8842029"/>
            <a:ext cx="3040592" cy="465455"/>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4534" y="8842029"/>
            <a:ext cx="3040592" cy="465455"/>
          </a:xfrm>
          <a:prstGeom prst="rect">
            <a:avLst/>
          </a:prstGeom>
        </p:spPr>
        <p:txBody>
          <a:bodyPr vert="horz" lIns="93287" tIns="46644" rIns="93287" bIns="46644" rtlCol="0" anchor="b"/>
          <a:lstStyle>
            <a:lvl1pPr algn="r">
              <a:defRPr sz="1200"/>
            </a:lvl1pPr>
          </a:lstStyle>
          <a:p>
            <a:fld id="{759CB307-DEBD-4654-895A-5DDE54710EED}" type="slidenum">
              <a:rPr lang="en-US" smtClean="0"/>
              <a:t>‹#›</a:t>
            </a:fld>
            <a:endParaRPr lang="en-US"/>
          </a:p>
        </p:txBody>
      </p:sp>
    </p:spTree>
    <p:extLst>
      <p:ext uri="{BB962C8B-B14F-4D97-AF65-F5344CB8AC3E}">
        <p14:creationId xmlns:p14="http://schemas.microsoft.com/office/powerpoint/2010/main" val="3488609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5455"/>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4534" y="0"/>
            <a:ext cx="3040592" cy="465455"/>
          </a:xfrm>
          <a:prstGeom prst="rect">
            <a:avLst/>
          </a:prstGeom>
        </p:spPr>
        <p:txBody>
          <a:bodyPr vert="horz" lIns="93287" tIns="46644" rIns="93287" bIns="46644" rtlCol="0"/>
          <a:lstStyle>
            <a:lvl1pPr algn="r">
              <a:defRPr sz="1200"/>
            </a:lvl1pPr>
          </a:lstStyle>
          <a:p>
            <a:fld id="{148BF2FE-5A4A-442C-A683-748DB0BF1AE8}" type="datetimeFigureOut">
              <a:rPr lang="en-US" smtClean="0"/>
              <a:t>5/8/2017</a:t>
            </a:fld>
            <a:endParaRPr lang="en-US"/>
          </a:p>
        </p:txBody>
      </p:sp>
      <p:sp>
        <p:nvSpPr>
          <p:cNvPr id="4" name="Slide Image Placeholder 3"/>
          <p:cNvSpPr>
            <a:spLocks noGrp="1" noRot="1" noChangeAspect="1"/>
          </p:cNvSpPr>
          <p:nvPr>
            <p:ph type="sldImg" idx="2"/>
          </p:nvPr>
        </p:nvSpPr>
        <p:spPr>
          <a:xfrm>
            <a:off x="1181100" y="698500"/>
            <a:ext cx="4654550" cy="3490913"/>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675" y="4421823"/>
            <a:ext cx="5613400" cy="4189095"/>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0592" cy="465455"/>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4534" y="8842029"/>
            <a:ext cx="3040592" cy="465455"/>
          </a:xfrm>
          <a:prstGeom prst="rect">
            <a:avLst/>
          </a:prstGeom>
        </p:spPr>
        <p:txBody>
          <a:bodyPr vert="horz" lIns="93287" tIns="46644" rIns="93287" bIns="46644" rtlCol="0" anchor="b"/>
          <a:lstStyle>
            <a:lvl1pPr algn="r">
              <a:defRPr sz="1200"/>
            </a:lvl1pPr>
          </a:lstStyle>
          <a:p>
            <a:fld id="{A145E1AF-AEE1-45AF-A508-DFE6C3260B7A}" type="slidenum">
              <a:rPr lang="en-US" smtClean="0"/>
              <a:t>‹#›</a:t>
            </a:fld>
            <a:endParaRPr lang="en-US"/>
          </a:p>
        </p:txBody>
      </p:sp>
    </p:spTree>
    <p:extLst>
      <p:ext uri="{BB962C8B-B14F-4D97-AF65-F5344CB8AC3E}">
        <p14:creationId xmlns:p14="http://schemas.microsoft.com/office/powerpoint/2010/main" val="400892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5E1AF-AEE1-45AF-A508-DFE6C3260B7A}" type="slidenum">
              <a:rPr lang="en-US" smtClean="0"/>
              <a:t>3</a:t>
            </a:fld>
            <a:endParaRPr lang="en-US" dirty="0"/>
          </a:p>
        </p:txBody>
      </p:sp>
    </p:spTree>
    <p:extLst>
      <p:ext uri="{BB962C8B-B14F-4D97-AF65-F5344CB8AC3E}">
        <p14:creationId xmlns:p14="http://schemas.microsoft.com/office/powerpoint/2010/main" val="3175105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F17A90F0-A7C8-4B7D-874B-FDC3E5120E9E}"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79F64-EE14-43AC-8905-A2D8587D4522}"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7A90F0-A7C8-4B7D-874B-FDC3E5120E9E}"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79F64-EE14-43AC-8905-A2D8587D452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7A90F0-A7C8-4B7D-874B-FDC3E5120E9E}"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79F64-EE14-43AC-8905-A2D8587D452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1">
          <a:gsLst>
            <a:gs pos="32000">
              <a:schemeClr val="bg2">
                <a:tint val="83000"/>
                <a:shade val="97000"/>
                <a:satMod val="230000"/>
              </a:schemeClr>
            </a:gs>
            <a:gs pos="99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7A90F0-A7C8-4B7D-874B-FDC3E5120E9E}"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79F64-EE14-43AC-8905-A2D8587D452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F17A90F0-A7C8-4B7D-874B-FDC3E5120E9E}" type="datetimeFigureOut">
              <a:rPr lang="en-US" smtClean="0"/>
              <a:t>5/8/2017</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71879F64-EE14-43AC-8905-A2D8587D452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7A90F0-A7C8-4B7D-874B-FDC3E5120E9E}"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79F64-EE14-43AC-8905-A2D8587D452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7A90F0-A7C8-4B7D-874B-FDC3E5120E9E}" type="datetimeFigureOut">
              <a:rPr lang="en-US" smtClean="0"/>
              <a:t>5/8/2017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879F64-EE14-43AC-8905-A2D8587D452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7A90F0-A7C8-4B7D-874B-FDC3E5120E9E}" type="datetimeFigureOut">
              <a:rPr lang="en-US" smtClean="0"/>
              <a:t>5/8/2017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879F64-EE14-43AC-8905-A2D8587D452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7A90F0-A7C8-4B7D-874B-FDC3E5120E9E}" type="datetimeFigureOut">
              <a:rPr lang="en-US" smtClean="0"/>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879F64-EE14-43AC-8905-A2D8587D452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7A90F0-A7C8-4B7D-874B-FDC3E5120E9E}"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79F64-EE14-43AC-8905-A2D8587D4522}"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F17A90F0-A7C8-4B7D-874B-FDC3E5120E9E}"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79F64-EE14-43AC-8905-A2D8587D4522}"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F17A90F0-A7C8-4B7D-874B-FDC3E5120E9E}" type="datetimeFigureOut">
              <a:rPr lang="en-US" smtClean="0"/>
              <a:t>5/8/2017</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71879F64-EE14-43AC-8905-A2D8587D452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4419600" cy="1831975"/>
          </a:xfrm>
        </p:spPr>
        <p:txBody>
          <a:bodyPr>
            <a:normAutofit/>
          </a:bodyPr>
          <a:lstStyle/>
          <a:p>
            <a:r>
              <a:rPr lang="en-US" dirty="0" smtClean="0"/>
              <a:t>Submitting Data for the Annual Statistical Report</a:t>
            </a:r>
            <a:endParaRPr lang="en-US" dirty="0"/>
          </a:p>
        </p:txBody>
      </p:sp>
      <p:sp>
        <p:nvSpPr>
          <p:cNvPr id="3" name="Subtitle 2"/>
          <p:cNvSpPr>
            <a:spLocks noGrp="1"/>
          </p:cNvSpPr>
          <p:nvPr>
            <p:ph type="subTitle" idx="1"/>
          </p:nvPr>
        </p:nvSpPr>
        <p:spPr>
          <a:xfrm>
            <a:off x="228600" y="3962400"/>
            <a:ext cx="4419600" cy="838200"/>
          </a:xfrm>
        </p:spPr>
        <p:txBody>
          <a:bodyPr/>
          <a:lstStyle/>
          <a:p>
            <a:r>
              <a:rPr lang="en-US" dirty="0" smtClean="0"/>
              <a:t>A presentation by Kathleen Jones, ASR Editor</a:t>
            </a:r>
            <a:endParaRPr lang="en-US" dirty="0"/>
          </a:p>
        </p:txBody>
      </p:sp>
    </p:spTree>
    <p:extLst>
      <p:ext uri="{BB962C8B-B14F-4D97-AF65-F5344CB8AC3E}">
        <p14:creationId xmlns:p14="http://schemas.microsoft.com/office/powerpoint/2010/main" val="223900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8" y="1143000"/>
            <a:ext cx="6858002" cy="5486399"/>
          </a:xfrm>
        </p:spPr>
        <p:txBody>
          <a:bodyPr>
            <a:normAutofit lnSpcReduction="10000"/>
          </a:bodyPr>
          <a:lstStyle/>
          <a:p>
            <a:r>
              <a:rPr lang="en-US" dirty="0"/>
              <a:t>29.  All Other Employees.  Include here all conference and mission employees </a:t>
            </a:r>
            <a:r>
              <a:rPr lang="en-US" i="1" dirty="0"/>
              <a:t>to </a:t>
            </a:r>
            <a:r>
              <a:rPr lang="en-US" i="1" dirty="0" smtClean="0"/>
              <a:t>whom </a:t>
            </a:r>
            <a:r>
              <a:rPr lang="en-US" i="1" dirty="0"/>
              <a:t>credentials or licenses have not been issued</a:t>
            </a:r>
            <a:r>
              <a:rPr lang="en-US" dirty="0"/>
              <a:t>, such as office assistants, helpers, academy or church school teachers, etc. who are working full time, part time or as casual employees and receiving denominational pay</a:t>
            </a:r>
            <a:r>
              <a:rPr lang="en-US" dirty="0" smtClean="0"/>
              <a:t>.  This also includes Ministry of Teaching licenses, since they do not appear anywhere else on this table.  </a:t>
            </a:r>
            <a:r>
              <a:rPr lang="en-US" dirty="0"/>
              <a:t>Do not include lay preachers or others not on denominational payrolls. </a:t>
            </a:r>
            <a:r>
              <a:rPr lang="en-US" dirty="0" smtClean="0"/>
              <a:t> </a:t>
            </a:r>
          </a:p>
          <a:p>
            <a:endParaRPr lang="en-US" dirty="0"/>
          </a:p>
          <a:p>
            <a:r>
              <a:rPr lang="en-US" dirty="0" smtClean="0"/>
              <a:t>NOTE: Separate these employees into the full time (FT), part time (PT), and casual sub-columns.  For this category </a:t>
            </a:r>
            <a:r>
              <a:rPr lang="en-US" i="1" dirty="0" smtClean="0"/>
              <a:t>ALL</a:t>
            </a:r>
            <a:r>
              <a:rPr lang="en-US" dirty="0" smtClean="0"/>
              <a:t> divisions should have employees in each of these sub-columns.</a:t>
            </a:r>
          </a:p>
        </p:txBody>
      </p:sp>
      <p:sp>
        <p:nvSpPr>
          <p:cNvPr id="5" name="Title 1"/>
          <p:cNvSpPr txBox="1">
            <a:spLocks/>
          </p:cNvSpPr>
          <p:nvPr/>
        </p:nvSpPr>
        <p:spPr>
          <a:xfrm>
            <a:off x="457200" y="274638"/>
            <a:ext cx="8229600" cy="868362"/>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dirty="0" smtClean="0"/>
              <a:t>Page 2</a:t>
            </a:r>
            <a:endParaRPr lang="en-US" dirty="0"/>
          </a:p>
        </p:txBody>
      </p:sp>
      <p:pic>
        <p:nvPicPr>
          <p:cNvPr id="9" name="Picture 8"/>
          <p:cNvPicPr>
            <a:picLocks noChangeAspect="1"/>
          </p:cNvPicPr>
          <p:nvPr/>
        </p:nvPicPr>
        <p:blipFill rotWithShape="1">
          <a:blip r:embed="rId2"/>
          <a:srcRect l="50420" t="43703" r="43575" b="40001"/>
          <a:stretch/>
        </p:blipFill>
        <p:spPr>
          <a:xfrm>
            <a:off x="7361434" y="2590800"/>
            <a:ext cx="1295400" cy="2035629"/>
          </a:xfrm>
          <a:prstGeom prst="rect">
            <a:avLst/>
          </a:prstGeom>
        </p:spPr>
      </p:pic>
    </p:spTree>
    <p:extLst>
      <p:ext uri="{BB962C8B-B14F-4D97-AF65-F5344CB8AC3E}">
        <p14:creationId xmlns:p14="http://schemas.microsoft.com/office/powerpoint/2010/main" val="3732592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856" y="1518745"/>
            <a:ext cx="7695344" cy="2677656"/>
          </a:xfrm>
          <a:prstGeom prst="rect">
            <a:avLst/>
          </a:prstGeom>
          <a:noFill/>
        </p:spPr>
        <p:txBody>
          <a:bodyPr wrap="square" rtlCol="0">
            <a:spAutoFit/>
          </a:bodyPr>
          <a:lstStyle/>
          <a:p>
            <a:pPr marL="274320" lvl="0" indent="-274320">
              <a:spcBef>
                <a:spcPct val="20000"/>
              </a:spcBef>
              <a:buClr>
                <a:srgbClr val="53548A">
                  <a:lumMod val="60000"/>
                  <a:lumOff val="40000"/>
                </a:srgbClr>
              </a:buClr>
              <a:buFont typeface="Arial" pitchFamily="34" charset="0"/>
              <a:buChar char="•"/>
            </a:pPr>
            <a:r>
              <a:rPr lang="en-US" sz="2400" dirty="0">
                <a:solidFill>
                  <a:srgbClr val="DEDEDE"/>
                </a:solidFill>
              </a:rPr>
              <a:t>31.  Honorary/Emeritus Credential Only.  Retirement beneficiaries and others receiving honorary/emeritus credentials will be reported by the unions granting such papers.  On the union line, report all such employees in one figure for each union. (Exception: attached fields may list them out</a:t>
            </a:r>
            <a:r>
              <a:rPr lang="en-US" sz="2400" dirty="0" smtClean="0">
                <a:solidFill>
                  <a:srgbClr val="DEDEDE"/>
                </a:solidFill>
              </a:rPr>
              <a:t>.) Only report those who were </a:t>
            </a:r>
            <a:r>
              <a:rPr lang="en-US" sz="2400" i="1" dirty="0" smtClean="0">
                <a:solidFill>
                  <a:srgbClr val="DEDEDE"/>
                </a:solidFill>
              </a:rPr>
              <a:t>given</a:t>
            </a:r>
            <a:r>
              <a:rPr lang="en-US" sz="2400" dirty="0" smtClean="0">
                <a:solidFill>
                  <a:srgbClr val="DEDEDE"/>
                </a:solidFill>
              </a:rPr>
              <a:t> an honorary credential!</a:t>
            </a:r>
            <a:endParaRPr lang="en-US" sz="2400" dirty="0">
              <a:solidFill>
                <a:srgbClr val="DEDEDE"/>
              </a:solidFill>
            </a:endParaRPr>
          </a:p>
        </p:txBody>
      </p:sp>
      <p:pic>
        <p:nvPicPr>
          <p:cNvPr id="6" name="Picture 5"/>
          <p:cNvPicPr>
            <a:picLocks noChangeAspect="1"/>
          </p:cNvPicPr>
          <p:nvPr/>
        </p:nvPicPr>
        <p:blipFill rotWithShape="1">
          <a:blip r:embed="rId2"/>
          <a:srcRect l="50420" t="43703" r="34996" b="40001"/>
          <a:stretch/>
        </p:blipFill>
        <p:spPr>
          <a:xfrm>
            <a:off x="2971800" y="4419600"/>
            <a:ext cx="2667000" cy="1676400"/>
          </a:xfrm>
          <a:prstGeom prst="rect">
            <a:avLst/>
          </a:prstGeom>
        </p:spPr>
      </p:pic>
      <p:sp>
        <p:nvSpPr>
          <p:cNvPr id="7" name="Title 1"/>
          <p:cNvSpPr txBox="1">
            <a:spLocks/>
          </p:cNvSpPr>
          <p:nvPr/>
        </p:nvSpPr>
        <p:spPr>
          <a:xfrm>
            <a:off x="457200" y="274638"/>
            <a:ext cx="8229600" cy="868362"/>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dirty="0" smtClean="0"/>
              <a:t>Page 2</a:t>
            </a:r>
            <a:endParaRPr lang="en-US" dirty="0"/>
          </a:p>
        </p:txBody>
      </p:sp>
      <p:cxnSp>
        <p:nvCxnSpPr>
          <p:cNvPr id="8" name="Straight Arrow Connector 7"/>
          <p:cNvCxnSpPr/>
          <p:nvPr/>
        </p:nvCxnSpPr>
        <p:spPr>
          <a:xfrm flipH="1">
            <a:off x="5410200" y="5257800"/>
            <a:ext cx="1447800" cy="3048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155737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19400"/>
            <a:ext cx="8229600" cy="3581400"/>
          </a:xfrm>
        </p:spPr>
        <p:txBody>
          <a:bodyPr>
            <a:normAutofit/>
          </a:bodyPr>
          <a:lstStyle/>
          <a:p>
            <a:r>
              <a:rPr lang="en-US" dirty="0"/>
              <a:t>28a.  Literature Evangelists: Credentialed and Licensed.  Only regular book and periodical literature evangelists who hold literature evangelist credentials or licenses are to be reported in this column</a:t>
            </a:r>
            <a:r>
              <a:rPr lang="en-US" dirty="0" smtClean="0"/>
              <a:t>.</a:t>
            </a:r>
          </a:p>
          <a:p>
            <a:r>
              <a:rPr lang="en-US" dirty="0"/>
              <a:t>28b.  Literature Evangelists: Interns or Other Full Time.  All other regular full time LE's who are not yet credentialed or licensed. </a:t>
            </a:r>
            <a:endParaRPr lang="en-US" dirty="0" smtClean="0"/>
          </a:p>
          <a:p>
            <a:r>
              <a:rPr lang="en-US" dirty="0"/>
              <a:t>28c. Literature Evangelists:  Part time.  Those literature evangelists who are working part time (not to include summer students.)</a:t>
            </a:r>
          </a:p>
        </p:txBody>
      </p:sp>
      <p:sp>
        <p:nvSpPr>
          <p:cNvPr id="5" name="Title 1"/>
          <p:cNvSpPr txBox="1">
            <a:spLocks/>
          </p:cNvSpPr>
          <p:nvPr/>
        </p:nvSpPr>
        <p:spPr>
          <a:xfrm>
            <a:off x="457200" y="274638"/>
            <a:ext cx="8229600" cy="868362"/>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dirty="0" smtClean="0"/>
              <a:t>Page 2</a:t>
            </a:r>
            <a:endParaRPr lang="en-US" dirty="0"/>
          </a:p>
        </p:txBody>
      </p:sp>
      <p:sp>
        <p:nvSpPr>
          <p:cNvPr id="2" name="TextBox 1"/>
          <p:cNvSpPr txBox="1"/>
          <p:nvPr/>
        </p:nvSpPr>
        <p:spPr>
          <a:xfrm>
            <a:off x="762000" y="1342935"/>
            <a:ext cx="1600200" cy="1200329"/>
          </a:xfrm>
          <a:prstGeom prst="rect">
            <a:avLst/>
          </a:prstGeom>
          <a:noFill/>
        </p:spPr>
        <p:txBody>
          <a:bodyPr wrap="square" rtlCol="0">
            <a:spAutoFit/>
          </a:bodyPr>
          <a:lstStyle/>
          <a:p>
            <a:r>
              <a:rPr lang="en-US" dirty="0" smtClean="0">
                <a:solidFill>
                  <a:schemeClr val="tx2"/>
                </a:solidFill>
              </a:rPr>
              <a:t>Total for 28a, 28b, and 28c (calculated by formula):</a:t>
            </a:r>
            <a:endParaRPr lang="en-US" dirty="0">
              <a:solidFill>
                <a:schemeClr val="tx2"/>
              </a:solidFill>
            </a:endParaRPr>
          </a:p>
        </p:txBody>
      </p:sp>
      <p:pic>
        <p:nvPicPr>
          <p:cNvPr id="8" name="Picture 7"/>
          <p:cNvPicPr>
            <a:picLocks noChangeAspect="1"/>
          </p:cNvPicPr>
          <p:nvPr/>
        </p:nvPicPr>
        <p:blipFill rotWithShape="1">
          <a:blip r:embed="rId2"/>
          <a:srcRect l="58337" t="43703" r="21245" b="42223"/>
          <a:stretch/>
        </p:blipFill>
        <p:spPr>
          <a:xfrm>
            <a:off x="2590800" y="1284715"/>
            <a:ext cx="3733800" cy="1447800"/>
          </a:xfrm>
          <a:prstGeom prst="rect">
            <a:avLst/>
          </a:prstGeom>
        </p:spPr>
      </p:pic>
      <p:cxnSp>
        <p:nvCxnSpPr>
          <p:cNvPr id="7" name="Straight Arrow Connector 6"/>
          <p:cNvCxnSpPr/>
          <p:nvPr/>
        </p:nvCxnSpPr>
        <p:spPr>
          <a:xfrm>
            <a:off x="1752600" y="2362200"/>
            <a:ext cx="1066800" cy="762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430864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19400"/>
            <a:ext cx="8229600" cy="3581400"/>
          </a:xfrm>
        </p:spPr>
        <p:txBody>
          <a:bodyPr>
            <a:normAutofit/>
          </a:bodyPr>
          <a:lstStyle/>
          <a:p>
            <a:pPr>
              <a:spcAft>
                <a:spcPts val="600"/>
              </a:spcAft>
            </a:pPr>
            <a:r>
              <a:rPr lang="en-US" dirty="0"/>
              <a:t>32-34.  Active Employees columns.  In these three columns record the number of regular full time, part time, and casual employees from the columns 22a through 27, and column 29.  </a:t>
            </a:r>
            <a:r>
              <a:rPr lang="en-US" i="1" dirty="0"/>
              <a:t>Do not</a:t>
            </a:r>
            <a:r>
              <a:rPr lang="en-US" dirty="0"/>
              <a:t> include the Literature Evangelists columns 28a-28c</a:t>
            </a:r>
            <a:r>
              <a:rPr lang="en-US" dirty="0" smtClean="0"/>
              <a:t>.</a:t>
            </a:r>
          </a:p>
          <a:p>
            <a:pPr>
              <a:spcAft>
                <a:spcPts val="600"/>
              </a:spcAft>
            </a:pPr>
            <a:r>
              <a:rPr lang="en-US" dirty="0"/>
              <a:t>30.  Total Active Employees.  This figure is the total of columns </a:t>
            </a:r>
            <a:r>
              <a:rPr lang="en-US" dirty="0" smtClean="0"/>
              <a:t>22a-29 (except </a:t>
            </a:r>
            <a:r>
              <a:rPr lang="en-US" dirty="0"/>
              <a:t>Column 28</a:t>
            </a:r>
            <a:r>
              <a:rPr lang="en-US" dirty="0" smtClean="0"/>
              <a:t>!). </a:t>
            </a:r>
            <a:r>
              <a:rPr lang="en-US" dirty="0"/>
              <a:t>The vertical total for this column is to be checked against the horizontal grand total of all totals in columns </a:t>
            </a:r>
            <a:r>
              <a:rPr lang="en-US" dirty="0" smtClean="0"/>
              <a:t>22a-29 (except </a:t>
            </a:r>
            <a:r>
              <a:rPr lang="en-US" dirty="0"/>
              <a:t>Column 28</a:t>
            </a:r>
            <a:r>
              <a:rPr lang="en-US" dirty="0" smtClean="0"/>
              <a:t>!). </a:t>
            </a:r>
            <a:r>
              <a:rPr lang="en-US" dirty="0"/>
              <a:t>These two figures are to be the same.</a:t>
            </a:r>
          </a:p>
        </p:txBody>
      </p:sp>
      <p:sp>
        <p:nvSpPr>
          <p:cNvPr id="5" name="Title 1"/>
          <p:cNvSpPr txBox="1">
            <a:spLocks/>
          </p:cNvSpPr>
          <p:nvPr/>
        </p:nvSpPr>
        <p:spPr>
          <a:xfrm>
            <a:off x="457200" y="274638"/>
            <a:ext cx="8229600" cy="868362"/>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dirty="0" smtClean="0"/>
              <a:t>Page 2</a:t>
            </a:r>
            <a:endParaRPr lang="en-US" dirty="0"/>
          </a:p>
        </p:txBody>
      </p:sp>
      <p:pic>
        <p:nvPicPr>
          <p:cNvPr id="9" name="Picture 8"/>
          <p:cNvPicPr>
            <a:picLocks noChangeAspect="1"/>
          </p:cNvPicPr>
          <p:nvPr/>
        </p:nvPicPr>
        <p:blipFill rotWithShape="1">
          <a:blip r:embed="rId2"/>
          <a:srcRect l="55004" t="44340" r="27495" b="41586"/>
          <a:stretch/>
        </p:blipFill>
        <p:spPr>
          <a:xfrm>
            <a:off x="2971800" y="1261581"/>
            <a:ext cx="3200400" cy="1447800"/>
          </a:xfrm>
          <a:prstGeom prst="rect">
            <a:avLst/>
          </a:prstGeom>
        </p:spPr>
      </p:pic>
      <p:cxnSp>
        <p:nvCxnSpPr>
          <p:cNvPr id="6" name="Straight Connector 5"/>
          <p:cNvCxnSpPr/>
          <p:nvPr/>
        </p:nvCxnSpPr>
        <p:spPr>
          <a:xfrm>
            <a:off x="3657600" y="1371600"/>
            <a:ext cx="457200" cy="1143000"/>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Straight Connector 7"/>
          <p:cNvCxnSpPr/>
          <p:nvPr/>
        </p:nvCxnSpPr>
        <p:spPr>
          <a:xfrm flipV="1">
            <a:off x="3657600" y="1371600"/>
            <a:ext cx="457200" cy="114300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287596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3100"/>
          </a:xfrm>
        </p:spPr>
        <p:txBody>
          <a:bodyPr/>
          <a:lstStyle/>
          <a:p>
            <a:pPr algn="ctr"/>
            <a:r>
              <a:rPr lang="en-US" dirty="0" smtClean="0"/>
              <a:t>Page 3</a:t>
            </a:r>
            <a:endParaRPr lang="en-US" dirty="0"/>
          </a:p>
        </p:txBody>
      </p:sp>
      <p:pic>
        <p:nvPicPr>
          <p:cNvPr id="4" name="Picture 3"/>
          <p:cNvPicPr>
            <a:picLocks noChangeAspect="1"/>
          </p:cNvPicPr>
          <p:nvPr/>
        </p:nvPicPr>
        <p:blipFill rotWithShape="1">
          <a:blip r:embed="rId2"/>
          <a:srcRect l="7083" t="18519" r="17083" b="10371"/>
          <a:stretch/>
        </p:blipFill>
        <p:spPr>
          <a:xfrm>
            <a:off x="303652" y="1752600"/>
            <a:ext cx="8536696" cy="4502873"/>
          </a:xfrm>
          <a:prstGeom prst="rect">
            <a:avLst/>
          </a:prstGeom>
        </p:spPr>
      </p:pic>
      <p:sp>
        <p:nvSpPr>
          <p:cNvPr id="3" name="Content Placeholder 2"/>
          <p:cNvSpPr>
            <a:spLocks noGrp="1"/>
          </p:cNvSpPr>
          <p:nvPr>
            <p:ph idx="1"/>
          </p:nvPr>
        </p:nvSpPr>
        <p:spPr>
          <a:xfrm>
            <a:off x="1600200" y="2819400"/>
            <a:ext cx="6324600" cy="2514600"/>
          </a:xfrm>
          <a:solidFill>
            <a:schemeClr val="tx1">
              <a:lumMod val="95000"/>
              <a:alpha val="80000"/>
            </a:schemeClr>
          </a:solidFill>
        </p:spPr>
        <p:txBody>
          <a:bodyPr/>
          <a:lstStyle/>
          <a:p>
            <a:r>
              <a:rPr lang="en-US" dirty="0" smtClean="0">
                <a:solidFill>
                  <a:schemeClr val="tx2">
                    <a:lumMod val="25000"/>
                  </a:schemeClr>
                </a:solidFill>
              </a:rPr>
              <a:t>The columns provide space for denominationally employed workers by </a:t>
            </a:r>
            <a:r>
              <a:rPr lang="en-US" u="sng" dirty="0" smtClean="0">
                <a:solidFill>
                  <a:schemeClr val="tx2">
                    <a:lumMod val="25000"/>
                  </a:schemeClr>
                </a:solidFill>
              </a:rPr>
              <a:t>type</a:t>
            </a:r>
            <a:r>
              <a:rPr lang="en-US" dirty="0" smtClean="0">
                <a:solidFill>
                  <a:schemeClr val="tx2">
                    <a:lumMod val="25000"/>
                  </a:schemeClr>
                </a:solidFill>
              </a:rPr>
              <a:t> of employment.</a:t>
            </a:r>
          </a:p>
          <a:p>
            <a:r>
              <a:rPr lang="en-US" dirty="0" smtClean="0">
                <a:solidFill>
                  <a:schemeClr val="tx2">
                    <a:lumMod val="25000"/>
                  </a:schemeClr>
                </a:solidFill>
              </a:rPr>
              <a:t>The rows provide space for all credentials and licenses.</a:t>
            </a:r>
          </a:p>
          <a:p>
            <a:r>
              <a:rPr lang="en-US" dirty="0" smtClean="0">
                <a:solidFill>
                  <a:schemeClr val="tx2">
                    <a:lumMod val="25000"/>
                  </a:schemeClr>
                </a:solidFill>
              </a:rPr>
              <a:t>Each employee is to be accounted for by row </a:t>
            </a:r>
            <a:r>
              <a:rPr lang="en-US" i="1" dirty="0" smtClean="0">
                <a:solidFill>
                  <a:schemeClr val="tx2">
                    <a:lumMod val="25000"/>
                  </a:schemeClr>
                </a:solidFill>
              </a:rPr>
              <a:t>AND</a:t>
            </a:r>
            <a:r>
              <a:rPr lang="en-US" dirty="0" smtClean="0">
                <a:solidFill>
                  <a:schemeClr val="tx2">
                    <a:lumMod val="25000"/>
                  </a:schemeClr>
                </a:solidFill>
              </a:rPr>
              <a:t> by column.</a:t>
            </a:r>
            <a:endParaRPr lang="en-US" dirty="0">
              <a:solidFill>
                <a:schemeClr val="tx2">
                  <a:lumMod val="25000"/>
                </a:schemeClr>
              </a:solidFill>
            </a:endParaRPr>
          </a:p>
        </p:txBody>
      </p:sp>
      <p:sp>
        <p:nvSpPr>
          <p:cNvPr id="5" name="Right Brace 4"/>
          <p:cNvSpPr/>
          <p:nvPr/>
        </p:nvSpPr>
        <p:spPr>
          <a:xfrm rot="16200000">
            <a:off x="1954771" y="964165"/>
            <a:ext cx="814866" cy="1828803"/>
          </a:xfrm>
          <a:prstGeom prst="righ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dirty="0"/>
          </a:p>
        </p:txBody>
      </p:sp>
      <p:sp>
        <p:nvSpPr>
          <p:cNvPr id="6" name="TextBox 5"/>
          <p:cNvSpPr txBox="1"/>
          <p:nvPr/>
        </p:nvSpPr>
        <p:spPr>
          <a:xfrm>
            <a:off x="1409698" y="1154668"/>
            <a:ext cx="2019302" cy="369332"/>
          </a:xfrm>
          <a:prstGeom prst="rect">
            <a:avLst/>
          </a:prstGeom>
          <a:noFill/>
        </p:spPr>
        <p:txBody>
          <a:bodyPr wrap="square" rtlCol="0">
            <a:spAutoFit/>
          </a:bodyPr>
          <a:lstStyle/>
          <a:p>
            <a:pPr algn="ctr"/>
            <a:r>
              <a:rPr lang="en-US" dirty="0" smtClean="0"/>
              <a:t>General Employees</a:t>
            </a:r>
            <a:endParaRPr lang="en-US" dirty="0"/>
          </a:p>
        </p:txBody>
      </p:sp>
      <p:sp>
        <p:nvSpPr>
          <p:cNvPr id="7" name="Right Brace 6"/>
          <p:cNvSpPr/>
          <p:nvPr/>
        </p:nvSpPr>
        <p:spPr>
          <a:xfrm rot="16200000">
            <a:off x="4976341" y="-228601"/>
            <a:ext cx="791525" cy="4191000"/>
          </a:xfrm>
          <a:prstGeom prst="righ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dirty="0"/>
          </a:p>
        </p:txBody>
      </p:sp>
      <p:sp>
        <p:nvSpPr>
          <p:cNvPr id="8" name="TextBox 7"/>
          <p:cNvSpPr txBox="1"/>
          <p:nvPr/>
        </p:nvSpPr>
        <p:spPr>
          <a:xfrm>
            <a:off x="4284789" y="1154668"/>
            <a:ext cx="2268411" cy="369332"/>
          </a:xfrm>
          <a:prstGeom prst="rect">
            <a:avLst/>
          </a:prstGeom>
          <a:noFill/>
        </p:spPr>
        <p:txBody>
          <a:bodyPr wrap="square" rtlCol="0">
            <a:spAutoFit/>
          </a:bodyPr>
          <a:lstStyle/>
          <a:p>
            <a:pPr algn="ctr"/>
            <a:r>
              <a:rPr lang="en-US" dirty="0" smtClean="0"/>
              <a:t>Institutional Employees</a:t>
            </a:r>
            <a:endParaRPr lang="en-US" dirty="0"/>
          </a:p>
        </p:txBody>
      </p:sp>
    </p:spTree>
    <p:extLst>
      <p:ext uri="{BB962C8B-B14F-4D97-AF65-F5344CB8AC3E}">
        <p14:creationId xmlns:p14="http://schemas.microsoft.com/office/powerpoint/2010/main" val="3099065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ctr"/>
            <a:r>
              <a:rPr lang="en-US" dirty="0" smtClean="0"/>
              <a:t>Page 3</a:t>
            </a:r>
            <a:endParaRPr lang="en-US" dirty="0"/>
          </a:p>
        </p:txBody>
      </p:sp>
      <p:pic>
        <p:nvPicPr>
          <p:cNvPr id="12" name="Picture 11"/>
          <p:cNvPicPr>
            <a:picLocks noChangeAspect="1"/>
          </p:cNvPicPr>
          <p:nvPr/>
        </p:nvPicPr>
        <p:blipFill rotWithShape="1">
          <a:blip r:embed="rId2"/>
          <a:srcRect l="7084" t="19629" r="17083" b="11481"/>
          <a:stretch/>
        </p:blipFill>
        <p:spPr>
          <a:xfrm>
            <a:off x="332337" y="1447799"/>
            <a:ext cx="8499989" cy="4343401"/>
          </a:xfrm>
          <a:prstGeom prst="rect">
            <a:avLst/>
          </a:prstGeom>
        </p:spPr>
      </p:pic>
      <p:sp>
        <p:nvSpPr>
          <p:cNvPr id="3" name="Content Placeholder 2"/>
          <p:cNvSpPr>
            <a:spLocks noGrp="1"/>
          </p:cNvSpPr>
          <p:nvPr>
            <p:ph idx="1"/>
          </p:nvPr>
        </p:nvSpPr>
        <p:spPr>
          <a:xfrm>
            <a:off x="1524000" y="4648200"/>
            <a:ext cx="7162800" cy="1828800"/>
          </a:xfrm>
          <a:solidFill>
            <a:schemeClr val="tx1">
              <a:lumMod val="95000"/>
              <a:alpha val="80000"/>
            </a:schemeClr>
          </a:solidFill>
        </p:spPr>
        <p:txBody>
          <a:bodyPr>
            <a:normAutofit/>
          </a:bodyPr>
          <a:lstStyle/>
          <a:p>
            <a:pPr marL="0" indent="0">
              <a:buNone/>
            </a:pPr>
            <a:r>
              <a:rPr lang="en-US" sz="2200" dirty="0">
                <a:solidFill>
                  <a:schemeClr val="tx2">
                    <a:lumMod val="25000"/>
                  </a:schemeClr>
                </a:solidFill>
              </a:rPr>
              <a:t>Example.  A </a:t>
            </a:r>
            <a:r>
              <a:rPr lang="en-US" sz="2200" dirty="0" smtClean="0">
                <a:solidFill>
                  <a:schemeClr val="tx2">
                    <a:lumMod val="25000"/>
                  </a:schemeClr>
                </a:solidFill>
              </a:rPr>
              <a:t>full time licensed </a:t>
            </a:r>
            <a:r>
              <a:rPr lang="en-US" sz="2200" dirty="0">
                <a:solidFill>
                  <a:schemeClr val="tx2">
                    <a:lumMod val="25000"/>
                  </a:schemeClr>
                </a:solidFill>
              </a:rPr>
              <a:t>missionary who works in an educational institution but is not a teacher would be tabulated in the box where the Missionary License row and the Others in Educational Institutions column intersect. (Primary Schools are not educational institutions.)</a:t>
            </a:r>
          </a:p>
        </p:txBody>
      </p:sp>
      <p:cxnSp>
        <p:nvCxnSpPr>
          <p:cNvPr id="5" name="Straight Arrow Connector 4"/>
          <p:cNvCxnSpPr/>
          <p:nvPr/>
        </p:nvCxnSpPr>
        <p:spPr>
          <a:xfrm>
            <a:off x="1447800" y="4267200"/>
            <a:ext cx="2514600"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7" name="Straight Arrow Connector 6"/>
          <p:cNvCxnSpPr/>
          <p:nvPr/>
        </p:nvCxnSpPr>
        <p:spPr>
          <a:xfrm>
            <a:off x="3962400" y="2362200"/>
            <a:ext cx="0" cy="19050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1" name="TextBox 10"/>
          <p:cNvSpPr txBox="1"/>
          <p:nvPr/>
        </p:nvSpPr>
        <p:spPr>
          <a:xfrm>
            <a:off x="5105400" y="2362200"/>
            <a:ext cx="2590800" cy="1477328"/>
          </a:xfrm>
          <a:prstGeom prst="rect">
            <a:avLst/>
          </a:prstGeom>
          <a:solidFill>
            <a:schemeClr val="tx1">
              <a:alpha val="80000"/>
            </a:schemeClr>
          </a:solidFill>
        </p:spPr>
        <p:txBody>
          <a:bodyPr wrap="square" rtlCol="0">
            <a:spAutoFit/>
          </a:bodyPr>
          <a:lstStyle/>
          <a:p>
            <a:r>
              <a:rPr lang="en-US" dirty="0">
                <a:solidFill>
                  <a:schemeClr val="tx2">
                    <a:lumMod val="25000"/>
                  </a:schemeClr>
                </a:solidFill>
              </a:rPr>
              <a:t> List </a:t>
            </a:r>
            <a:r>
              <a:rPr lang="en-US" dirty="0" smtClean="0">
                <a:solidFill>
                  <a:schemeClr val="tx2">
                    <a:lumMod val="25000"/>
                  </a:schemeClr>
                </a:solidFill>
              </a:rPr>
              <a:t>all honorary/emeritus </a:t>
            </a:r>
            <a:r>
              <a:rPr lang="en-US" dirty="0">
                <a:solidFill>
                  <a:schemeClr val="tx2">
                    <a:lumMod val="25000"/>
                  </a:schemeClr>
                </a:solidFill>
              </a:rPr>
              <a:t>(retired) </a:t>
            </a:r>
            <a:r>
              <a:rPr lang="en-US" dirty="0" smtClean="0">
                <a:solidFill>
                  <a:schemeClr val="tx2">
                    <a:lumMod val="25000"/>
                  </a:schemeClr>
                </a:solidFill>
              </a:rPr>
              <a:t>employees </a:t>
            </a:r>
            <a:r>
              <a:rPr lang="en-US" dirty="0">
                <a:solidFill>
                  <a:schemeClr val="tx2">
                    <a:lumMod val="25000"/>
                  </a:schemeClr>
                </a:solidFill>
              </a:rPr>
              <a:t>in the last </a:t>
            </a:r>
            <a:r>
              <a:rPr lang="en-US" dirty="0" smtClean="0">
                <a:solidFill>
                  <a:schemeClr val="tx2">
                    <a:lumMod val="25000"/>
                  </a:schemeClr>
                </a:solidFill>
              </a:rPr>
              <a:t>column.  Credentialed only—do </a:t>
            </a:r>
            <a:r>
              <a:rPr lang="en-US" dirty="0">
                <a:solidFill>
                  <a:schemeClr val="tx2">
                    <a:lumMod val="25000"/>
                  </a:schemeClr>
                </a:solidFill>
              </a:rPr>
              <a:t>not list any who are </a:t>
            </a:r>
            <a:r>
              <a:rPr lang="en-US" dirty="0" smtClean="0">
                <a:solidFill>
                  <a:schemeClr val="tx2">
                    <a:lumMod val="25000"/>
                  </a:schemeClr>
                </a:solidFill>
              </a:rPr>
              <a:t>licensed</a:t>
            </a:r>
            <a:r>
              <a:rPr lang="en-US" dirty="0">
                <a:solidFill>
                  <a:schemeClr val="tx2">
                    <a:lumMod val="25000"/>
                  </a:schemeClr>
                </a:solidFill>
              </a:rPr>
              <a:t>!</a:t>
            </a:r>
          </a:p>
        </p:txBody>
      </p:sp>
      <p:cxnSp>
        <p:nvCxnSpPr>
          <p:cNvPr id="13" name="Straight Arrow Connector 12"/>
          <p:cNvCxnSpPr/>
          <p:nvPr/>
        </p:nvCxnSpPr>
        <p:spPr>
          <a:xfrm>
            <a:off x="7620000" y="3048000"/>
            <a:ext cx="990600"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83957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868362"/>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dirty="0" smtClean="0"/>
              <a:t>Page 3</a:t>
            </a:r>
            <a:endParaRPr lang="en-US" dirty="0"/>
          </a:p>
        </p:txBody>
      </p:sp>
      <p:pic>
        <p:nvPicPr>
          <p:cNvPr id="5" name="Picture 4"/>
          <p:cNvPicPr>
            <a:picLocks noChangeAspect="1"/>
          </p:cNvPicPr>
          <p:nvPr/>
        </p:nvPicPr>
        <p:blipFill rotWithShape="1">
          <a:blip r:embed="rId2"/>
          <a:srcRect l="7084" t="19629" r="17083" b="11481"/>
          <a:stretch/>
        </p:blipFill>
        <p:spPr>
          <a:xfrm>
            <a:off x="332337" y="1447799"/>
            <a:ext cx="8499989" cy="4343401"/>
          </a:xfrm>
          <a:prstGeom prst="rect">
            <a:avLst/>
          </a:prstGeom>
        </p:spPr>
      </p:pic>
      <p:sp>
        <p:nvSpPr>
          <p:cNvPr id="3" name="Content Placeholder 2"/>
          <p:cNvSpPr>
            <a:spLocks noGrp="1"/>
          </p:cNvSpPr>
          <p:nvPr>
            <p:ph idx="1"/>
          </p:nvPr>
        </p:nvSpPr>
        <p:spPr>
          <a:xfrm>
            <a:off x="2581835" y="3429000"/>
            <a:ext cx="6078967" cy="2666999"/>
          </a:xfrm>
          <a:solidFill>
            <a:srgbClr val="F5F5F5">
              <a:alpha val="69804"/>
            </a:srgbClr>
          </a:solidFill>
        </p:spPr>
        <p:txBody>
          <a:bodyPr>
            <a:normAutofit/>
          </a:bodyPr>
          <a:lstStyle/>
          <a:p>
            <a:pPr marL="0" indent="0">
              <a:buNone/>
            </a:pPr>
            <a:r>
              <a:rPr lang="en-US" dirty="0">
                <a:solidFill>
                  <a:schemeClr val="bg1"/>
                </a:solidFill>
              </a:rPr>
              <a:t>NOTE: Some combinations of credential and type of employment </a:t>
            </a:r>
            <a:r>
              <a:rPr lang="en-US" i="1" dirty="0">
                <a:solidFill>
                  <a:schemeClr val="bg1"/>
                </a:solidFill>
              </a:rPr>
              <a:t>are not valid</a:t>
            </a:r>
            <a:r>
              <a:rPr lang="en-US" dirty="0">
                <a:solidFill>
                  <a:schemeClr val="bg1"/>
                </a:solidFill>
              </a:rPr>
              <a:t>.  The squares for these combinations are grayed out and no data should be placed there.  For example, an Administrative Ministries Credential or License is only issued to someone who is NOT in direct evangelistic and pastoral work.  </a:t>
            </a:r>
          </a:p>
        </p:txBody>
      </p:sp>
      <p:cxnSp>
        <p:nvCxnSpPr>
          <p:cNvPr id="7" name="Straight Arrow Connector 6"/>
          <p:cNvCxnSpPr/>
          <p:nvPr/>
        </p:nvCxnSpPr>
        <p:spPr>
          <a:xfrm flipH="1" flipV="1">
            <a:off x="1524000" y="3048000"/>
            <a:ext cx="762000" cy="6858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2502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868362"/>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dirty="0" smtClean="0"/>
              <a:t>Page 3</a:t>
            </a:r>
            <a:endParaRPr lang="en-US" dirty="0"/>
          </a:p>
        </p:txBody>
      </p:sp>
      <p:pic>
        <p:nvPicPr>
          <p:cNvPr id="5" name="Picture 4"/>
          <p:cNvPicPr>
            <a:picLocks noChangeAspect="1"/>
          </p:cNvPicPr>
          <p:nvPr/>
        </p:nvPicPr>
        <p:blipFill rotWithShape="1">
          <a:blip r:embed="rId2"/>
          <a:srcRect l="7084" t="19629" r="17083" b="11481"/>
          <a:stretch/>
        </p:blipFill>
        <p:spPr>
          <a:xfrm>
            <a:off x="332337" y="1447799"/>
            <a:ext cx="8499989" cy="4343401"/>
          </a:xfrm>
          <a:prstGeom prst="rect">
            <a:avLst/>
          </a:prstGeom>
        </p:spPr>
      </p:pic>
      <p:sp>
        <p:nvSpPr>
          <p:cNvPr id="3" name="Content Placeholder 2"/>
          <p:cNvSpPr>
            <a:spLocks noGrp="1"/>
          </p:cNvSpPr>
          <p:nvPr>
            <p:ph idx="1"/>
          </p:nvPr>
        </p:nvSpPr>
        <p:spPr>
          <a:xfrm>
            <a:off x="2581835" y="2895600"/>
            <a:ext cx="6078967" cy="3505200"/>
          </a:xfrm>
          <a:solidFill>
            <a:srgbClr val="F5F5F5">
              <a:alpha val="69804"/>
            </a:srgbClr>
          </a:solidFill>
        </p:spPr>
        <p:txBody>
          <a:bodyPr>
            <a:noAutofit/>
          </a:bodyPr>
          <a:lstStyle/>
          <a:p>
            <a:pPr marL="0" indent="0">
              <a:buNone/>
            </a:pPr>
            <a:r>
              <a:rPr lang="en-US" dirty="0">
                <a:solidFill>
                  <a:schemeClr val="bg1"/>
                </a:solidFill>
              </a:rPr>
              <a:t> Also, of those holding Ministerial Credentials, </a:t>
            </a:r>
            <a:r>
              <a:rPr lang="en-US" i="1" dirty="0">
                <a:solidFill>
                  <a:schemeClr val="bg1"/>
                </a:solidFill>
              </a:rPr>
              <a:t>only</a:t>
            </a:r>
            <a:r>
              <a:rPr lang="en-US" dirty="0">
                <a:solidFill>
                  <a:schemeClr val="bg1"/>
                </a:solidFill>
              </a:rPr>
              <a:t> the ones who are employed as pastors</a:t>
            </a:r>
            <a:r>
              <a:rPr lang="en-US" dirty="0" smtClean="0">
                <a:solidFill>
                  <a:schemeClr val="bg1"/>
                </a:solidFill>
              </a:rPr>
              <a:t>/ associate </a:t>
            </a:r>
            <a:r>
              <a:rPr lang="en-US" dirty="0">
                <a:solidFill>
                  <a:schemeClr val="bg1"/>
                </a:solidFill>
              </a:rPr>
              <a:t>pastors of a congregation or who are employed by a conference/union specifically as an evangelist should be listed as an evangelistic and pastoral employee. An individual with a Ministerial Credential who holds an elected position at the conference level or above should be listed as doing administrative work.</a:t>
            </a:r>
          </a:p>
        </p:txBody>
      </p:sp>
      <p:cxnSp>
        <p:nvCxnSpPr>
          <p:cNvPr id="7" name="Straight Arrow Connector 6"/>
          <p:cNvCxnSpPr/>
          <p:nvPr/>
        </p:nvCxnSpPr>
        <p:spPr>
          <a:xfrm flipH="1" flipV="1">
            <a:off x="1600200" y="2438400"/>
            <a:ext cx="762000" cy="6858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41743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0" y="4647803"/>
            <a:ext cx="4343400" cy="1676797"/>
          </a:xfrm>
        </p:spPr>
        <p:txBody>
          <a:bodyPr/>
          <a:lstStyle/>
          <a:p>
            <a:pPr marL="0" indent="0">
              <a:buNone/>
            </a:pPr>
            <a:r>
              <a:rPr lang="en-US" dirty="0"/>
              <a:t>The row totals of each credential and license category must equal the column totals of columns 22a to 29 on page 2.</a:t>
            </a:r>
          </a:p>
        </p:txBody>
      </p:sp>
      <p:sp>
        <p:nvSpPr>
          <p:cNvPr id="4" name="Title 1"/>
          <p:cNvSpPr txBox="1">
            <a:spLocks/>
          </p:cNvSpPr>
          <p:nvPr/>
        </p:nvSpPr>
        <p:spPr>
          <a:xfrm>
            <a:off x="457200" y="274638"/>
            <a:ext cx="8229600" cy="868362"/>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dirty="0" smtClean="0"/>
              <a:t>Page 3</a:t>
            </a:r>
            <a:endParaRPr lang="en-US" dirty="0"/>
          </a:p>
        </p:txBody>
      </p:sp>
      <p:pic>
        <p:nvPicPr>
          <p:cNvPr id="13" name="Picture 12"/>
          <p:cNvPicPr>
            <a:picLocks noChangeAspect="1"/>
          </p:cNvPicPr>
          <p:nvPr/>
        </p:nvPicPr>
        <p:blipFill rotWithShape="1">
          <a:blip r:embed="rId2"/>
          <a:srcRect l="7084" t="19629" r="17083" b="56199"/>
          <a:stretch/>
        </p:blipFill>
        <p:spPr>
          <a:xfrm>
            <a:off x="332337" y="1447799"/>
            <a:ext cx="8499989" cy="1524001"/>
          </a:xfrm>
          <a:prstGeom prst="rect">
            <a:avLst/>
          </a:prstGeom>
        </p:spPr>
      </p:pic>
      <p:pic>
        <p:nvPicPr>
          <p:cNvPr id="2" name="Picture 1"/>
          <p:cNvPicPr>
            <a:picLocks noChangeAspect="1"/>
          </p:cNvPicPr>
          <p:nvPr/>
        </p:nvPicPr>
        <p:blipFill rotWithShape="1">
          <a:blip r:embed="rId3"/>
          <a:srcRect l="19167" t="41111" r="70417" b="44907"/>
          <a:stretch/>
        </p:blipFill>
        <p:spPr>
          <a:xfrm>
            <a:off x="2057400" y="3965920"/>
            <a:ext cx="1905000" cy="1438276"/>
          </a:xfrm>
          <a:prstGeom prst="rect">
            <a:avLst/>
          </a:prstGeom>
        </p:spPr>
      </p:pic>
      <p:pic>
        <p:nvPicPr>
          <p:cNvPr id="15" name="Picture 14"/>
          <p:cNvPicPr>
            <a:picLocks noChangeAspect="1"/>
          </p:cNvPicPr>
          <p:nvPr/>
        </p:nvPicPr>
        <p:blipFill rotWithShape="1">
          <a:blip r:embed="rId3"/>
          <a:srcRect l="19167" t="79537" r="70417" b="17408"/>
          <a:stretch/>
        </p:blipFill>
        <p:spPr>
          <a:xfrm>
            <a:off x="2057400" y="5400676"/>
            <a:ext cx="1905000" cy="314324"/>
          </a:xfrm>
          <a:prstGeom prst="rect">
            <a:avLst/>
          </a:prstGeom>
        </p:spPr>
      </p:pic>
      <p:cxnSp>
        <p:nvCxnSpPr>
          <p:cNvPr id="8" name="Straight Arrow Connector 7"/>
          <p:cNvCxnSpPr/>
          <p:nvPr/>
        </p:nvCxnSpPr>
        <p:spPr>
          <a:xfrm flipV="1">
            <a:off x="2286000" y="2361210"/>
            <a:ext cx="5257800" cy="3124794"/>
          </a:xfrm>
          <a:prstGeom prst="straightConnector1">
            <a:avLst/>
          </a:prstGeom>
          <a:ln>
            <a:headEnd type="arrow"/>
            <a:tailEnd type="arrow"/>
          </a:ln>
        </p:spPr>
        <p:style>
          <a:lnRef idx="1">
            <a:schemeClr val="accent4"/>
          </a:lnRef>
          <a:fillRef idx="0">
            <a:schemeClr val="accent4"/>
          </a:fillRef>
          <a:effectRef idx="0">
            <a:schemeClr val="accent4"/>
          </a:effectRef>
          <a:fontRef idx="minor">
            <a:schemeClr val="tx1"/>
          </a:fontRef>
        </p:style>
      </p:cxnSp>
      <p:cxnSp>
        <p:nvCxnSpPr>
          <p:cNvPr id="10" name="Straight Arrow Connector 9"/>
          <p:cNvCxnSpPr/>
          <p:nvPr/>
        </p:nvCxnSpPr>
        <p:spPr>
          <a:xfrm flipV="1">
            <a:off x="2895600" y="2590206"/>
            <a:ext cx="4648200" cy="2895798"/>
          </a:xfrm>
          <a:prstGeom prst="straightConnector1">
            <a:avLst/>
          </a:prstGeom>
          <a:ln>
            <a:headEnd type="arrow"/>
            <a:tailEnd type="arrow"/>
          </a:ln>
        </p:spPr>
        <p:style>
          <a:lnRef idx="1">
            <a:schemeClr val="accent4"/>
          </a:lnRef>
          <a:fillRef idx="0">
            <a:schemeClr val="accent4"/>
          </a:fillRef>
          <a:effectRef idx="0">
            <a:schemeClr val="accent4"/>
          </a:effectRef>
          <a:fontRef idx="minor">
            <a:schemeClr val="tx1"/>
          </a:fontRef>
        </p:style>
      </p:cxnSp>
      <p:cxnSp>
        <p:nvCxnSpPr>
          <p:cNvPr id="12" name="Straight Arrow Connector 11"/>
          <p:cNvCxnSpPr/>
          <p:nvPr/>
        </p:nvCxnSpPr>
        <p:spPr>
          <a:xfrm flipV="1">
            <a:off x="3505200" y="2819004"/>
            <a:ext cx="4038600" cy="2667197"/>
          </a:xfrm>
          <a:prstGeom prst="straightConnector1">
            <a:avLst/>
          </a:prstGeom>
          <a:ln>
            <a:headEnd type="arrow"/>
            <a:tailEnd type="arrow"/>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96644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0"/>
                                        </p:tgtEl>
                                        <p:attrNameLst>
                                          <p:attrName>r</p:attrName>
                                        </p:attrNameLst>
                                      </p:cBhvr>
                                    </p:animRot>
                                    <p:animRot by="-240000">
                                      <p:cBhvr>
                                        <p:cTn id="13" dur="200" fill="hold">
                                          <p:stCondLst>
                                            <p:cond delay="200"/>
                                          </p:stCondLst>
                                        </p:cTn>
                                        <p:tgtEl>
                                          <p:spTgt spid="10"/>
                                        </p:tgtEl>
                                        <p:attrNameLst>
                                          <p:attrName>r</p:attrName>
                                        </p:attrNameLst>
                                      </p:cBhvr>
                                    </p:animRot>
                                    <p:animRot by="240000">
                                      <p:cBhvr>
                                        <p:cTn id="14" dur="200" fill="hold">
                                          <p:stCondLst>
                                            <p:cond delay="400"/>
                                          </p:stCondLst>
                                        </p:cTn>
                                        <p:tgtEl>
                                          <p:spTgt spid="10"/>
                                        </p:tgtEl>
                                        <p:attrNameLst>
                                          <p:attrName>r</p:attrName>
                                        </p:attrNameLst>
                                      </p:cBhvr>
                                    </p:animRot>
                                    <p:animRot by="-240000">
                                      <p:cBhvr>
                                        <p:cTn id="15" dur="200" fill="hold">
                                          <p:stCondLst>
                                            <p:cond delay="600"/>
                                          </p:stCondLst>
                                        </p:cTn>
                                        <p:tgtEl>
                                          <p:spTgt spid="10"/>
                                        </p:tgtEl>
                                        <p:attrNameLst>
                                          <p:attrName>r</p:attrName>
                                        </p:attrNameLst>
                                      </p:cBhvr>
                                    </p:animRot>
                                    <p:animRot by="120000">
                                      <p:cBhvr>
                                        <p:cTn id="16" dur="200" fill="hold">
                                          <p:stCondLst>
                                            <p:cond delay="800"/>
                                          </p:stCondLst>
                                        </p:cTn>
                                        <p:tgtEl>
                                          <p:spTgt spid="10"/>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2"/>
                                        </p:tgtEl>
                                        <p:attrNameLst>
                                          <p:attrName>r</p:attrName>
                                        </p:attrNameLst>
                                      </p:cBhvr>
                                    </p:animRot>
                                    <p:animRot by="-240000">
                                      <p:cBhvr>
                                        <p:cTn id="19" dur="200" fill="hold">
                                          <p:stCondLst>
                                            <p:cond delay="200"/>
                                          </p:stCondLst>
                                        </p:cTn>
                                        <p:tgtEl>
                                          <p:spTgt spid="12"/>
                                        </p:tgtEl>
                                        <p:attrNameLst>
                                          <p:attrName>r</p:attrName>
                                        </p:attrNameLst>
                                      </p:cBhvr>
                                    </p:animRot>
                                    <p:animRot by="240000">
                                      <p:cBhvr>
                                        <p:cTn id="20" dur="200" fill="hold">
                                          <p:stCondLst>
                                            <p:cond delay="400"/>
                                          </p:stCondLst>
                                        </p:cTn>
                                        <p:tgtEl>
                                          <p:spTgt spid="12"/>
                                        </p:tgtEl>
                                        <p:attrNameLst>
                                          <p:attrName>r</p:attrName>
                                        </p:attrNameLst>
                                      </p:cBhvr>
                                    </p:animRot>
                                    <p:animRot by="-240000">
                                      <p:cBhvr>
                                        <p:cTn id="21" dur="200" fill="hold">
                                          <p:stCondLst>
                                            <p:cond delay="600"/>
                                          </p:stCondLst>
                                        </p:cTn>
                                        <p:tgtEl>
                                          <p:spTgt spid="12"/>
                                        </p:tgtEl>
                                        <p:attrNameLst>
                                          <p:attrName>r</p:attrName>
                                        </p:attrNameLst>
                                      </p:cBhvr>
                                    </p:animRot>
                                    <p:animRot by="120000">
                                      <p:cBhvr>
                                        <p:cTn id="22"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55314" t="40742" r="27922" b="17034"/>
          <a:stretch/>
        </p:blipFill>
        <p:spPr>
          <a:xfrm>
            <a:off x="2033313" y="2133600"/>
            <a:ext cx="2767287" cy="3920359"/>
          </a:xfrm>
          <a:prstGeom prst="rect">
            <a:avLst/>
          </a:prstGeom>
        </p:spPr>
      </p:pic>
      <p:sp>
        <p:nvSpPr>
          <p:cNvPr id="3" name="Content Placeholder 2"/>
          <p:cNvSpPr>
            <a:spLocks noGrp="1"/>
          </p:cNvSpPr>
          <p:nvPr>
            <p:ph idx="1"/>
          </p:nvPr>
        </p:nvSpPr>
        <p:spPr>
          <a:xfrm>
            <a:off x="4800600" y="1981200"/>
            <a:ext cx="3962400" cy="3886200"/>
          </a:xfrm>
        </p:spPr>
        <p:txBody>
          <a:bodyPr/>
          <a:lstStyle/>
          <a:p>
            <a:pPr>
              <a:spcAft>
                <a:spcPts val="600"/>
              </a:spcAft>
            </a:pPr>
            <a:r>
              <a:rPr lang="en-US" dirty="0"/>
              <a:t> The total of the column "Total Active Employees" must equal the total of column 30 on page 2</a:t>
            </a:r>
            <a:r>
              <a:rPr lang="en-US" dirty="0" smtClean="0"/>
              <a:t>.</a:t>
            </a:r>
          </a:p>
          <a:p>
            <a:pPr>
              <a:spcAft>
                <a:spcPts val="600"/>
              </a:spcAft>
            </a:pPr>
            <a:r>
              <a:rPr lang="en-US" dirty="0"/>
              <a:t>The total of the column "Honorary/Emeritus Credentialed Employees" must equal the total of column 31 on page 2. </a:t>
            </a:r>
          </a:p>
        </p:txBody>
      </p:sp>
      <p:pic>
        <p:nvPicPr>
          <p:cNvPr id="12" name="Picture 11"/>
          <p:cNvPicPr>
            <a:picLocks noChangeAspect="1"/>
          </p:cNvPicPr>
          <p:nvPr/>
        </p:nvPicPr>
        <p:blipFill rotWithShape="1">
          <a:blip r:embed="rId3"/>
          <a:srcRect l="70155" t="19628" r="17088" b="12919"/>
          <a:stretch/>
        </p:blipFill>
        <p:spPr>
          <a:xfrm>
            <a:off x="381000" y="894692"/>
            <a:ext cx="1524000" cy="4532427"/>
          </a:xfrm>
          <a:prstGeom prst="rect">
            <a:avLst/>
          </a:prstGeom>
        </p:spPr>
      </p:pic>
      <p:sp>
        <p:nvSpPr>
          <p:cNvPr id="4" name="Title 1"/>
          <p:cNvSpPr txBox="1">
            <a:spLocks/>
          </p:cNvSpPr>
          <p:nvPr/>
        </p:nvSpPr>
        <p:spPr>
          <a:xfrm>
            <a:off x="457200" y="274638"/>
            <a:ext cx="8229600" cy="868362"/>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dirty="0" smtClean="0"/>
              <a:t>Page 3</a:t>
            </a:r>
            <a:endParaRPr lang="en-US" dirty="0"/>
          </a:p>
        </p:txBody>
      </p:sp>
      <p:cxnSp>
        <p:nvCxnSpPr>
          <p:cNvPr id="8" name="Straight Arrow Connector 7"/>
          <p:cNvCxnSpPr/>
          <p:nvPr/>
        </p:nvCxnSpPr>
        <p:spPr>
          <a:xfrm>
            <a:off x="1042713" y="5295003"/>
            <a:ext cx="1319487" cy="572397"/>
          </a:xfrm>
          <a:prstGeom prst="straightConnector1">
            <a:avLst/>
          </a:prstGeom>
          <a:ln>
            <a:headEnd type="arrow"/>
            <a:tailEnd type="arrow"/>
          </a:ln>
        </p:spPr>
        <p:style>
          <a:lnRef idx="1">
            <a:schemeClr val="accent4"/>
          </a:lnRef>
          <a:fillRef idx="0">
            <a:schemeClr val="accent4"/>
          </a:fillRef>
          <a:effectRef idx="0">
            <a:schemeClr val="accent4"/>
          </a:effectRef>
          <a:fontRef idx="minor">
            <a:schemeClr val="tx1"/>
          </a:fontRef>
        </p:style>
      </p:cxnSp>
      <p:cxnSp>
        <p:nvCxnSpPr>
          <p:cNvPr id="10" name="Straight Arrow Connector 9"/>
          <p:cNvCxnSpPr/>
          <p:nvPr/>
        </p:nvCxnSpPr>
        <p:spPr>
          <a:xfrm>
            <a:off x="1702456" y="5295003"/>
            <a:ext cx="1650344" cy="572397"/>
          </a:xfrm>
          <a:prstGeom prst="straightConnector1">
            <a:avLst/>
          </a:prstGeom>
          <a:ln>
            <a:headEnd type="arrow"/>
            <a:tailEnd type="arrow"/>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33293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Churches and Membership</a:t>
            </a:r>
            <a:endParaRPr lang="en-US" dirty="0"/>
          </a:p>
        </p:txBody>
      </p:sp>
    </p:spTree>
    <p:extLst>
      <p:ext uri="{BB962C8B-B14F-4D97-AF65-F5344CB8AC3E}">
        <p14:creationId xmlns:p14="http://schemas.microsoft.com/office/powerpoint/2010/main" val="904020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181600"/>
          </a:xfrm>
        </p:spPr>
        <p:txBody>
          <a:bodyPr>
            <a:normAutofit/>
          </a:bodyPr>
          <a:lstStyle/>
          <a:p>
            <a:pPr>
              <a:spcAft>
                <a:spcPts val="600"/>
              </a:spcAft>
            </a:pPr>
            <a:r>
              <a:rPr lang="en-US" dirty="0"/>
              <a:t>Ministerial Credential—ordained ministers of the </a:t>
            </a:r>
            <a:r>
              <a:rPr lang="en-US" dirty="0" smtClean="0"/>
              <a:t>gospel</a:t>
            </a:r>
          </a:p>
          <a:p>
            <a:pPr>
              <a:spcAft>
                <a:spcPts val="600"/>
              </a:spcAft>
            </a:pPr>
            <a:r>
              <a:rPr lang="en-US" dirty="0"/>
              <a:t>Ministerial License—not </a:t>
            </a:r>
            <a:r>
              <a:rPr lang="en-US" dirty="0" smtClean="0"/>
              <a:t>ordained, ministerial </a:t>
            </a:r>
            <a:r>
              <a:rPr lang="en-US" dirty="0"/>
              <a:t>employees who have demonstrated a divine call to ministry who will eventually be </a:t>
            </a:r>
            <a:r>
              <a:rPr lang="en-US" dirty="0" smtClean="0"/>
              <a:t>ordained</a:t>
            </a:r>
          </a:p>
          <a:p>
            <a:pPr>
              <a:spcAft>
                <a:spcPts val="600"/>
              </a:spcAft>
            </a:pPr>
            <a:r>
              <a:rPr lang="en-US" dirty="0"/>
              <a:t>Commissioned Minister Credential—associates in pastoral care with five or more years </a:t>
            </a:r>
            <a:r>
              <a:rPr lang="en-US" dirty="0" smtClean="0"/>
              <a:t>of experience</a:t>
            </a:r>
            <a:r>
              <a:rPr lang="en-US" dirty="0"/>
              <a:t>.  </a:t>
            </a:r>
            <a:r>
              <a:rPr lang="en-US" dirty="0" smtClean="0"/>
              <a:t>(</a:t>
            </a:r>
            <a:r>
              <a:rPr lang="en-US" dirty="0"/>
              <a:t>i.e. Bible instructors; GC, division, union, local conference/mission treasurers and departmental directors including associate and assistant directors; institutional chaplains; presidents and vice presidents of major institutions; </a:t>
            </a:r>
            <a:r>
              <a:rPr lang="en-US" dirty="0" smtClean="0"/>
              <a:t>auditors)</a:t>
            </a:r>
          </a:p>
          <a:p>
            <a:pPr>
              <a:spcAft>
                <a:spcPts val="600"/>
              </a:spcAft>
            </a:pPr>
            <a:r>
              <a:rPr lang="en-US" dirty="0"/>
              <a:t>Commissioned Minister License—associates in pastoral care, less than five years of </a:t>
            </a:r>
            <a:r>
              <a:rPr lang="en-US" dirty="0" smtClean="0"/>
              <a:t>service</a:t>
            </a:r>
            <a:endParaRPr lang="en-US" dirty="0"/>
          </a:p>
        </p:txBody>
      </p:sp>
      <p:sp>
        <p:nvSpPr>
          <p:cNvPr id="4" name="Title 1"/>
          <p:cNvSpPr>
            <a:spLocks noGrp="1"/>
          </p:cNvSpPr>
          <p:nvPr>
            <p:ph type="title"/>
          </p:nvPr>
        </p:nvSpPr>
        <p:spPr>
          <a:xfrm>
            <a:off x="457200" y="274638"/>
            <a:ext cx="8229600" cy="868362"/>
          </a:xfrm>
        </p:spPr>
        <p:txBody>
          <a:bodyPr/>
          <a:lstStyle/>
          <a:p>
            <a:pPr algn="ctr"/>
            <a:r>
              <a:rPr lang="en-US" dirty="0" smtClean="0"/>
              <a:t>Page 3: Classification of Employees</a:t>
            </a:r>
            <a:endParaRPr lang="en-US" dirty="0"/>
          </a:p>
        </p:txBody>
      </p:sp>
    </p:spTree>
    <p:extLst>
      <p:ext uri="{BB962C8B-B14F-4D97-AF65-F5344CB8AC3E}">
        <p14:creationId xmlns:p14="http://schemas.microsoft.com/office/powerpoint/2010/main" val="3341457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181600"/>
          </a:xfrm>
        </p:spPr>
        <p:txBody>
          <a:bodyPr/>
          <a:lstStyle/>
          <a:p>
            <a:pPr>
              <a:spcAft>
                <a:spcPts val="600"/>
              </a:spcAft>
            </a:pPr>
            <a:r>
              <a:rPr lang="en-US" dirty="0"/>
              <a:t>Commissioned Ministry of Teaching Credential—a school teacher with six or more years of </a:t>
            </a:r>
            <a:r>
              <a:rPr lang="en-US" dirty="0" smtClean="0"/>
              <a:t>service</a:t>
            </a:r>
          </a:p>
          <a:p>
            <a:pPr>
              <a:spcAft>
                <a:spcPts val="600"/>
              </a:spcAft>
            </a:pPr>
            <a:r>
              <a:rPr lang="en-US" dirty="0"/>
              <a:t>Commissioned Ministry of Teaching License—with three or more years </a:t>
            </a:r>
            <a:r>
              <a:rPr lang="en-US" dirty="0" smtClean="0"/>
              <a:t>of experience</a:t>
            </a:r>
          </a:p>
          <a:p>
            <a:pPr>
              <a:spcAft>
                <a:spcPts val="600"/>
              </a:spcAft>
            </a:pPr>
            <a:r>
              <a:rPr lang="en-US" dirty="0"/>
              <a:t>Administrative Ministries Credential—non-ministerial employee in a leadership position with 5 or more years in denominational employment (must be </a:t>
            </a:r>
            <a:r>
              <a:rPr lang="en-US" dirty="0" smtClean="0"/>
              <a:t>salaried and </a:t>
            </a:r>
            <a:r>
              <a:rPr lang="en-US" dirty="0"/>
              <a:t>a union, conference</a:t>
            </a:r>
            <a:r>
              <a:rPr lang="en-US" dirty="0" smtClean="0"/>
              <a:t>, or </a:t>
            </a:r>
            <a:r>
              <a:rPr lang="en-US" dirty="0"/>
              <a:t>institutional officer, administrator, </a:t>
            </a:r>
            <a:r>
              <a:rPr lang="en-US" dirty="0" smtClean="0"/>
              <a:t>director, </a:t>
            </a:r>
            <a:r>
              <a:rPr lang="en-US" dirty="0"/>
              <a:t>or associate director</a:t>
            </a:r>
            <a:r>
              <a:rPr lang="en-US" dirty="0" smtClean="0"/>
              <a:t>)</a:t>
            </a:r>
          </a:p>
          <a:p>
            <a:pPr>
              <a:spcAft>
                <a:spcPts val="600"/>
              </a:spcAft>
            </a:pPr>
            <a:r>
              <a:rPr lang="en-US" dirty="0"/>
              <a:t>Administrative Ministries License—non-ministerial employee in a leadership position with less than 5 years in denominational employment (must be </a:t>
            </a:r>
            <a:r>
              <a:rPr lang="en-US" dirty="0" smtClean="0"/>
              <a:t>salaried</a:t>
            </a:r>
            <a:r>
              <a:rPr lang="en-US" dirty="0"/>
              <a:t> </a:t>
            </a:r>
            <a:r>
              <a:rPr lang="en-US" dirty="0" smtClean="0"/>
              <a:t>and </a:t>
            </a:r>
            <a:r>
              <a:rPr lang="en-US" dirty="0"/>
              <a:t>a union, conference</a:t>
            </a:r>
            <a:r>
              <a:rPr lang="en-US" dirty="0" smtClean="0"/>
              <a:t>, or </a:t>
            </a:r>
            <a:r>
              <a:rPr lang="en-US" dirty="0"/>
              <a:t>institutional officer, administrator, </a:t>
            </a:r>
            <a:r>
              <a:rPr lang="en-US" dirty="0" smtClean="0"/>
              <a:t>director, </a:t>
            </a:r>
            <a:r>
              <a:rPr lang="en-US" dirty="0"/>
              <a:t>or associate director</a:t>
            </a:r>
            <a:r>
              <a:rPr lang="en-US" dirty="0" smtClean="0"/>
              <a:t>)</a:t>
            </a:r>
            <a:endParaRPr lang="en-US" dirty="0"/>
          </a:p>
        </p:txBody>
      </p:sp>
      <p:sp>
        <p:nvSpPr>
          <p:cNvPr id="4" name="Title 1"/>
          <p:cNvSpPr txBox="1">
            <a:spLocks/>
          </p:cNvSpPr>
          <p:nvPr/>
        </p:nvSpPr>
        <p:spPr>
          <a:xfrm>
            <a:off x="457200" y="274638"/>
            <a:ext cx="8229600" cy="868362"/>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dirty="0" smtClean="0"/>
              <a:t>Page 3: Classification of Employees</a:t>
            </a:r>
            <a:endParaRPr lang="en-US" dirty="0"/>
          </a:p>
        </p:txBody>
      </p:sp>
    </p:spTree>
    <p:extLst>
      <p:ext uri="{BB962C8B-B14F-4D97-AF65-F5344CB8AC3E}">
        <p14:creationId xmlns:p14="http://schemas.microsoft.com/office/powerpoint/2010/main" val="1674197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105400"/>
          </a:xfrm>
        </p:spPr>
        <p:txBody>
          <a:bodyPr/>
          <a:lstStyle/>
          <a:p>
            <a:pPr>
              <a:spcAft>
                <a:spcPts val="600"/>
              </a:spcAft>
            </a:pPr>
            <a:r>
              <a:rPr lang="en-US" dirty="0"/>
              <a:t>Missionary Credential—five or more years of service (this includes regularly employed institutional and office </a:t>
            </a:r>
            <a:r>
              <a:rPr lang="en-US" dirty="0" smtClean="0"/>
              <a:t>employees)</a:t>
            </a:r>
          </a:p>
          <a:p>
            <a:pPr>
              <a:spcAft>
                <a:spcPts val="600"/>
              </a:spcAft>
            </a:pPr>
            <a:r>
              <a:rPr lang="en-US" dirty="0"/>
              <a:t>Missionary License—less than five years of </a:t>
            </a:r>
            <a:r>
              <a:rPr lang="en-US" dirty="0" smtClean="0"/>
              <a:t>service</a:t>
            </a:r>
          </a:p>
          <a:p>
            <a:pPr>
              <a:spcAft>
                <a:spcPts val="600"/>
              </a:spcAft>
            </a:pPr>
            <a:r>
              <a:rPr lang="en-US" dirty="0"/>
              <a:t>Literature Evangelist Credential—permanent, regular self-employed literature evangelist (who sells products furnished by official SDA publishing houses) who have completed 12 months of work and have met other </a:t>
            </a:r>
            <a:r>
              <a:rPr lang="en-US" dirty="0" smtClean="0"/>
              <a:t>requirements</a:t>
            </a:r>
          </a:p>
          <a:p>
            <a:pPr>
              <a:spcAft>
                <a:spcPts val="600"/>
              </a:spcAft>
            </a:pPr>
            <a:r>
              <a:rPr lang="en-US" dirty="0"/>
              <a:t>Literature Evangelist License—full time beginners who have worked at least three months and have reached the other </a:t>
            </a:r>
            <a:r>
              <a:rPr lang="en-US" dirty="0" smtClean="0"/>
              <a:t>requirements</a:t>
            </a:r>
          </a:p>
          <a:p>
            <a:pPr>
              <a:spcAft>
                <a:spcPts val="600"/>
              </a:spcAft>
            </a:pPr>
            <a:r>
              <a:rPr lang="en-US" dirty="0"/>
              <a:t>Literature Evangelist Intern—a new recruit who holds an identification card</a:t>
            </a:r>
          </a:p>
        </p:txBody>
      </p:sp>
      <p:sp>
        <p:nvSpPr>
          <p:cNvPr id="4" name="Title 1"/>
          <p:cNvSpPr txBox="1">
            <a:spLocks/>
          </p:cNvSpPr>
          <p:nvPr/>
        </p:nvSpPr>
        <p:spPr>
          <a:xfrm>
            <a:off x="457200" y="274638"/>
            <a:ext cx="8229600" cy="868362"/>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dirty="0" smtClean="0"/>
              <a:t>Page 3: Classification of Employees</a:t>
            </a:r>
            <a:endParaRPr lang="en-US" dirty="0"/>
          </a:p>
        </p:txBody>
      </p:sp>
    </p:spTree>
    <p:extLst>
      <p:ext uri="{BB962C8B-B14F-4D97-AF65-F5344CB8AC3E}">
        <p14:creationId xmlns:p14="http://schemas.microsoft.com/office/powerpoint/2010/main" val="29439667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648200"/>
          </a:xfrm>
        </p:spPr>
        <p:txBody>
          <a:bodyPr/>
          <a:lstStyle/>
          <a:p>
            <a:pPr>
              <a:spcAft>
                <a:spcPts val="600"/>
              </a:spcAft>
            </a:pPr>
            <a:r>
              <a:rPr lang="en-US" dirty="0"/>
              <a:t>All Other Regular Employees—are full time, part time, </a:t>
            </a:r>
            <a:r>
              <a:rPr lang="en-US" dirty="0" smtClean="0"/>
              <a:t>or casual </a:t>
            </a:r>
            <a:r>
              <a:rPr lang="en-US" dirty="0"/>
              <a:t>workers who receive denominational pay </a:t>
            </a:r>
            <a:r>
              <a:rPr lang="en-US" i="1" dirty="0"/>
              <a:t>and have not been issued credentials or </a:t>
            </a:r>
            <a:r>
              <a:rPr lang="en-US" i="1" dirty="0" smtClean="0"/>
              <a:t>licenses</a:t>
            </a:r>
          </a:p>
          <a:p>
            <a:pPr>
              <a:spcAft>
                <a:spcPts val="600"/>
              </a:spcAft>
            </a:pPr>
            <a:r>
              <a:rPr lang="en-US" dirty="0"/>
              <a:t>Ministry of Teaching License—entry level teachers. Report in "All Other Regular Employees" </a:t>
            </a:r>
            <a:r>
              <a:rPr lang="en-US" dirty="0" smtClean="0"/>
              <a:t>column/row.</a:t>
            </a:r>
          </a:p>
          <a:p>
            <a:pPr>
              <a:spcAft>
                <a:spcPts val="600"/>
              </a:spcAft>
            </a:pPr>
            <a:r>
              <a:rPr lang="en-US" dirty="0"/>
              <a:t>Full-Time Denominational Employee—must be on the payroll of an SDA institution/primary school and receive service credit for their work</a:t>
            </a:r>
          </a:p>
        </p:txBody>
      </p:sp>
      <p:sp>
        <p:nvSpPr>
          <p:cNvPr id="4" name="Title 1"/>
          <p:cNvSpPr txBox="1">
            <a:spLocks/>
          </p:cNvSpPr>
          <p:nvPr/>
        </p:nvSpPr>
        <p:spPr>
          <a:xfrm>
            <a:off x="457200" y="274638"/>
            <a:ext cx="8229600" cy="868362"/>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dirty="0" smtClean="0"/>
              <a:t>Page 3: Classification of Employees</a:t>
            </a:r>
            <a:endParaRPr lang="en-US" dirty="0"/>
          </a:p>
        </p:txBody>
      </p:sp>
    </p:spTree>
    <p:extLst>
      <p:ext uri="{BB962C8B-B14F-4D97-AF65-F5344CB8AC3E}">
        <p14:creationId xmlns:p14="http://schemas.microsoft.com/office/powerpoint/2010/main" val="2031534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3924"/>
            <a:ext cx="8229600" cy="5469276"/>
          </a:xfrm>
        </p:spPr>
        <p:txBody>
          <a:bodyPr>
            <a:noAutofit/>
          </a:bodyPr>
          <a:lstStyle/>
          <a:p>
            <a:pPr>
              <a:spcAft>
                <a:spcPts val="600"/>
              </a:spcAft>
            </a:pPr>
            <a:r>
              <a:rPr lang="en-US" dirty="0"/>
              <a:t>Colleges—report employees on the union </a:t>
            </a:r>
            <a:r>
              <a:rPr lang="en-US" dirty="0" smtClean="0"/>
              <a:t>line</a:t>
            </a:r>
          </a:p>
          <a:p>
            <a:pPr>
              <a:spcAft>
                <a:spcPts val="600"/>
              </a:spcAft>
            </a:pPr>
            <a:r>
              <a:rPr lang="en-US" dirty="0"/>
              <a:t>Academies and lower—report employees on the conference </a:t>
            </a:r>
            <a:r>
              <a:rPr lang="en-US" dirty="0" smtClean="0"/>
              <a:t>line</a:t>
            </a:r>
          </a:p>
          <a:p>
            <a:pPr>
              <a:spcAft>
                <a:spcPts val="600"/>
              </a:spcAft>
            </a:pPr>
            <a:r>
              <a:rPr lang="en-US" dirty="0"/>
              <a:t>Adventist Book Center Employees—Report under the "Administrative, Promotional, Office &amp; </a:t>
            </a:r>
            <a:r>
              <a:rPr lang="en-US" dirty="0" err="1" smtClean="0"/>
              <a:t>Misc</a:t>
            </a:r>
            <a:r>
              <a:rPr lang="en-US" dirty="0" smtClean="0"/>
              <a:t> Employees</a:t>
            </a:r>
            <a:r>
              <a:rPr lang="en-US" dirty="0"/>
              <a:t>" </a:t>
            </a:r>
            <a:r>
              <a:rPr lang="en-US" dirty="0" smtClean="0"/>
              <a:t>column. </a:t>
            </a:r>
            <a:r>
              <a:rPr lang="en-US" dirty="0"/>
              <a:t>Exception: for </a:t>
            </a:r>
            <a:r>
              <a:rPr lang="en-US" dirty="0" smtClean="0"/>
              <a:t>ABC's run </a:t>
            </a:r>
            <a:r>
              <a:rPr lang="en-US" dirty="0"/>
              <a:t>by Publishing Houses, report their employees </a:t>
            </a:r>
            <a:r>
              <a:rPr lang="en-US" dirty="0" smtClean="0"/>
              <a:t>as </a:t>
            </a:r>
            <a:r>
              <a:rPr lang="en-US" dirty="0"/>
              <a:t>"Publishing House and Branch </a:t>
            </a:r>
            <a:r>
              <a:rPr lang="en-US" dirty="0" smtClean="0"/>
              <a:t>Employees."</a:t>
            </a:r>
          </a:p>
          <a:p>
            <a:pPr>
              <a:spcAft>
                <a:spcPts val="600"/>
              </a:spcAft>
            </a:pPr>
            <a:r>
              <a:rPr lang="en-US" dirty="0"/>
              <a:t>Adventist World Radio Employees—classified as "General Employees," not institutional </a:t>
            </a:r>
            <a:r>
              <a:rPr lang="en-US" dirty="0" smtClean="0"/>
              <a:t>employees</a:t>
            </a:r>
          </a:p>
          <a:p>
            <a:pPr>
              <a:spcAft>
                <a:spcPts val="600"/>
              </a:spcAft>
            </a:pPr>
            <a:r>
              <a:rPr lang="en-US" dirty="0"/>
              <a:t>Healthcare </a:t>
            </a:r>
            <a:r>
              <a:rPr lang="en-US" dirty="0" smtClean="0"/>
              <a:t>Employees—healthcare institutions owned </a:t>
            </a:r>
            <a:r>
              <a:rPr lang="en-US" dirty="0"/>
              <a:t>and operated by a </a:t>
            </a:r>
            <a:r>
              <a:rPr lang="en-US" dirty="0" smtClean="0"/>
              <a:t>conference count as conference employees.  Healthcare institutions owned </a:t>
            </a:r>
            <a:r>
              <a:rPr lang="en-US" dirty="0"/>
              <a:t>and operated by a </a:t>
            </a:r>
            <a:r>
              <a:rPr lang="en-US" dirty="0" smtClean="0"/>
              <a:t>corporation count as </a:t>
            </a:r>
            <a:r>
              <a:rPr lang="en-US" dirty="0"/>
              <a:t>employees </a:t>
            </a:r>
            <a:r>
              <a:rPr lang="en-US" dirty="0" smtClean="0"/>
              <a:t>of </a:t>
            </a:r>
            <a:r>
              <a:rPr lang="en-US" dirty="0"/>
              <a:t>the union </a:t>
            </a:r>
            <a:r>
              <a:rPr lang="en-US" dirty="0" smtClean="0"/>
              <a:t>where they are </a:t>
            </a:r>
            <a:r>
              <a:rPr lang="en-US" dirty="0"/>
              <a:t>located. </a:t>
            </a:r>
          </a:p>
        </p:txBody>
      </p:sp>
      <p:sp>
        <p:nvSpPr>
          <p:cNvPr id="4" name="Title 1"/>
          <p:cNvSpPr txBox="1">
            <a:spLocks/>
          </p:cNvSpPr>
          <p:nvPr/>
        </p:nvSpPr>
        <p:spPr>
          <a:xfrm>
            <a:off x="457200" y="274638"/>
            <a:ext cx="8229600" cy="868362"/>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dirty="0" smtClean="0"/>
              <a:t>Page 3: Classification of Employees</a:t>
            </a:r>
            <a:endParaRPr lang="en-US" dirty="0"/>
          </a:p>
        </p:txBody>
      </p:sp>
    </p:spTree>
    <p:extLst>
      <p:ext uri="{BB962C8B-B14F-4D97-AF65-F5344CB8AC3E}">
        <p14:creationId xmlns:p14="http://schemas.microsoft.com/office/powerpoint/2010/main" val="3795707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0" y="1924971"/>
            <a:ext cx="4267200" cy="2875630"/>
          </a:xfrm>
        </p:spPr>
        <p:txBody>
          <a:bodyPr/>
          <a:lstStyle/>
          <a:p>
            <a:pPr>
              <a:lnSpc>
                <a:spcPct val="150000"/>
              </a:lnSpc>
              <a:buFont typeface="Wingdings" panose="05000000000000000000" pitchFamily="2" charset="2"/>
              <a:buChar char="q"/>
            </a:pPr>
            <a:r>
              <a:rPr lang="en-US" dirty="0" smtClean="0"/>
              <a:t>Life-Size Page 3</a:t>
            </a:r>
          </a:p>
          <a:p>
            <a:pPr>
              <a:lnSpc>
                <a:spcPct val="150000"/>
              </a:lnSpc>
              <a:buFont typeface="Wingdings" panose="05000000000000000000" pitchFamily="2" charset="2"/>
              <a:buChar char="q"/>
            </a:pPr>
            <a:r>
              <a:rPr lang="en-US" dirty="0" smtClean="0"/>
              <a:t>On-screen Page 3</a:t>
            </a:r>
          </a:p>
          <a:p>
            <a:pPr>
              <a:lnSpc>
                <a:spcPct val="150000"/>
              </a:lnSpc>
              <a:buFont typeface="Wingdings" panose="05000000000000000000" pitchFamily="2" charset="2"/>
              <a:buChar char="q"/>
            </a:pPr>
            <a:r>
              <a:rPr lang="en-US" dirty="0" smtClean="0"/>
              <a:t>On-screen Page 2</a:t>
            </a:r>
            <a:endParaRPr lang="en-US" dirty="0"/>
          </a:p>
        </p:txBody>
      </p:sp>
      <p:sp>
        <p:nvSpPr>
          <p:cNvPr id="3" name="Title 2"/>
          <p:cNvSpPr>
            <a:spLocks noGrp="1"/>
          </p:cNvSpPr>
          <p:nvPr>
            <p:ph type="title"/>
          </p:nvPr>
        </p:nvSpPr>
        <p:spPr>
          <a:xfrm>
            <a:off x="152400" y="1901952"/>
            <a:ext cx="2377440" cy="917448"/>
          </a:xfrm>
        </p:spPr>
        <p:txBody>
          <a:bodyPr/>
          <a:lstStyle/>
          <a:p>
            <a:r>
              <a:rPr lang="en-US" dirty="0" smtClean="0"/>
              <a:t>Activity A:</a:t>
            </a:r>
            <a:endParaRPr lang="en-US" dirty="0"/>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8088416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a:bodyPr>
          <a:lstStyle/>
          <a:p>
            <a:pPr algn="ctr"/>
            <a:r>
              <a:rPr lang="en-US" dirty="0" smtClean="0"/>
              <a:t>Page 5</a:t>
            </a:r>
            <a:endParaRPr lang="en-US" dirty="0"/>
          </a:p>
        </p:txBody>
      </p:sp>
      <p:sp>
        <p:nvSpPr>
          <p:cNvPr id="3" name="Content Placeholder 2"/>
          <p:cNvSpPr>
            <a:spLocks noGrp="1"/>
          </p:cNvSpPr>
          <p:nvPr>
            <p:ph idx="1"/>
          </p:nvPr>
        </p:nvSpPr>
        <p:spPr>
          <a:xfrm>
            <a:off x="457200" y="1143000"/>
            <a:ext cx="8153400" cy="5334000"/>
          </a:xfrm>
        </p:spPr>
        <p:txBody>
          <a:bodyPr>
            <a:noAutofit/>
          </a:bodyPr>
          <a:lstStyle/>
          <a:p>
            <a:pPr>
              <a:spcAft>
                <a:spcPts val="600"/>
              </a:spcAft>
            </a:pPr>
            <a:r>
              <a:rPr lang="en-US" sz="2200" dirty="0"/>
              <a:t>Column 1.  Division, Union, and Country.  This column will be filled in when you receive the form. The countries in this list should correspond with the countries in MyReport</a:t>
            </a:r>
            <a:r>
              <a:rPr lang="en-US" sz="2200" dirty="0" smtClean="0"/>
              <a:t>.  If any unions change during fourth quarter and the change is not reflected on this form, please update.</a:t>
            </a:r>
          </a:p>
          <a:p>
            <a:pPr>
              <a:spcAft>
                <a:spcPts val="600"/>
              </a:spcAft>
            </a:pPr>
            <a:r>
              <a:rPr lang="en-US" sz="2200" dirty="0"/>
              <a:t>Column 2.  Ministerial Credential (Ordained Ministers).  The purpose of reporting ordained ministers in this table is to show how many are working on the </a:t>
            </a:r>
            <a:r>
              <a:rPr lang="en-US" sz="2200" dirty="0" smtClean="0"/>
              <a:t>“front lines” </a:t>
            </a:r>
            <a:r>
              <a:rPr lang="en-US" sz="2200" dirty="0"/>
              <a:t>as full time </a:t>
            </a:r>
            <a:r>
              <a:rPr lang="en-US" sz="2200" dirty="0" smtClean="0"/>
              <a:t>pastors (or evangelists). </a:t>
            </a:r>
            <a:r>
              <a:rPr lang="en-US" sz="2200" dirty="0"/>
              <a:t>Enter the number of ordained ministers working in each country. Do not include those who appear on the division and union </a:t>
            </a:r>
            <a:r>
              <a:rPr lang="en-US" sz="2200" dirty="0" smtClean="0"/>
              <a:t>lines </a:t>
            </a:r>
            <a:r>
              <a:rPr lang="en-US" sz="2200" dirty="0"/>
              <a:t>on </a:t>
            </a:r>
            <a:r>
              <a:rPr lang="en-US" sz="2200" dirty="0" smtClean="0"/>
              <a:t>Page </a:t>
            </a:r>
            <a:r>
              <a:rPr lang="en-US" sz="2200" dirty="0"/>
              <a:t>2 </a:t>
            </a:r>
            <a:r>
              <a:rPr lang="en-US" sz="2200" dirty="0" smtClean="0"/>
              <a:t>(</a:t>
            </a:r>
            <a:r>
              <a:rPr lang="en-US" sz="2200" dirty="0"/>
              <a:t>those who serve in administrative positions at the </a:t>
            </a:r>
            <a:r>
              <a:rPr lang="en-US" sz="2200" dirty="0" smtClean="0"/>
              <a:t>division and union  levels</a:t>
            </a:r>
            <a:r>
              <a:rPr lang="en-US" sz="2200" dirty="0"/>
              <a:t>;</a:t>
            </a:r>
            <a:r>
              <a:rPr lang="en-US" sz="2200" dirty="0" smtClean="0"/>
              <a:t> n</a:t>
            </a:r>
            <a:r>
              <a:rPr lang="en-US" sz="2200" i="1" dirty="0" smtClean="0"/>
              <a:t>or </a:t>
            </a:r>
            <a:r>
              <a:rPr lang="en-US" sz="2200" i="1" dirty="0"/>
              <a:t>any who work in local field </a:t>
            </a:r>
            <a:r>
              <a:rPr lang="en-US" sz="2200" i="1" dirty="0" smtClean="0"/>
              <a:t>offices</a:t>
            </a:r>
            <a:r>
              <a:rPr lang="en-US" sz="2200" dirty="0" smtClean="0"/>
              <a:t>). </a:t>
            </a:r>
            <a:r>
              <a:rPr lang="en-US" sz="2200" dirty="0"/>
              <a:t>The total Ordained Ministers reported on page 5 for your division </a:t>
            </a:r>
            <a:r>
              <a:rPr lang="en-US" sz="2200" dirty="0" smtClean="0"/>
              <a:t>should </a:t>
            </a:r>
            <a:r>
              <a:rPr lang="en-US" sz="2200" dirty="0"/>
              <a:t>be the same as reported on </a:t>
            </a:r>
            <a:r>
              <a:rPr lang="en-US" sz="2200" dirty="0" smtClean="0"/>
              <a:t>Page </a:t>
            </a:r>
            <a:r>
              <a:rPr lang="en-US" sz="2200" dirty="0"/>
              <a:t>3, on the Ministerial Credentials </a:t>
            </a:r>
            <a:r>
              <a:rPr lang="en-US" sz="2200" dirty="0" smtClean="0"/>
              <a:t>row, in the first cell for Evangelistic </a:t>
            </a:r>
            <a:r>
              <a:rPr lang="en-US" sz="2200" dirty="0"/>
              <a:t>and Pastoral Employees column.</a:t>
            </a:r>
          </a:p>
        </p:txBody>
      </p:sp>
    </p:spTree>
    <p:extLst>
      <p:ext uri="{BB962C8B-B14F-4D97-AF65-F5344CB8AC3E}">
        <p14:creationId xmlns:p14="http://schemas.microsoft.com/office/powerpoint/2010/main" val="39061521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91200" cy="868362"/>
          </a:xfrm>
        </p:spPr>
        <p:txBody>
          <a:bodyPr/>
          <a:lstStyle/>
          <a:p>
            <a:pPr algn="ctr"/>
            <a:r>
              <a:rPr lang="en-US" dirty="0" smtClean="0"/>
              <a:t>Page 5</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42" t="38417" r="65449" b="22681"/>
          <a:stretch/>
        </p:blipFill>
        <p:spPr bwMode="auto">
          <a:xfrm>
            <a:off x="228600" y="1981200"/>
            <a:ext cx="5853701" cy="4001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5486400" y="533401"/>
            <a:ext cx="3352800" cy="2438400"/>
          </a:xfrm>
          <a:solidFill>
            <a:schemeClr val="tx1">
              <a:alpha val="80000"/>
            </a:schemeClr>
          </a:solidFill>
        </p:spPr>
        <p:txBody>
          <a:bodyPr/>
          <a:lstStyle/>
          <a:p>
            <a:pPr marL="0" indent="0">
              <a:buNone/>
            </a:pPr>
            <a:r>
              <a:rPr lang="en-US" dirty="0">
                <a:solidFill>
                  <a:schemeClr val="tx2">
                    <a:lumMod val="25000"/>
                  </a:schemeClr>
                </a:solidFill>
              </a:rPr>
              <a:t>The union totals on this form must agree with the matching union's </a:t>
            </a:r>
            <a:r>
              <a:rPr lang="en-US" dirty="0" smtClean="0">
                <a:solidFill>
                  <a:schemeClr val="tx2">
                    <a:lumMod val="25000"/>
                  </a:schemeClr>
                </a:solidFill>
              </a:rPr>
              <a:t>report—the </a:t>
            </a:r>
            <a:r>
              <a:rPr lang="en-US" dirty="0">
                <a:solidFill>
                  <a:schemeClr val="tx2">
                    <a:lumMod val="25000"/>
                  </a:schemeClr>
                </a:solidFill>
              </a:rPr>
              <a:t>first cell on </a:t>
            </a:r>
            <a:r>
              <a:rPr lang="en-US" dirty="0" smtClean="0">
                <a:solidFill>
                  <a:schemeClr val="tx2">
                    <a:lumMod val="25000"/>
                  </a:schemeClr>
                </a:solidFill>
              </a:rPr>
              <a:t>Page </a:t>
            </a:r>
            <a:r>
              <a:rPr lang="en-US" dirty="0">
                <a:solidFill>
                  <a:schemeClr val="tx2">
                    <a:lumMod val="25000"/>
                  </a:schemeClr>
                </a:solidFill>
              </a:rPr>
              <a:t>3, on the Ministerial Credential </a:t>
            </a:r>
            <a:r>
              <a:rPr lang="en-US" dirty="0" smtClean="0">
                <a:solidFill>
                  <a:schemeClr val="tx2">
                    <a:lumMod val="25000"/>
                  </a:schemeClr>
                </a:solidFill>
              </a:rPr>
              <a:t>row.</a:t>
            </a:r>
            <a:endParaRPr lang="en-US" dirty="0">
              <a:solidFill>
                <a:schemeClr val="tx2">
                  <a:lumMod val="25000"/>
                </a:schemeClr>
              </a:solidFill>
            </a:endParaRPr>
          </a:p>
        </p:txBody>
      </p:sp>
      <p:pic>
        <p:nvPicPr>
          <p:cNvPr id="11" name="Picture 10"/>
          <p:cNvPicPr>
            <a:picLocks noChangeAspect="1"/>
          </p:cNvPicPr>
          <p:nvPr/>
        </p:nvPicPr>
        <p:blipFill rotWithShape="1">
          <a:blip r:embed="rId3"/>
          <a:srcRect l="7084" t="24463" r="78886" b="62242"/>
          <a:stretch/>
        </p:blipFill>
        <p:spPr>
          <a:xfrm>
            <a:off x="5927946" y="3260833"/>
            <a:ext cx="2859386" cy="1523999"/>
          </a:xfrm>
          <a:prstGeom prst="rect">
            <a:avLst/>
          </a:prstGeom>
        </p:spPr>
      </p:pic>
      <p:cxnSp>
        <p:nvCxnSpPr>
          <p:cNvPr id="6" name="Straight Arrow Connector 5"/>
          <p:cNvCxnSpPr/>
          <p:nvPr/>
        </p:nvCxnSpPr>
        <p:spPr>
          <a:xfrm>
            <a:off x="5410200" y="3276600"/>
            <a:ext cx="2743200" cy="1143000"/>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sp>
        <p:nvSpPr>
          <p:cNvPr id="14" name="TextBox 13"/>
          <p:cNvSpPr txBox="1"/>
          <p:nvPr/>
        </p:nvSpPr>
        <p:spPr>
          <a:xfrm>
            <a:off x="6324600" y="5352871"/>
            <a:ext cx="2438400" cy="1200329"/>
          </a:xfrm>
          <a:prstGeom prst="rect">
            <a:avLst/>
          </a:prstGeom>
          <a:noFill/>
        </p:spPr>
        <p:txBody>
          <a:bodyPr wrap="square" rtlCol="0">
            <a:spAutoFit/>
          </a:bodyPr>
          <a:lstStyle/>
          <a:p>
            <a:r>
              <a:rPr lang="en-US" sz="2400" dirty="0" smtClean="0">
                <a:solidFill>
                  <a:schemeClr val="tx2"/>
                </a:solidFill>
              </a:rPr>
              <a:t>Counts by country must add up to their union’s total.</a:t>
            </a:r>
            <a:endParaRPr lang="en-US" sz="2400" dirty="0">
              <a:solidFill>
                <a:schemeClr val="tx2"/>
              </a:solidFill>
            </a:endParaRPr>
          </a:p>
        </p:txBody>
      </p:sp>
      <p:cxnSp>
        <p:nvCxnSpPr>
          <p:cNvPr id="16" name="Straight Arrow Connector 15"/>
          <p:cNvCxnSpPr/>
          <p:nvPr/>
        </p:nvCxnSpPr>
        <p:spPr>
          <a:xfrm flipH="1" flipV="1">
            <a:off x="5943600" y="5715000"/>
            <a:ext cx="381000" cy="762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91976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901952"/>
            <a:ext cx="2377440" cy="2060448"/>
          </a:xfrm>
        </p:spPr>
        <p:txBody>
          <a:bodyPr>
            <a:normAutofit/>
          </a:bodyPr>
          <a:lstStyle/>
          <a:p>
            <a:r>
              <a:rPr lang="en-US" sz="3200" dirty="0" smtClean="0"/>
              <a:t>Activity B:</a:t>
            </a:r>
            <a:br>
              <a:rPr lang="en-US" sz="3200" dirty="0" smtClean="0"/>
            </a:br>
            <a:r>
              <a:rPr lang="en-US" sz="3200" dirty="0" smtClean="0"/>
              <a:t/>
            </a:r>
            <a:br>
              <a:rPr lang="en-US" sz="3200" dirty="0" smtClean="0"/>
            </a:br>
            <a:r>
              <a:rPr lang="en-US" sz="3200" dirty="0" smtClean="0"/>
              <a:t>Page 5</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74080744"/>
              </p:ext>
            </p:extLst>
          </p:nvPr>
        </p:nvGraphicFramePr>
        <p:xfrm>
          <a:off x="3124200" y="1216150"/>
          <a:ext cx="5334000" cy="4114803"/>
        </p:xfrm>
        <a:graphic>
          <a:graphicData uri="http://schemas.openxmlformats.org/drawingml/2006/table">
            <a:tbl>
              <a:tblPr firstRow="1" bandRow="1">
                <a:tableStyleId>{5940675A-B579-460E-94D1-54222C63F5DA}</a:tableStyleId>
              </a:tblPr>
              <a:tblGrid>
                <a:gridCol w="3276600"/>
                <a:gridCol w="2057400"/>
              </a:tblGrid>
              <a:tr h="513225">
                <a:tc>
                  <a:txBody>
                    <a:bodyPr/>
                    <a:lstStyle/>
                    <a:p>
                      <a:pPr algn="ctr"/>
                      <a:r>
                        <a:rPr lang="en-US" dirty="0" smtClean="0"/>
                        <a:t>Division, Union, and</a:t>
                      </a:r>
                      <a:r>
                        <a:rPr lang="en-US" baseline="0" dirty="0" smtClean="0"/>
                        <a:t> Country</a:t>
                      </a:r>
                      <a:endParaRPr lang="en-US" dirty="0"/>
                    </a:p>
                  </a:txBody>
                  <a:tcPr anchor="ctr"/>
                </a:tc>
                <a:tc>
                  <a:txBody>
                    <a:bodyPr/>
                    <a:lstStyle/>
                    <a:p>
                      <a:pPr algn="ctr"/>
                      <a:r>
                        <a:rPr lang="en-US" dirty="0" smtClean="0"/>
                        <a:t>Ordained Ministers</a:t>
                      </a:r>
                      <a:endParaRPr lang="en-US" dirty="0"/>
                    </a:p>
                  </a:txBody>
                  <a:tcPr anchor="ctr"/>
                </a:tc>
              </a:tr>
              <a:tr h="513225">
                <a:tc>
                  <a:txBody>
                    <a:bodyPr/>
                    <a:lstStyle/>
                    <a:p>
                      <a:r>
                        <a:rPr lang="en-US" dirty="0" smtClean="0"/>
                        <a:t>Edible Union Conference</a:t>
                      </a:r>
                      <a:endParaRPr lang="en-US" dirty="0"/>
                    </a:p>
                  </a:txBody>
                  <a:tcPr/>
                </a:tc>
                <a:tc>
                  <a:txBody>
                    <a:bodyPr/>
                    <a:lstStyle/>
                    <a:p>
                      <a:pPr algn="r"/>
                      <a:endParaRPr lang="en-US" dirty="0"/>
                    </a:p>
                  </a:txBody>
                  <a:tcPr/>
                </a:tc>
              </a:tr>
              <a:tr h="513225">
                <a:tc>
                  <a:txBody>
                    <a:bodyPr/>
                    <a:lstStyle/>
                    <a:p>
                      <a:r>
                        <a:rPr lang="en-US" dirty="0" smtClean="0"/>
                        <a:t>    Fruitistan</a:t>
                      </a:r>
                      <a:endParaRPr lang="en-US" dirty="0"/>
                    </a:p>
                  </a:txBody>
                  <a:tcPr anchor="ctr"/>
                </a:tc>
                <a:tc>
                  <a:txBody>
                    <a:bodyPr/>
                    <a:lstStyle/>
                    <a:p>
                      <a:pPr algn="r"/>
                      <a:endParaRPr lang="en-US" dirty="0"/>
                    </a:p>
                  </a:txBody>
                  <a:tcPr/>
                </a:tc>
              </a:tr>
              <a:tr h="513225">
                <a:tc>
                  <a:txBody>
                    <a:bodyPr/>
                    <a:lstStyle/>
                    <a:p>
                      <a:r>
                        <a:rPr lang="en-US" dirty="0" smtClean="0"/>
                        <a:t>    Grainairy</a:t>
                      </a:r>
                      <a:endParaRPr lang="en-US" dirty="0"/>
                    </a:p>
                  </a:txBody>
                  <a:tcPr anchor="ctr"/>
                </a:tc>
                <a:tc>
                  <a:txBody>
                    <a:bodyPr/>
                    <a:lstStyle/>
                    <a:p>
                      <a:pPr algn="r"/>
                      <a:r>
                        <a:rPr lang="en-US" dirty="0" smtClean="0"/>
                        <a:t>12</a:t>
                      </a:r>
                      <a:endParaRPr lang="en-US" dirty="0"/>
                    </a:p>
                  </a:txBody>
                  <a:tcPr/>
                </a:tc>
              </a:tr>
              <a:tr h="513225">
                <a:tc>
                  <a:txBody>
                    <a:bodyPr/>
                    <a:lstStyle/>
                    <a:p>
                      <a:r>
                        <a:rPr lang="en-US" dirty="0" smtClean="0"/>
                        <a:t>    Legumie</a:t>
                      </a:r>
                      <a:endParaRPr lang="en-US" dirty="0"/>
                    </a:p>
                  </a:txBody>
                  <a:tcPr anchor="ctr"/>
                </a:tc>
                <a:tc>
                  <a:txBody>
                    <a:bodyPr/>
                    <a:lstStyle/>
                    <a:p>
                      <a:pPr algn="r"/>
                      <a:r>
                        <a:rPr lang="en-US" dirty="0" smtClean="0"/>
                        <a:t>4</a:t>
                      </a:r>
                      <a:endParaRPr lang="en-US" dirty="0"/>
                    </a:p>
                  </a:txBody>
                  <a:tcPr/>
                </a:tc>
              </a:tr>
              <a:tr h="513225">
                <a:tc>
                  <a:txBody>
                    <a:bodyPr/>
                    <a:lstStyle/>
                    <a:p>
                      <a:r>
                        <a:rPr lang="en-US" dirty="0" smtClean="0"/>
                        <a:t>    Nutso</a:t>
                      </a:r>
                      <a:endParaRPr lang="en-US" dirty="0"/>
                    </a:p>
                  </a:txBody>
                  <a:tcPr anchor="ctr"/>
                </a:tc>
                <a:tc>
                  <a:txBody>
                    <a:bodyPr/>
                    <a:lstStyle/>
                    <a:p>
                      <a:pPr algn="r"/>
                      <a:r>
                        <a:rPr lang="en-US" dirty="0" smtClean="0"/>
                        <a:t>31</a:t>
                      </a:r>
                      <a:endParaRPr lang="en-US" dirty="0"/>
                    </a:p>
                  </a:txBody>
                  <a:tcPr/>
                </a:tc>
              </a:tr>
              <a:tr h="522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Protienne</a:t>
                      </a:r>
                    </a:p>
                  </a:txBody>
                  <a:tcPr anchor="ctr"/>
                </a:tc>
                <a:tc>
                  <a:txBody>
                    <a:bodyPr/>
                    <a:lstStyle/>
                    <a:p>
                      <a:pPr algn="r"/>
                      <a:r>
                        <a:rPr lang="en-US" dirty="0" smtClean="0"/>
                        <a:t>17</a:t>
                      </a:r>
                      <a:endParaRPr lang="en-US" dirty="0"/>
                    </a:p>
                  </a:txBody>
                  <a:tcPr/>
                </a:tc>
              </a:tr>
              <a:tr h="513225">
                <a:tc>
                  <a:txBody>
                    <a:bodyPr/>
                    <a:lstStyle/>
                    <a:p>
                      <a:r>
                        <a:rPr lang="en-US" dirty="0" smtClean="0"/>
                        <a:t>    Vegetablia</a:t>
                      </a:r>
                      <a:endParaRPr lang="en-US" dirty="0"/>
                    </a:p>
                  </a:txBody>
                  <a:tcPr anchor="ctr"/>
                </a:tc>
                <a:tc>
                  <a:txBody>
                    <a:bodyPr/>
                    <a:lstStyle/>
                    <a:p>
                      <a:pPr algn="r"/>
                      <a:endParaRPr lang="en-US" dirty="0"/>
                    </a:p>
                  </a:txBody>
                  <a:tcPr/>
                </a:tc>
              </a:tr>
            </a:tbl>
          </a:graphicData>
        </a:graphic>
      </p:graphicFrame>
    </p:spTree>
    <p:extLst>
      <p:ext uri="{BB962C8B-B14F-4D97-AF65-F5344CB8AC3E}">
        <p14:creationId xmlns:p14="http://schemas.microsoft.com/office/powerpoint/2010/main" val="10671048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noAutofit/>
          </a:bodyPr>
          <a:lstStyle/>
          <a:p>
            <a:pPr algn="ctr"/>
            <a:r>
              <a:rPr lang="en-US" sz="5400" dirty="0" smtClean="0"/>
              <a:t>Reporting Deadline:</a:t>
            </a:r>
            <a:endParaRPr lang="en-US" sz="5400" dirty="0"/>
          </a:p>
        </p:txBody>
      </p:sp>
      <p:sp>
        <p:nvSpPr>
          <p:cNvPr id="3" name="Content Placeholder 2"/>
          <p:cNvSpPr>
            <a:spLocks noGrp="1"/>
          </p:cNvSpPr>
          <p:nvPr>
            <p:ph idx="1"/>
          </p:nvPr>
        </p:nvSpPr>
        <p:spPr>
          <a:xfrm>
            <a:off x="457200" y="3429000"/>
            <a:ext cx="8229600" cy="1752600"/>
          </a:xfrm>
        </p:spPr>
        <p:txBody>
          <a:bodyPr>
            <a:normAutofit/>
          </a:bodyPr>
          <a:lstStyle/>
          <a:p>
            <a:pPr marL="0" indent="0" algn="ctr">
              <a:buNone/>
            </a:pPr>
            <a:r>
              <a:rPr lang="en-US" sz="3600" dirty="0" smtClean="0"/>
              <a:t>Pages 2, 3, and 5 must be submitted by March 31.</a:t>
            </a:r>
            <a:endParaRPr lang="en-US" sz="3600" dirty="0"/>
          </a:p>
        </p:txBody>
      </p:sp>
    </p:spTree>
    <p:extLst>
      <p:ext uri="{BB962C8B-B14F-4D97-AF65-F5344CB8AC3E}">
        <p14:creationId xmlns:p14="http://schemas.microsoft.com/office/powerpoint/2010/main" val="3960582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ctr"/>
            <a:r>
              <a:rPr lang="en-US" dirty="0" smtClean="0"/>
              <a:t>Page 1</a:t>
            </a:r>
            <a:endParaRPr lang="en-US" dirty="0"/>
          </a:p>
        </p:txBody>
      </p:sp>
      <p:sp>
        <p:nvSpPr>
          <p:cNvPr id="3" name="Content Placeholder 2"/>
          <p:cNvSpPr>
            <a:spLocks noGrp="1"/>
          </p:cNvSpPr>
          <p:nvPr>
            <p:ph idx="1"/>
          </p:nvPr>
        </p:nvSpPr>
        <p:spPr>
          <a:xfrm>
            <a:off x="457200" y="1600200"/>
            <a:ext cx="2819400" cy="4343399"/>
          </a:xfrm>
        </p:spPr>
        <p:txBody>
          <a:bodyPr/>
          <a:lstStyle/>
          <a:p>
            <a:r>
              <a:rPr lang="en-US" dirty="0" smtClean="0"/>
              <a:t>Annual Report Page </a:t>
            </a:r>
            <a:r>
              <a:rPr lang="en-US" dirty="0"/>
              <a:t>1 </a:t>
            </a:r>
            <a:r>
              <a:rPr lang="en-US" dirty="0" smtClean="0"/>
              <a:t>(membership statistics) will </a:t>
            </a:r>
            <a:r>
              <a:rPr lang="en-US" dirty="0"/>
              <a:t>be generated from the four quarterly </a:t>
            </a:r>
            <a:r>
              <a:rPr lang="en-US" dirty="0" smtClean="0"/>
              <a:t>reports submitted through MyReport</a:t>
            </a:r>
            <a:r>
              <a:rPr lang="en-US" dirty="0"/>
              <a:t>.</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00" t="5234" r="48000" b="15803"/>
          <a:stretch/>
        </p:blipFill>
        <p:spPr bwMode="auto">
          <a:xfrm>
            <a:off x="3296329" y="1600200"/>
            <a:ext cx="5368359" cy="4675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3299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Missionaries</a:t>
            </a:r>
            <a:endParaRPr lang="en-US" dirty="0"/>
          </a:p>
        </p:txBody>
      </p:sp>
    </p:spTree>
    <p:extLst>
      <p:ext uri="{BB962C8B-B14F-4D97-AF65-F5344CB8AC3E}">
        <p14:creationId xmlns:p14="http://schemas.microsoft.com/office/powerpoint/2010/main" val="41721348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ctr"/>
            <a:r>
              <a:rPr lang="en-US" dirty="0" smtClean="0"/>
              <a:t>Missionary Table</a:t>
            </a:r>
            <a:endParaRPr lang="en-US" dirty="0"/>
          </a:p>
        </p:txBody>
      </p:sp>
      <p:sp>
        <p:nvSpPr>
          <p:cNvPr id="3" name="Content Placeholder 2"/>
          <p:cNvSpPr>
            <a:spLocks noGrp="1"/>
          </p:cNvSpPr>
          <p:nvPr>
            <p:ph idx="1"/>
          </p:nvPr>
        </p:nvSpPr>
        <p:spPr>
          <a:xfrm>
            <a:off x="762000" y="4648200"/>
            <a:ext cx="7696200" cy="1752600"/>
          </a:xfrm>
        </p:spPr>
        <p:txBody>
          <a:bodyPr/>
          <a:lstStyle/>
          <a:p>
            <a:pPr marL="0" indent="0">
              <a:buNone/>
            </a:pPr>
            <a:r>
              <a:rPr lang="en-US" dirty="0"/>
              <a:t>This table </a:t>
            </a:r>
            <a:r>
              <a:rPr lang="en-US" dirty="0" smtClean="0"/>
              <a:t>contains </a:t>
            </a:r>
            <a:r>
              <a:rPr lang="en-US" dirty="0"/>
              <a:t>information which must be supplied by the division. </a:t>
            </a:r>
            <a:r>
              <a:rPr lang="en-US" dirty="0" smtClean="0"/>
              <a:t>Send us only the division totals--do </a:t>
            </a:r>
            <a:r>
              <a:rPr lang="en-US" dirty="0"/>
              <a:t>not break down the numbers by union or local </a:t>
            </a:r>
            <a:r>
              <a:rPr lang="en-US" dirty="0" smtClean="0"/>
              <a:t>fields</a:t>
            </a:r>
            <a:r>
              <a:rPr lang="en-US" dirty="0"/>
              <a:t> </a:t>
            </a:r>
            <a:r>
              <a:rPr lang="en-US" dirty="0" smtClean="0"/>
              <a:t>on the form you send to us.</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61" t="29328" r="50048" b="46383"/>
          <a:stretch/>
        </p:blipFill>
        <p:spPr bwMode="auto">
          <a:xfrm>
            <a:off x="404036" y="1757881"/>
            <a:ext cx="8282764" cy="2498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3440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ctr"/>
            <a:r>
              <a:rPr lang="en-US" dirty="0" smtClean="0"/>
              <a:t>Missionary Table</a:t>
            </a:r>
            <a:endParaRPr lang="en-US" dirty="0"/>
          </a:p>
        </p:txBody>
      </p:sp>
      <p:sp>
        <p:nvSpPr>
          <p:cNvPr id="3" name="Content Placeholder 2"/>
          <p:cNvSpPr>
            <a:spLocks noGrp="1"/>
          </p:cNvSpPr>
          <p:nvPr>
            <p:ph idx="1"/>
          </p:nvPr>
        </p:nvSpPr>
        <p:spPr>
          <a:xfrm>
            <a:off x="762000" y="3581400"/>
            <a:ext cx="7696200" cy="2895600"/>
          </a:xfrm>
        </p:spPr>
        <p:txBody>
          <a:bodyPr>
            <a:normAutofit/>
          </a:bodyPr>
          <a:lstStyle/>
          <a:p>
            <a:pPr marL="0" indent="0">
              <a:buNone/>
            </a:pPr>
            <a:r>
              <a:rPr lang="en-US" dirty="0" smtClean="0"/>
              <a:t>New </a:t>
            </a:r>
            <a:r>
              <a:rPr lang="en-US" dirty="0"/>
              <a:t>Missionary Arrivals:  For each of the categories on the spreadsheet, count the number of individuals who</a:t>
            </a:r>
            <a:r>
              <a:rPr lang="en-US" dirty="0" smtClean="0"/>
              <a:t>:</a:t>
            </a:r>
          </a:p>
          <a:p>
            <a:pPr marL="457200" indent="-457200">
              <a:buAutoNum type="alphaLcPeriod"/>
            </a:pPr>
            <a:r>
              <a:rPr lang="en-US" dirty="0" smtClean="0"/>
              <a:t>are </a:t>
            </a:r>
            <a:r>
              <a:rPr lang="en-US" dirty="0"/>
              <a:t>not IDEs (interdivision employees</a:t>
            </a:r>
            <a:r>
              <a:rPr lang="en-US" dirty="0" smtClean="0"/>
              <a:t>)</a:t>
            </a:r>
          </a:p>
          <a:p>
            <a:pPr marL="457200" indent="-457200">
              <a:buAutoNum type="alphaLcPeriod"/>
            </a:pPr>
            <a:r>
              <a:rPr lang="en-US" dirty="0" smtClean="0"/>
              <a:t>are </a:t>
            </a:r>
            <a:r>
              <a:rPr lang="en-US" dirty="0"/>
              <a:t>working in your territory but not in their country of citizenship </a:t>
            </a:r>
            <a:endParaRPr lang="en-US" dirty="0" smtClean="0"/>
          </a:p>
          <a:p>
            <a:pPr marL="457200" indent="-457200">
              <a:buAutoNum type="alphaLcPeriod"/>
            </a:pPr>
            <a:r>
              <a:rPr lang="en-US" dirty="0" smtClean="0"/>
              <a:t>began </a:t>
            </a:r>
            <a:r>
              <a:rPr lang="en-US" dirty="0"/>
              <a:t>work within </a:t>
            </a:r>
            <a:r>
              <a:rPr lang="en-US" dirty="0" smtClean="0"/>
              <a:t>the calendar year, </a:t>
            </a:r>
            <a:r>
              <a:rPr lang="en-US" dirty="0"/>
              <a:t>for periods exceeding two months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61" t="31825" r="72694" b="46384"/>
          <a:stretch/>
        </p:blipFill>
        <p:spPr bwMode="auto">
          <a:xfrm>
            <a:off x="2438400" y="1219200"/>
            <a:ext cx="4141382" cy="2241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1745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ctr"/>
            <a:r>
              <a:rPr lang="en-US" dirty="0" smtClean="0"/>
              <a:t>Missionary Table</a:t>
            </a:r>
            <a:endParaRPr lang="en-US" dirty="0"/>
          </a:p>
        </p:txBody>
      </p:sp>
      <p:sp>
        <p:nvSpPr>
          <p:cNvPr id="3" name="Content Placeholder 2"/>
          <p:cNvSpPr>
            <a:spLocks noGrp="1"/>
          </p:cNvSpPr>
          <p:nvPr>
            <p:ph idx="1"/>
          </p:nvPr>
        </p:nvSpPr>
        <p:spPr>
          <a:xfrm>
            <a:off x="762000" y="3962400"/>
            <a:ext cx="7696200" cy="2438400"/>
          </a:xfrm>
        </p:spPr>
        <p:txBody>
          <a:bodyPr/>
          <a:lstStyle/>
          <a:p>
            <a:pPr marL="0" indent="0">
              <a:buNone/>
            </a:pPr>
            <a:r>
              <a:rPr lang="en-US" dirty="0"/>
              <a:t>Missionaries Currently Serving:  For each of the categories on the spreadsheet, count the number of individuals who</a:t>
            </a:r>
            <a:r>
              <a:rPr lang="en-US" dirty="0" smtClean="0"/>
              <a:t>:</a:t>
            </a:r>
          </a:p>
          <a:p>
            <a:pPr marL="457200" indent="-457200">
              <a:buAutoNum type="alphaLcPeriod"/>
            </a:pPr>
            <a:r>
              <a:rPr lang="en-US" dirty="0" smtClean="0"/>
              <a:t>are </a:t>
            </a:r>
            <a:r>
              <a:rPr lang="en-US" dirty="0"/>
              <a:t>not IDEs  (interdivision employees</a:t>
            </a:r>
            <a:r>
              <a:rPr lang="en-US" dirty="0" smtClean="0"/>
              <a:t>)</a:t>
            </a:r>
          </a:p>
          <a:p>
            <a:pPr marL="457200" indent="-457200">
              <a:buAutoNum type="alphaLcPeriod"/>
            </a:pPr>
            <a:r>
              <a:rPr lang="en-US" dirty="0"/>
              <a:t>are working in your territory but not in their country of citizenship for two months or more</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06" t="32032" r="50048" b="46383"/>
          <a:stretch/>
        </p:blipFill>
        <p:spPr bwMode="auto">
          <a:xfrm>
            <a:off x="2438400" y="1371600"/>
            <a:ext cx="4141382" cy="2220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48063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297363"/>
          </a:xfrm>
        </p:spPr>
        <p:txBody>
          <a:bodyPr/>
          <a:lstStyle/>
          <a:p>
            <a:pPr>
              <a:spcAft>
                <a:spcPts val="600"/>
              </a:spcAft>
            </a:pPr>
            <a:r>
              <a:rPr lang="en-US" dirty="0"/>
              <a:t>For each section on the form </a:t>
            </a:r>
            <a:r>
              <a:rPr lang="en-US" dirty="0" smtClean="0"/>
              <a:t>(“New </a:t>
            </a:r>
            <a:r>
              <a:rPr lang="en-US" dirty="0"/>
              <a:t>Missionary </a:t>
            </a:r>
            <a:r>
              <a:rPr lang="en-US" dirty="0" smtClean="0"/>
              <a:t>Arrivals”  </a:t>
            </a:r>
            <a:r>
              <a:rPr lang="en-US" dirty="0"/>
              <a:t>and </a:t>
            </a:r>
            <a:r>
              <a:rPr lang="en-US" dirty="0" smtClean="0"/>
              <a:t>“Missionaries </a:t>
            </a:r>
            <a:r>
              <a:rPr lang="en-US" dirty="0"/>
              <a:t>Currently </a:t>
            </a:r>
            <a:r>
              <a:rPr lang="en-US" dirty="0" smtClean="0"/>
              <a:t>Serving”), </a:t>
            </a:r>
            <a:r>
              <a:rPr lang="en-US" dirty="0"/>
              <a:t>an individual must meet ALL of the criteria in order to be counted</a:t>
            </a:r>
            <a:r>
              <a:rPr lang="en-US" dirty="0" smtClean="0"/>
              <a:t>.</a:t>
            </a:r>
          </a:p>
          <a:p>
            <a:pPr>
              <a:spcAft>
                <a:spcPts val="600"/>
              </a:spcAft>
            </a:pPr>
            <a:r>
              <a:rPr lang="en-US" dirty="0" smtClean="0"/>
              <a:t>“Missionaries </a:t>
            </a:r>
            <a:r>
              <a:rPr lang="en-US" dirty="0"/>
              <a:t>Currently </a:t>
            </a:r>
            <a:r>
              <a:rPr lang="en-US" dirty="0" smtClean="0"/>
              <a:t>Serving” </a:t>
            </a:r>
            <a:r>
              <a:rPr lang="en-US" dirty="0"/>
              <a:t>will include all of the individuals counted as </a:t>
            </a:r>
            <a:r>
              <a:rPr lang="en-US" dirty="0" smtClean="0"/>
              <a:t>“New Missionaries” </a:t>
            </a:r>
            <a:r>
              <a:rPr lang="en-US" dirty="0"/>
              <a:t>of the current year plus those who are currently serving in the mission </a:t>
            </a:r>
            <a:r>
              <a:rPr lang="en-US" dirty="0" smtClean="0"/>
              <a:t>field. This </a:t>
            </a:r>
            <a:r>
              <a:rPr lang="en-US" dirty="0"/>
              <a:t>count is to be a total of all who </a:t>
            </a:r>
            <a:r>
              <a:rPr lang="en-US" dirty="0" smtClean="0"/>
              <a:t>are “new” and </a:t>
            </a:r>
            <a:r>
              <a:rPr lang="en-US" dirty="0"/>
              <a:t>are </a:t>
            </a:r>
            <a:r>
              <a:rPr lang="en-US" dirty="0" smtClean="0"/>
              <a:t>“currently </a:t>
            </a:r>
            <a:r>
              <a:rPr lang="en-US" dirty="0"/>
              <a:t>serving</a:t>
            </a:r>
            <a:r>
              <a:rPr lang="en-US" dirty="0" smtClean="0"/>
              <a:t>,” </a:t>
            </a:r>
            <a:r>
              <a:rPr lang="en-US" dirty="0"/>
              <a:t>for the entire year, not just those who exist at end of year.</a:t>
            </a:r>
          </a:p>
        </p:txBody>
      </p:sp>
      <p:sp>
        <p:nvSpPr>
          <p:cNvPr id="4" name="Title 1"/>
          <p:cNvSpPr txBox="1">
            <a:spLocks/>
          </p:cNvSpPr>
          <p:nvPr/>
        </p:nvSpPr>
        <p:spPr>
          <a:xfrm>
            <a:off x="457200" y="274638"/>
            <a:ext cx="8229600" cy="868362"/>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dirty="0" smtClean="0"/>
              <a:t>Missionary Table</a:t>
            </a:r>
            <a:endParaRPr lang="en-US" dirty="0"/>
          </a:p>
        </p:txBody>
      </p:sp>
    </p:spTree>
    <p:extLst>
      <p:ext uri="{BB962C8B-B14F-4D97-AF65-F5344CB8AC3E}">
        <p14:creationId xmlns:p14="http://schemas.microsoft.com/office/powerpoint/2010/main" val="23376963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noAutofit/>
          </a:bodyPr>
          <a:lstStyle/>
          <a:p>
            <a:pPr algn="ctr"/>
            <a:r>
              <a:rPr lang="en-US" sz="5400" dirty="0" smtClean="0"/>
              <a:t>Reporting Deadline:</a:t>
            </a:r>
            <a:endParaRPr lang="en-US" sz="5400" dirty="0"/>
          </a:p>
        </p:txBody>
      </p:sp>
      <p:sp>
        <p:nvSpPr>
          <p:cNvPr id="3" name="Content Placeholder 2"/>
          <p:cNvSpPr>
            <a:spLocks noGrp="1"/>
          </p:cNvSpPr>
          <p:nvPr>
            <p:ph idx="1"/>
          </p:nvPr>
        </p:nvSpPr>
        <p:spPr>
          <a:xfrm>
            <a:off x="457200" y="3429000"/>
            <a:ext cx="8229600" cy="1752600"/>
          </a:xfrm>
        </p:spPr>
        <p:txBody>
          <a:bodyPr>
            <a:normAutofit/>
          </a:bodyPr>
          <a:lstStyle/>
          <a:p>
            <a:pPr marL="0" indent="0" algn="ctr">
              <a:buNone/>
            </a:pPr>
            <a:r>
              <a:rPr lang="en-US" sz="3600" dirty="0" smtClean="0"/>
              <a:t>Missionaries Table must be submitted by March 31.</a:t>
            </a:r>
            <a:endParaRPr lang="en-US" sz="3600" dirty="0"/>
          </a:p>
        </p:txBody>
      </p:sp>
    </p:spTree>
    <p:extLst>
      <p:ext uri="{BB962C8B-B14F-4D97-AF65-F5344CB8AC3E}">
        <p14:creationId xmlns:p14="http://schemas.microsoft.com/office/powerpoint/2010/main" val="8422872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00400" y="2865437"/>
            <a:ext cx="5486400" cy="3154363"/>
          </a:xfrm>
        </p:spPr>
        <p:txBody>
          <a:bodyPr/>
          <a:lstStyle/>
          <a:p>
            <a:pPr>
              <a:buFont typeface="Wingdings" panose="05000000000000000000" pitchFamily="2" charset="2"/>
              <a:buChar char="q"/>
            </a:pPr>
            <a:r>
              <a:rPr lang="en-US" dirty="0" smtClean="0"/>
              <a:t>On-screen Missionaries Table</a:t>
            </a:r>
            <a:endParaRPr lang="en-US" dirty="0"/>
          </a:p>
        </p:txBody>
      </p:sp>
      <p:sp>
        <p:nvSpPr>
          <p:cNvPr id="3" name="Title 2"/>
          <p:cNvSpPr>
            <a:spLocks noGrp="1"/>
          </p:cNvSpPr>
          <p:nvPr>
            <p:ph type="title"/>
          </p:nvPr>
        </p:nvSpPr>
        <p:spPr>
          <a:xfrm>
            <a:off x="152400" y="2286000"/>
            <a:ext cx="2377440" cy="1069848"/>
          </a:xfrm>
        </p:spPr>
        <p:txBody>
          <a:bodyPr/>
          <a:lstStyle/>
          <a:p>
            <a:r>
              <a:rPr lang="en-US" dirty="0" smtClean="0"/>
              <a:t>Activity C:</a:t>
            </a:r>
            <a:endParaRPr lang="en-US" dirty="0"/>
          </a:p>
        </p:txBody>
      </p:sp>
    </p:spTree>
    <p:extLst>
      <p:ext uri="{BB962C8B-B14F-4D97-AF65-F5344CB8AC3E}">
        <p14:creationId xmlns:p14="http://schemas.microsoft.com/office/powerpoint/2010/main" val="35104949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Broadcast Ministries</a:t>
            </a:r>
            <a:endParaRPr lang="en-US" dirty="0"/>
          </a:p>
        </p:txBody>
      </p:sp>
    </p:spTree>
    <p:extLst>
      <p:ext uri="{BB962C8B-B14F-4D97-AF65-F5344CB8AC3E}">
        <p14:creationId xmlns:p14="http://schemas.microsoft.com/office/powerpoint/2010/main" val="6593513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Broadcast Ministries Table</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41" t="23945" r="33692" b="44790"/>
          <a:stretch/>
        </p:blipFill>
        <p:spPr bwMode="auto">
          <a:xfrm>
            <a:off x="304800" y="2971800"/>
            <a:ext cx="8576930" cy="2422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Brace 3"/>
          <p:cNvSpPr/>
          <p:nvPr/>
        </p:nvSpPr>
        <p:spPr>
          <a:xfrm rot="16200000">
            <a:off x="2743200" y="1909012"/>
            <a:ext cx="457200" cy="1676400"/>
          </a:xfrm>
          <a:prstGeom prst="righ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dirty="0"/>
          </a:p>
        </p:txBody>
      </p:sp>
      <p:sp>
        <p:nvSpPr>
          <p:cNvPr id="6" name="Right Brace 5"/>
          <p:cNvSpPr/>
          <p:nvPr/>
        </p:nvSpPr>
        <p:spPr>
          <a:xfrm rot="16200000">
            <a:off x="4475747" y="1904999"/>
            <a:ext cx="457200" cy="1676400"/>
          </a:xfrm>
          <a:prstGeom prst="righ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dirty="0"/>
          </a:p>
        </p:txBody>
      </p:sp>
      <p:sp>
        <p:nvSpPr>
          <p:cNvPr id="7" name="Right Brace 6"/>
          <p:cNvSpPr/>
          <p:nvPr/>
        </p:nvSpPr>
        <p:spPr>
          <a:xfrm rot="16200000">
            <a:off x="6989136" y="1121734"/>
            <a:ext cx="457199" cy="3242927"/>
          </a:xfrm>
          <a:prstGeom prst="righ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dirty="0"/>
          </a:p>
        </p:txBody>
      </p:sp>
      <p:sp>
        <p:nvSpPr>
          <p:cNvPr id="5" name="TextBox 4"/>
          <p:cNvSpPr txBox="1"/>
          <p:nvPr/>
        </p:nvSpPr>
        <p:spPr>
          <a:xfrm>
            <a:off x="2247900" y="2155706"/>
            <a:ext cx="1447800" cy="369332"/>
          </a:xfrm>
          <a:prstGeom prst="rect">
            <a:avLst/>
          </a:prstGeom>
          <a:noFill/>
        </p:spPr>
        <p:txBody>
          <a:bodyPr wrap="square" rtlCol="0">
            <a:spAutoFit/>
          </a:bodyPr>
          <a:lstStyle/>
          <a:p>
            <a:pPr algn="ctr"/>
            <a:r>
              <a:rPr lang="en-US" dirty="0" smtClean="0">
                <a:solidFill>
                  <a:schemeClr val="bg2">
                    <a:lumMod val="20000"/>
                    <a:lumOff val="80000"/>
                  </a:schemeClr>
                </a:solidFill>
              </a:rPr>
              <a:t>Radio Section</a:t>
            </a:r>
            <a:endParaRPr lang="en-US" dirty="0">
              <a:solidFill>
                <a:schemeClr val="bg2">
                  <a:lumMod val="20000"/>
                  <a:lumOff val="80000"/>
                </a:schemeClr>
              </a:solidFill>
            </a:endParaRPr>
          </a:p>
        </p:txBody>
      </p:sp>
      <p:sp>
        <p:nvSpPr>
          <p:cNvPr id="8" name="TextBox 7"/>
          <p:cNvSpPr txBox="1"/>
          <p:nvPr/>
        </p:nvSpPr>
        <p:spPr>
          <a:xfrm>
            <a:off x="3980447" y="2145268"/>
            <a:ext cx="1447800" cy="369332"/>
          </a:xfrm>
          <a:prstGeom prst="rect">
            <a:avLst/>
          </a:prstGeom>
          <a:noFill/>
        </p:spPr>
        <p:txBody>
          <a:bodyPr wrap="square" rtlCol="0">
            <a:spAutoFit/>
          </a:bodyPr>
          <a:lstStyle/>
          <a:p>
            <a:pPr algn="ctr"/>
            <a:r>
              <a:rPr lang="en-US" dirty="0" smtClean="0">
                <a:solidFill>
                  <a:schemeClr val="bg2">
                    <a:lumMod val="20000"/>
                    <a:lumOff val="80000"/>
                  </a:schemeClr>
                </a:solidFill>
              </a:rPr>
              <a:t>TV Section</a:t>
            </a:r>
            <a:endParaRPr lang="en-US" dirty="0">
              <a:solidFill>
                <a:schemeClr val="bg2">
                  <a:lumMod val="20000"/>
                  <a:lumOff val="80000"/>
                </a:schemeClr>
              </a:solidFill>
            </a:endParaRPr>
          </a:p>
        </p:txBody>
      </p:sp>
      <p:sp>
        <p:nvSpPr>
          <p:cNvPr id="9" name="TextBox 8"/>
          <p:cNvSpPr txBox="1"/>
          <p:nvPr/>
        </p:nvSpPr>
        <p:spPr>
          <a:xfrm>
            <a:off x="6150935" y="2155709"/>
            <a:ext cx="2133600" cy="369329"/>
          </a:xfrm>
          <a:prstGeom prst="rect">
            <a:avLst/>
          </a:prstGeom>
          <a:noFill/>
        </p:spPr>
        <p:txBody>
          <a:bodyPr wrap="square" rtlCol="0">
            <a:spAutoFit/>
          </a:bodyPr>
          <a:lstStyle/>
          <a:p>
            <a:pPr algn="ctr"/>
            <a:r>
              <a:rPr lang="en-US" dirty="0" smtClean="0">
                <a:solidFill>
                  <a:schemeClr val="bg2">
                    <a:lumMod val="20000"/>
                    <a:lumOff val="80000"/>
                  </a:schemeClr>
                </a:solidFill>
              </a:rPr>
              <a:t>Production Section</a:t>
            </a:r>
            <a:endParaRPr lang="en-US" dirty="0">
              <a:solidFill>
                <a:schemeClr val="bg2">
                  <a:lumMod val="20000"/>
                  <a:lumOff val="80000"/>
                </a:schemeClr>
              </a:solidFill>
            </a:endParaRPr>
          </a:p>
        </p:txBody>
      </p:sp>
      <p:sp>
        <p:nvSpPr>
          <p:cNvPr id="10" name="TextBox 9"/>
          <p:cNvSpPr txBox="1"/>
          <p:nvPr/>
        </p:nvSpPr>
        <p:spPr>
          <a:xfrm>
            <a:off x="3048000" y="5759201"/>
            <a:ext cx="2840663" cy="369332"/>
          </a:xfrm>
          <a:prstGeom prst="rect">
            <a:avLst/>
          </a:prstGeom>
          <a:noFill/>
        </p:spPr>
        <p:txBody>
          <a:bodyPr wrap="square" rtlCol="0">
            <a:spAutoFit/>
          </a:bodyPr>
          <a:lstStyle/>
          <a:p>
            <a:pPr algn="ctr"/>
            <a:r>
              <a:rPr lang="en-US" dirty="0" smtClean="0">
                <a:solidFill>
                  <a:schemeClr val="bg2">
                    <a:lumMod val="20000"/>
                    <a:lumOff val="80000"/>
                  </a:schemeClr>
                </a:solidFill>
              </a:rPr>
              <a:t>Note: Columns New in 2014</a:t>
            </a:r>
            <a:endParaRPr lang="en-US" dirty="0">
              <a:solidFill>
                <a:schemeClr val="bg2">
                  <a:lumMod val="20000"/>
                  <a:lumOff val="80000"/>
                </a:schemeClr>
              </a:solidFill>
            </a:endParaRPr>
          </a:p>
        </p:txBody>
      </p:sp>
      <p:cxnSp>
        <p:nvCxnSpPr>
          <p:cNvPr id="12" name="Straight Arrow Connector 11"/>
          <p:cNvCxnSpPr/>
          <p:nvPr/>
        </p:nvCxnSpPr>
        <p:spPr>
          <a:xfrm flipV="1">
            <a:off x="3581400" y="5029200"/>
            <a:ext cx="0" cy="730001"/>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4" name="Straight Arrow Connector 13"/>
          <p:cNvCxnSpPr/>
          <p:nvPr/>
        </p:nvCxnSpPr>
        <p:spPr>
          <a:xfrm flipV="1">
            <a:off x="5334000" y="5029200"/>
            <a:ext cx="0" cy="730001"/>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50556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2"/>
                                        </p:tgtEl>
                                      </p:cBhvr>
                                    </p:animEffect>
                                    <p:animScale>
                                      <p:cBhvr>
                                        <p:cTn id="10" dur="250" autoRev="1" fill="hold"/>
                                        <p:tgtEl>
                                          <p:spTgt spid="12"/>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14"/>
                                        </p:tgtEl>
                                      </p:cBhvr>
                                    </p:animEffect>
                                    <p:animScale>
                                      <p:cBhvr>
                                        <p:cTn id="13"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2362200"/>
          </a:xfrm>
        </p:spPr>
        <p:txBody>
          <a:bodyPr/>
          <a:lstStyle/>
          <a:p>
            <a:r>
              <a:rPr lang="en-US" dirty="0" smtClean="0"/>
              <a:t>This report contains separate tabs for compiling the information from each individual radio station, TV station, and media </a:t>
            </a:r>
            <a:r>
              <a:rPr lang="en-US" dirty="0"/>
              <a:t>c</a:t>
            </a:r>
            <a:r>
              <a:rPr lang="en-US" dirty="0" smtClean="0"/>
              <a:t>enter.</a:t>
            </a:r>
          </a:p>
          <a:p>
            <a:r>
              <a:rPr lang="en-US" dirty="0" smtClean="0"/>
              <a:t>The totals from each of these tabs should be carried over onto the main Report Form.</a:t>
            </a:r>
          </a:p>
          <a:p>
            <a:r>
              <a:rPr lang="en-US" dirty="0" smtClean="0"/>
              <a:t>Sample forms are also included.</a:t>
            </a:r>
            <a:endParaRPr lang="en-US"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241" t="75364" r="45173" b="8238"/>
          <a:stretch/>
        </p:blipFill>
        <p:spPr bwMode="auto">
          <a:xfrm>
            <a:off x="381000" y="5015724"/>
            <a:ext cx="8305800" cy="1456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1295400" y="5334000"/>
            <a:ext cx="0" cy="7620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1" name="Straight Arrow Connector 10"/>
          <p:cNvCxnSpPr/>
          <p:nvPr/>
        </p:nvCxnSpPr>
        <p:spPr>
          <a:xfrm>
            <a:off x="1990299" y="5315415"/>
            <a:ext cx="0" cy="7620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2" name="Straight Arrow Connector 11"/>
          <p:cNvCxnSpPr/>
          <p:nvPr/>
        </p:nvCxnSpPr>
        <p:spPr>
          <a:xfrm>
            <a:off x="2819400" y="5315415"/>
            <a:ext cx="0" cy="7620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3" name="Straight Arrow Connector 12"/>
          <p:cNvCxnSpPr/>
          <p:nvPr/>
        </p:nvCxnSpPr>
        <p:spPr>
          <a:xfrm>
            <a:off x="3657600" y="5315415"/>
            <a:ext cx="0" cy="7620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4" name="Straight Arrow Connector 13"/>
          <p:cNvCxnSpPr/>
          <p:nvPr/>
        </p:nvCxnSpPr>
        <p:spPr>
          <a:xfrm>
            <a:off x="4343400" y="5320771"/>
            <a:ext cx="0" cy="7620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5" name="Straight Arrow Connector 14"/>
          <p:cNvCxnSpPr/>
          <p:nvPr/>
        </p:nvCxnSpPr>
        <p:spPr>
          <a:xfrm>
            <a:off x="5562600" y="5311144"/>
            <a:ext cx="0" cy="7620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p:nvPr/>
        </p:nvCxnSpPr>
        <p:spPr>
          <a:xfrm>
            <a:off x="6629400" y="5311144"/>
            <a:ext cx="0" cy="7620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7" name="Straight Arrow Connector 16"/>
          <p:cNvCxnSpPr/>
          <p:nvPr/>
        </p:nvCxnSpPr>
        <p:spPr>
          <a:xfrm>
            <a:off x="7848600" y="5315415"/>
            <a:ext cx="0" cy="7620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8" name="Title 1"/>
          <p:cNvSpPr txBox="1">
            <a:spLocks/>
          </p:cNvSpPr>
          <p:nvPr/>
        </p:nvSpPr>
        <p:spPr>
          <a:xfrm>
            <a:off x="609600" y="427038"/>
            <a:ext cx="8229600" cy="1143000"/>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dirty="0" smtClean="0"/>
              <a:t>Broadcast Ministries Table</a:t>
            </a:r>
            <a:endParaRPr lang="en-US" dirty="0"/>
          </a:p>
        </p:txBody>
      </p:sp>
    </p:spTree>
    <p:extLst>
      <p:ext uri="{BB962C8B-B14F-4D97-AF65-F5344CB8AC3E}">
        <p14:creationId xmlns:p14="http://schemas.microsoft.com/office/powerpoint/2010/main" val="148414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par>
                                <p:cTn id="39" presetID="3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1000" fill="hold"/>
                                        <p:tgtEl>
                                          <p:spTgt spid="15"/>
                                        </p:tgtEl>
                                        <p:attrNameLst>
                                          <p:attrName>ppt_w</p:attrName>
                                        </p:attrNameLst>
                                      </p:cBhvr>
                                      <p:tavLst>
                                        <p:tav tm="0">
                                          <p:val>
                                            <p:fltVal val="0"/>
                                          </p:val>
                                        </p:tav>
                                        <p:tav tm="100000">
                                          <p:val>
                                            <p:strVal val="#ppt_w"/>
                                          </p:val>
                                        </p:tav>
                                      </p:tavLst>
                                    </p:anim>
                                    <p:anim calcmode="lin" valueType="num">
                                      <p:cBhvr>
                                        <p:cTn id="42" dur="1000" fill="hold"/>
                                        <p:tgtEl>
                                          <p:spTgt spid="15"/>
                                        </p:tgtEl>
                                        <p:attrNameLst>
                                          <p:attrName>ppt_h</p:attrName>
                                        </p:attrNameLst>
                                      </p:cBhvr>
                                      <p:tavLst>
                                        <p:tav tm="0">
                                          <p:val>
                                            <p:fltVal val="0"/>
                                          </p:val>
                                        </p:tav>
                                        <p:tav tm="100000">
                                          <p:val>
                                            <p:strVal val="#ppt_h"/>
                                          </p:val>
                                        </p:tav>
                                      </p:tavLst>
                                    </p:anim>
                                    <p:anim calcmode="lin" valueType="num">
                                      <p:cBhvr>
                                        <p:cTn id="43" dur="1000" fill="hold"/>
                                        <p:tgtEl>
                                          <p:spTgt spid="15"/>
                                        </p:tgtEl>
                                        <p:attrNameLst>
                                          <p:attrName>style.rotation</p:attrName>
                                        </p:attrNameLst>
                                      </p:cBhvr>
                                      <p:tavLst>
                                        <p:tav tm="0">
                                          <p:val>
                                            <p:fltVal val="90"/>
                                          </p:val>
                                        </p:tav>
                                        <p:tav tm="100000">
                                          <p:val>
                                            <p:fltVal val="0"/>
                                          </p:val>
                                        </p:tav>
                                      </p:tavLst>
                                    </p:anim>
                                    <p:animEffect transition="in" filter="fade">
                                      <p:cBhvr>
                                        <p:cTn id="44" dur="1000"/>
                                        <p:tgtEl>
                                          <p:spTgt spid="15"/>
                                        </p:tgtEl>
                                      </p:cBhvr>
                                    </p:animEffect>
                                  </p:childTnLst>
                                </p:cTn>
                              </p:par>
                              <p:par>
                                <p:cTn id="45" presetID="31"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fltVal val="0"/>
                                          </p:val>
                                        </p:tav>
                                        <p:tav tm="100000">
                                          <p:val>
                                            <p:strVal val="#ppt_w"/>
                                          </p:val>
                                        </p:tav>
                                      </p:tavLst>
                                    </p:anim>
                                    <p:anim calcmode="lin" valueType="num">
                                      <p:cBhvr>
                                        <p:cTn id="48" dur="1000" fill="hold"/>
                                        <p:tgtEl>
                                          <p:spTgt spid="16"/>
                                        </p:tgtEl>
                                        <p:attrNameLst>
                                          <p:attrName>ppt_h</p:attrName>
                                        </p:attrNameLst>
                                      </p:cBhvr>
                                      <p:tavLst>
                                        <p:tav tm="0">
                                          <p:val>
                                            <p:fltVal val="0"/>
                                          </p:val>
                                        </p:tav>
                                        <p:tav tm="100000">
                                          <p:val>
                                            <p:strVal val="#ppt_h"/>
                                          </p:val>
                                        </p:tav>
                                      </p:tavLst>
                                    </p:anim>
                                    <p:anim calcmode="lin" valueType="num">
                                      <p:cBhvr>
                                        <p:cTn id="49" dur="1000" fill="hold"/>
                                        <p:tgtEl>
                                          <p:spTgt spid="16"/>
                                        </p:tgtEl>
                                        <p:attrNameLst>
                                          <p:attrName>style.rotation</p:attrName>
                                        </p:attrNameLst>
                                      </p:cBhvr>
                                      <p:tavLst>
                                        <p:tav tm="0">
                                          <p:val>
                                            <p:fltVal val="90"/>
                                          </p:val>
                                        </p:tav>
                                        <p:tav tm="100000">
                                          <p:val>
                                            <p:fltVal val="0"/>
                                          </p:val>
                                        </p:tav>
                                      </p:tavLst>
                                    </p:anim>
                                    <p:animEffect transition="in" filter="fade">
                                      <p:cBhvr>
                                        <p:cTn id="50" dur="1000"/>
                                        <p:tgtEl>
                                          <p:spTgt spid="16"/>
                                        </p:tgtEl>
                                      </p:cBhvr>
                                    </p:animEffect>
                                  </p:childTnLst>
                                </p:cTn>
                              </p:par>
                              <p:par>
                                <p:cTn id="51" presetID="31"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1000" fill="hold"/>
                                        <p:tgtEl>
                                          <p:spTgt spid="17"/>
                                        </p:tgtEl>
                                        <p:attrNameLst>
                                          <p:attrName>ppt_w</p:attrName>
                                        </p:attrNameLst>
                                      </p:cBhvr>
                                      <p:tavLst>
                                        <p:tav tm="0">
                                          <p:val>
                                            <p:fltVal val="0"/>
                                          </p:val>
                                        </p:tav>
                                        <p:tav tm="100000">
                                          <p:val>
                                            <p:strVal val="#ppt_w"/>
                                          </p:val>
                                        </p:tav>
                                      </p:tavLst>
                                    </p:anim>
                                    <p:anim calcmode="lin" valueType="num">
                                      <p:cBhvr>
                                        <p:cTn id="54" dur="1000" fill="hold"/>
                                        <p:tgtEl>
                                          <p:spTgt spid="17"/>
                                        </p:tgtEl>
                                        <p:attrNameLst>
                                          <p:attrName>ppt_h</p:attrName>
                                        </p:attrNameLst>
                                      </p:cBhvr>
                                      <p:tavLst>
                                        <p:tav tm="0">
                                          <p:val>
                                            <p:fltVal val="0"/>
                                          </p:val>
                                        </p:tav>
                                        <p:tav tm="100000">
                                          <p:val>
                                            <p:strVal val="#ppt_h"/>
                                          </p:val>
                                        </p:tav>
                                      </p:tavLst>
                                    </p:anim>
                                    <p:anim calcmode="lin" valueType="num">
                                      <p:cBhvr>
                                        <p:cTn id="55" dur="1000" fill="hold"/>
                                        <p:tgtEl>
                                          <p:spTgt spid="17"/>
                                        </p:tgtEl>
                                        <p:attrNameLst>
                                          <p:attrName>style.rotation</p:attrName>
                                        </p:attrNameLst>
                                      </p:cBhvr>
                                      <p:tavLst>
                                        <p:tav tm="0">
                                          <p:val>
                                            <p:fltVal val="90"/>
                                          </p:val>
                                        </p:tav>
                                        <p:tav tm="100000">
                                          <p:val>
                                            <p:fltVal val="0"/>
                                          </p:val>
                                        </p:tav>
                                      </p:tavLst>
                                    </p:anim>
                                    <p:animEffect transition="in" filter="fade">
                                      <p:cBhvr>
                                        <p:cTn id="5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419600"/>
            <a:ext cx="8305800" cy="1143000"/>
          </a:xfrm>
        </p:spPr>
        <p:txBody>
          <a:bodyPr/>
          <a:lstStyle/>
          <a:p>
            <a:pPr algn="ctr"/>
            <a:r>
              <a:rPr lang="en-US" dirty="0" smtClean="0"/>
              <a:t>Denominational Employees</a:t>
            </a:r>
            <a:endParaRPr lang="en-US" dirty="0"/>
          </a:p>
        </p:txBody>
      </p:sp>
    </p:spTree>
    <p:extLst>
      <p:ext uri="{BB962C8B-B14F-4D97-AF65-F5344CB8AC3E}">
        <p14:creationId xmlns:p14="http://schemas.microsoft.com/office/powerpoint/2010/main" val="31251493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noAutofit/>
          </a:bodyPr>
          <a:lstStyle/>
          <a:p>
            <a:pPr algn="ctr"/>
            <a:r>
              <a:rPr lang="en-US" sz="5400" dirty="0" smtClean="0"/>
              <a:t>Reporting Deadline:</a:t>
            </a:r>
            <a:endParaRPr lang="en-US" sz="5400" dirty="0"/>
          </a:p>
        </p:txBody>
      </p:sp>
      <p:sp>
        <p:nvSpPr>
          <p:cNvPr id="3" name="Content Placeholder 2"/>
          <p:cNvSpPr>
            <a:spLocks noGrp="1"/>
          </p:cNvSpPr>
          <p:nvPr>
            <p:ph idx="1"/>
          </p:nvPr>
        </p:nvSpPr>
        <p:spPr>
          <a:xfrm>
            <a:off x="457200" y="3429000"/>
            <a:ext cx="8229600" cy="1752600"/>
          </a:xfrm>
        </p:spPr>
        <p:txBody>
          <a:bodyPr>
            <a:normAutofit/>
          </a:bodyPr>
          <a:lstStyle/>
          <a:p>
            <a:pPr marL="0" indent="0" algn="ctr">
              <a:buNone/>
            </a:pPr>
            <a:r>
              <a:rPr lang="en-US" sz="3600" dirty="0" smtClean="0"/>
              <a:t>Broadcast Ministries report must be submitted by June 15.</a:t>
            </a:r>
            <a:endParaRPr lang="en-US" sz="3600" dirty="0"/>
          </a:p>
        </p:txBody>
      </p:sp>
    </p:spTree>
    <p:extLst>
      <p:ext uri="{BB962C8B-B14F-4D97-AF65-F5344CB8AC3E}">
        <p14:creationId xmlns:p14="http://schemas.microsoft.com/office/powerpoint/2010/main" val="34203936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Countries or Areas of the World </a:t>
            </a:r>
            <a:br>
              <a:rPr lang="en-US" dirty="0" smtClean="0"/>
            </a:br>
            <a:r>
              <a:rPr lang="en-US" dirty="0" smtClean="0"/>
              <a:t>Where SDA Work Is or Is Not Established</a:t>
            </a:r>
            <a:endParaRPr lang="en-US" dirty="0"/>
          </a:p>
        </p:txBody>
      </p:sp>
    </p:spTree>
    <p:extLst>
      <p:ext uri="{BB962C8B-B14F-4D97-AF65-F5344CB8AC3E}">
        <p14:creationId xmlns:p14="http://schemas.microsoft.com/office/powerpoint/2010/main" val="35266439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ctr"/>
            <a:r>
              <a:rPr lang="en-US" dirty="0" smtClean="0"/>
              <a:t>Where Work is or is not Established</a:t>
            </a:r>
            <a:endParaRPr lang="en-US" dirty="0"/>
          </a:p>
        </p:txBody>
      </p:sp>
      <p:sp>
        <p:nvSpPr>
          <p:cNvPr id="3" name="Content Placeholder 2"/>
          <p:cNvSpPr>
            <a:spLocks noGrp="1"/>
          </p:cNvSpPr>
          <p:nvPr>
            <p:ph idx="1"/>
          </p:nvPr>
        </p:nvSpPr>
        <p:spPr>
          <a:xfrm>
            <a:off x="457200" y="1371600"/>
            <a:ext cx="8229600" cy="5105400"/>
          </a:xfrm>
        </p:spPr>
        <p:txBody>
          <a:bodyPr>
            <a:normAutofit/>
          </a:bodyPr>
          <a:lstStyle/>
          <a:p>
            <a:pPr marL="0" indent="0">
              <a:buNone/>
            </a:pPr>
            <a:r>
              <a:rPr lang="en-US" dirty="0"/>
              <a:t>Established work exists in a country or area of the world when one or more of the following criteria have been met: </a:t>
            </a:r>
            <a:endParaRPr lang="en-US" dirty="0" smtClean="0"/>
          </a:p>
          <a:p>
            <a:pPr marL="365760" lvl="1" indent="0">
              <a:buNone/>
            </a:pPr>
            <a:r>
              <a:rPr lang="en-US" dirty="0" smtClean="0"/>
              <a:t>(</a:t>
            </a:r>
            <a:r>
              <a:rPr lang="en-US" dirty="0"/>
              <a:t>1) when an organized church meets regularly</a:t>
            </a:r>
            <a:r>
              <a:rPr lang="en-US" dirty="0" smtClean="0"/>
              <a:t>;</a:t>
            </a:r>
          </a:p>
          <a:p>
            <a:pPr marL="365760" lvl="1" indent="0">
              <a:buNone/>
            </a:pPr>
            <a:r>
              <a:rPr lang="en-US" dirty="0"/>
              <a:t>(2) when a mission station, healthcare facility, or school is functioning regularly; </a:t>
            </a:r>
            <a:r>
              <a:rPr lang="en-US" dirty="0" smtClean="0"/>
              <a:t>or</a:t>
            </a:r>
          </a:p>
          <a:p>
            <a:pPr marL="365760" lvl="1" indent="0">
              <a:buNone/>
            </a:pPr>
            <a:r>
              <a:rPr lang="en-US" dirty="0"/>
              <a:t>(3) when a regular full-time denominational employee is based in the country carrying on outreach or soul-winning activities through such units as a Sabbath school, an organized company, or a language school</a:t>
            </a:r>
            <a:r>
              <a:rPr lang="en-US" dirty="0" smtClean="0"/>
              <a:t>.</a:t>
            </a:r>
          </a:p>
          <a:p>
            <a:pPr marL="0" lvl="0" indent="0">
              <a:buClr>
                <a:srgbClr val="53548A">
                  <a:lumMod val="60000"/>
                  <a:lumOff val="40000"/>
                </a:srgbClr>
              </a:buClr>
              <a:buNone/>
            </a:pPr>
            <a:r>
              <a:rPr lang="en-US" dirty="0">
                <a:solidFill>
                  <a:srgbClr val="DEDEDE"/>
                </a:solidFill>
              </a:rPr>
              <a:t>Seventh-day Adventist work is not considered to be established in a country or area when it is limited to a series of evangelistic meetings, literature-evangelist work not based there, scattered Sabbath keepers, </a:t>
            </a:r>
            <a:r>
              <a:rPr lang="en-US" dirty="0" smtClean="0">
                <a:solidFill>
                  <a:srgbClr val="DEDEDE"/>
                </a:solidFill>
              </a:rPr>
              <a:t>employees traveling </a:t>
            </a:r>
            <a:r>
              <a:rPr lang="en-US" dirty="0">
                <a:solidFill>
                  <a:srgbClr val="DEDEDE"/>
                </a:solidFill>
              </a:rPr>
              <a:t>through, or temporary service by regular employees, student missionaries, or other volunteer employees.</a:t>
            </a:r>
          </a:p>
          <a:p>
            <a:pPr marL="365760" lvl="1" indent="0">
              <a:buNone/>
            </a:pPr>
            <a:endParaRPr lang="en-US" dirty="0"/>
          </a:p>
        </p:txBody>
      </p:sp>
    </p:spTree>
    <p:extLst>
      <p:ext uri="{BB962C8B-B14F-4D97-AF65-F5344CB8AC3E}">
        <p14:creationId xmlns:p14="http://schemas.microsoft.com/office/powerpoint/2010/main" val="42847757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7214"/>
            <a:ext cx="5029200" cy="4343400"/>
          </a:xfrm>
        </p:spPr>
        <p:txBody>
          <a:bodyPr/>
          <a:lstStyle/>
          <a:p>
            <a:pPr>
              <a:spcAft>
                <a:spcPts val="600"/>
              </a:spcAft>
            </a:pPr>
            <a:r>
              <a:rPr lang="en-US" dirty="0"/>
              <a:t>Review all countries on the list, making modifications as necessary</a:t>
            </a:r>
            <a:r>
              <a:rPr lang="en-US" dirty="0" smtClean="0"/>
              <a:t>.</a:t>
            </a:r>
          </a:p>
          <a:p>
            <a:pPr>
              <a:spcAft>
                <a:spcPts val="600"/>
              </a:spcAft>
            </a:pPr>
            <a:r>
              <a:rPr lang="en-US" dirty="0"/>
              <a:t>If SDA work is established in a country, indicate with a "YES</a:t>
            </a:r>
            <a:r>
              <a:rPr lang="en-US" dirty="0" smtClean="0"/>
              <a:t>".</a:t>
            </a:r>
          </a:p>
          <a:p>
            <a:pPr>
              <a:spcAft>
                <a:spcPts val="600"/>
              </a:spcAft>
            </a:pPr>
            <a:r>
              <a:rPr lang="en-US" dirty="0"/>
              <a:t>If SDA work is NOT established in a country, indicate with a "</a:t>
            </a:r>
            <a:r>
              <a:rPr lang="en-US" dirty="0" smtClean="0"/>
              <a:t>NO“</a:t>
            </a:r>
          </a:p>
          <a:p>
            <a:pPr>
              <a:spcAft>
                <a:spcPts val="600"/>
              </a:spcAft>
            </a:pPr>
            <a:r>
              <a:rPr lang="en-US" dirty="0"/>
              <a:t>For any value that is changed, please change the fill color, to indicate a change. </a:t>
            </a:r>
            <a:r>
              <a:rPr lang="en-US" dirty="0" smtClean="0"/>
              <a:t>Use:</a:t>
            </a:r>
            <a:endParaRPr lang="en-US" dirty="0"/>
          </a:p>
        </p:txBody>
      </p:sp>
      <p:sp>
        <p:nvSpPr>
          <p:cNvPr id="4" name="Title 1"/>
          <p:cNvSpPr txBox="1">
            <a:spLocks/>
          </p:cNvSpPr>
          <p:nvPr/>
        </p:nvSpPr>
        <p:spPr>
          <a:xfrm>
            <a:off x="457200" y="274638"/>
            <a:ext cx="8229600" cy="868362"/>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dirty="0" smtClean="0"/>
              <a:t>Where Work is or is not Established</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95" t="31865" r="78778" b="36271"/>
          <a:stretch/>
        </p:blipFill>
        <p:spPr bwMode="auto">
          <a:xfrm>
            <a:off x="5486400" y="1905000"/>
            <a:ext cx="3277703" cy="3430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612" t="7407" r="81251" b="81559"/>
          <a:stretch/>
        </p:blipFill>
        <p:spPr bwMode="auto">
          <a:xfrm>
            <a:off x="2404956" y="5257800"/>
            <a:ext cx="2852844" cy="1252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191000" y="5830614"/>
            <a:ext cx="457200" cy="4939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570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noAutofit/>
          </a:bodyPr>
          <a:lstStyle/>
          <a:p>
            <a:pPr algn="ctr"/>
            <a:r>
              <a:rPr lang="en-US" sz="5400" dirty="0" smtClean="0"/>
              <a:t>Reporting Deadline:</a:t>
            </a:r>
            <a:endParaRPr lang="en-US" sz="5400" dirty="0"/>
          </a:p>
        </p:txBody>
      </p:sp>
      <p:sp>
        <p:nvSpPr>
          <p:cNvPr id="3" name="Content Placeholder 2"/>
          <p:cNvSpPr>
            <a:spLocks noGrp="1"/>
          </p:cNvSpPr>
          <p:nvPr>
            <p:ph idx="1"/>
          </p:nvPr>
        </p:nvSpPr>
        <p:spPr>
          <a:xfrm>
            <a:off x="457200" y="3429000"/>
            <a:ext cx="8229600" cy="1752600"/>
          </a:xfrm>
        </p:spPr>
        <p:txBody>
          <a:bodyPr>
            <a:normAutofit/>
          </a:bodyPr>
          <a:lstStyle/>
          <a:p>
            <a:pPr marL="0" indent="0" algn="ctr">
              <a:buNone/>
            </a:pPr>
            <a:r>
              <a:rPr lang="en-US" sz="3600" dirty="0" smtClean="0"/>
              <a:t>Countries/Areas Where SDA Work is or is not Established report must be submitted by June 15.</a:t>
            </a:r>
            <a:endParaRPr lang="en-US" sz="3600" dirty="0"/>
          </a:p>
        </p:txBody>
      </p:sp>
    </p:spTree>
    <p:extLst>
      <p:ext uri="{BB962C8B-B14F-4D97-AF65-F5344CB8AC3E}">
        <p14:creationId xmlns:p14="http://schemas.microsoft.com/office/powerpoint/2010/main" val="11349129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Languages and Dialects </a:t>
            </a:r>
            <a:br>
              <a:rPr lang="en-US" dirty="0" smtClean="0"/>
            </a:br>
            <a:r>
              <a:rPr lang="en-US" dirty="0" smtClean="0"/>
              <a:t>Used for SDA Work</a:t>
            </a:r>
            <a:endParaRPr lang="en-US" dirty="0"/>
          </a:p>
        </p:txBody>
      </p:sp>
    </p:spTree>
    <p:extLst>
      <p:ext uri="{BB962C8B-B14F-4D97-AF65-F5344CB8AC3E}">
        <p14:creationId xmlns:p14="http://schemas.microsoft.com/office/powerpoint/2010/main" val="10757256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pPr algn="ctr"/>
            <a:r>
              <a:rPr lang="en-US" dirty="0" smtClean="0"/>
              <a:t>Languages Used for SDA Work</a:t>
            </a:r>
            <a:br>
              <a:rPr lang="en-US" dirty="0" smtClean="0"/>
            </a:br>
            <a:r>
              <a:rPr lang="en-US" dirty="0" smtClean="0"/>
              <a:t>Published and/or Oral</a:t>
            </a:r>
            <a:endParaRPr lang="en-US" dirty="0"/>
          </a:p>
        </p:txBody>
      </p:sp>
      <p:sp>
        <p:nvSpPr>
          <p:cNvPr id="3" name="Content Placeholder 2"/>
          <p:cNvSpPr>
            <a:spLocks noGrp="1"/>
          </p:cNvSpPr>
          <p:nvPr>
            <p:ph idx="1"/>
          </p:nvPr>
        </p:nvSpPr>
        <p:spPr>
          <a:xfrm>
            <a:off x="457200" y="1143000"/>
            <a:ext cx="8229600" cy="2890345"/>
          </a:xfrm>
        </p:spPr>
        <p:txBody>
          <a:bodyPr/>
          <a:lstStyle/>
          <a:p>
            <a:pPr marL="0" indent="0">
              <a:buNone/>
            </a:pPr>
            <a:r>
              <a:rPr lang="en-US" dirty="0"/>
              <a:t>If Seventh-day Adventist publications are printed in a language, enter "YES" in the </a:t>
            </a:r>
            <a:r>
              <a:rPr lang="en-US" dirty="0" err="1"/>
              <a:t>IsPublished</a:t>
            </a:r>
            <a:r>
              <a:rPr lang="en-US" dirty="0"/>
              <a:t> column.  The SDA Languages in print list should include all internal SDA publications </a:t>
            </a:r>
            <a:r>
              <a:rPr lang="en-US" dirty="0" smtClean="0"/>
              <a:t>as </a:t>
            </a:r>
            <a:r>
              <a:rPr lang="en-US" dirty="0"/>
              <a:t>well as external SDA </a:t>
            </a:r>
            <a:r>
              <a:rPr lang="en-US" dirty="0" smtClean="0"/>
              <a:t>publications.</a:t>
            </a:r>
          </a:p>
          <a:p>
            <a:pPr marL="0" indent="0">
              <a:buNone/>
            </a:pPr>
            <a:r>
              <a:rPr lang="en-US" dirty="0"/>
              <a:t>If Seventh-day Adventist work is being conducted using a language, but no materials are printed, enter "ORAL ONLY" in the </a:t>
            </a:r>
            <a:r>
              <a:rPr lang="en-US" dirty="0" err="1"/>
              <a:t>IsPublished</a:t>
            </a:r>
            <a:r>
              <a:rPr lang="en-US" dirty="0"/>
              <a:t> column.</a:t>
            </a: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166" t="29629" r="60259" b="48097"/>
          <a:stretch/>
        </p:blipFill>
        <p:spPr bwMode="auto">
          <a:xfrm>
            <a:off x="1143000" y="4033345"/>
            <a:ext cx="6505903" cy="2291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5486400" y="3657600"/>
            <a:ext cx="0" cy="5334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4468844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pPr algn="ctr"/>
            <a:r>
              <a:rPr lang="en-US" dirty="0" smtClean="0"/>
              <a:t>Languages, Published and/or Oral </a:t>
            </a:r>
            <a:br>
              <a:rPr lang="en-US" dirty="0" smtClean="0"/>
            </a:br>
            <a:r>
              <a:rPr lang="en-US" dirty="0" smtClean="0"/>
              <a:t>Used for SDA Work</a:t>
            </a:r>
            <a:endParaRPr lang="en-US" dirty="0"/>
          </a:p>
        </p:txBody>
      </p:sp>
      <p:sp>
        <p:nvSpPr>
          <p:cNvPr id="3" name="Content Placeholder 2"/>
          <p:cNvSpPr>
            <a:spLocks noGrp="1"/>
          </p:cNvSpPr>
          <p:nvPr>
            <p:ph idx="1"/>
          </p:nvPr>
        </p:nvSpPr>
        <p:spPr>
          <a:xfrm>
            <a:off x="457200" y="1295400"/>
            <a:ext cx="8229600" cy="2133600"/>
          </a:xfrm>
        </p:spPr>
        <p:txBody>
          <a:bodyPr/>
          <a:lstStyle/>
          <a:p>
            <a:pPr marL="0" indent="0">
              <a:buNone/>
            </a:pPr>
            <a:r>
              <a:rPr lang="en-US" dirty="0"/>
              <a:t>An Asterisk (*) beside a language name means the language is not listed in the </a:t>
            </a:r>
            <a:r>
              <a:rPr lang="en-US" dirty="0" smtClean="0"/>
              <a:t>2015 </a:t>
            </a:r>
            <a:r>
              <a:rPr lang="en-US" dirty="0"/>
              <a:t>edition of the </a:t>
            </a:r>
            <a:r>
              <a:rPr lang="en-US" dirty="0" smtClean="0"/>
              <a:t>“</a:t>
            </a:r>
            <a:r>
              <a:rPr lang="en-US" dirty="0" err="1" smtClean="0"/>
              <a:t>Ethnologue</a:t>
            </a:r>
            <a:r>
              <a:rPr lang="en-US" dirty="0" smtClean="0"/>
              <a:t>,” a </a:t>
            </a:r>
            <a:r>
              <a:rPr lang="en-US" dirty="0"/>
              <a:t>list of world languages (http://www.sil.org/), or may not be spelled the same as in the </a:t>
            </a:r>
            <a:r>
              <a:rPr lang="en-US" dirty="0" err="1"/>
              <a:t>Ethnologue</a:t>
            </a:r>
            <a:r>
              <a:rPr lang="en-US" dirty="0"/>
              <a:t>.</a:t>
            </a: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166" t="29629" r="60259" b="48097"/>
          <a:stretch/>
        </p:blipFill>
        <p:spPr bwMode="auto">
          <a:xfrm>
            <a:off x="1143000" y="3894082"/>
            <a:ext cx="6505903" cy="2291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4343400" y="2819400"/>
            <a:ext cx="0" cy="12954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2538530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68362"/>
          </a:xfrm>
        </p:spPr>
        <p:txBody>
          <a:bodyPr>
            <a:normAutofit fontScale="90000"/>
          </a:bodyPr>
          <a:lstStyle/>
          <a:p>
            <a:pPr algn="ctr"/>
            <a:r>
              <a:rPr lang="en-US" dirty="0" smtClean="0"/>
              <a:t>Languages, Published and/or </a:t>
            </a:r>
            <a:r>
              <a:rPr lang="en-US" dirty="0"/>
              <a:t>Oral </a:t>
            </a:r>
            <a:r>
              <a:rPr lang="en-US" dirty="0" smtClean="0"/>
              <a:t/>
            </a:r>
            <a:br>
              <a:rPr lang="en-US" dirty="0" smtClean="0"/>
            </a:br>
            <a:r>
              <a:rPr lang="en-US" dirty="0" smtClean="0"/>
              <a:t>Used </a:t>
            </a:r>
            <a:r>
              <a:rPr lang="en-US" dirty="0"/>
              <a:t>for SDA Work</a:t>
            </a:r>
          </a:p>
        </p:txBody>
      </p:sp>
      <p:sp>
        <p:nvSpPr>
          <p:cNvPr id="3" name="Content Placeholder 2"/>
          <p:cNvSpPr>
            <a:spLocks noGrp="1"/>
          </p:cNvSpPr>
          <p:nvPr>
            <p:ph idx="1"/>
          </p:nvPr>
        </p:nvSpPr>
        <p:spPr>
          <a:xfrm>
            <a:off x="457200" y="1295400"/>
            <a:ext cx="8229600" cy="5029200"/>
          </a:xfrm>
        </p:spPr>
        <p:txBody>
          <a:bodyPr/>
          <a:lstStyle/>
          <a:p>
            <a:pPr marL="0" indent="0">
              <a:buNone/>
            </a:pPr>
            <a:r>
              <a:rPr lang="en-US" dirty="0"/>
              <a:t>ISO Language Codes </a:t>
            </a:r>
            <a:r>
              <a:rPr lang="en-US" dirty="0" smtClean="0"/>
              <a:t>for languages can </a:t>
            </a:r>
            <a:r>
              <a:rPr lang="en-US" dirty="0"/>
              <a:t>be found </a:t>
            </a:r>
            <a:r>
              <a:rPr lang="en-US" dirty="0" smtClean="0"/>
              <a:t>on </a:t>
            </a:r>
            <a:r>
              <a:rPr lang="en-US" dirty="0"/>
              <a:t>the www.ethnologue.com </a:t>
            </a:r>
            <a:r>
              <a:rPr lang="en-US" dirty="0" smtClean="0"/>
              <a:t>website. </a:t>
            </a:r>
            <a:r>
              <a:rPr lang="en-US" dirty="0"/>
              <a:t>They are based on the ISO 639-3 standard.  </a:t>
            </a:r>
            <a:r>
              <a:rPr lang="en-US" dirty="0" smtClean="0"/>
              <a:t>(If </a:t>
            </a:r>
            <a:r>
              <a:rPr lang="en-US" dirty="0"/>
              <a:t>the ISO Language Code column contains a number</a:t>
            </a:r>
            <a:r>
              <a:rPr lang="en-US" dirty="0" smtClean="0"/>
              <a:t>, </a:t>
            </a:r>
            <a:r>
              <a:rPr lang="en-US" dirty="0"/>
              <a:t>Archives and Statistics </a:t>
            </a:r>
            <a:r>
              <a:rPr lang="en-US" dirty="0" smtClean="0"/>
              <a:t>personnel were not </a:t>
            </a:r>
            <a:r>
              <a:rPr lang="en-US" dirty="0"/>
              <a:t>able </a:t>
            </a:r>
            <a:r>
              <a:rPr lang="en-US" dirty="0" smtClean="0"/>
              <a:t>to identify that </a:t>
            </a:r>
            <a:r>
              <a:rPr lang="en-US" dirty="0"/>
              <a:t>language </a:t>
            </a:r>
            <a:r>
              <a:rPr lang="en-US" dirty="0" smtClean="0"/>
              <a:t>in </a:t>
            </a:r>
            <a:r>
              <a:rPr lang="en-US" dirty="0"/>
              <a:t>the </a:t>
            </a:r>
            <a:r>
              <a:rPr lang="en-US" dirty="0" err="1" smtClean="0"/>
              <a:t>Ethnologue</a:t>
            </a:r>
            <a:r>
              <a:rPr lang="en-US" dirty="0" smtClean="0"/>
              <a:t>.) </a:t>
            </a:r>
            <a:endParaRPr lang="en-US"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166" t="29629" r="60259" b="48097"/>
          <a:stretch/>
        </p:blipFill>
        <p:spPr bwMode="auto">
          <a:xfrm>
            <a:off x="1143000" y="3894082"/>
            <a:ext cx="6505903" cy="2291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3200400" y="3276600"/>
            <a:ext cx="0" cy="6858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5820151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600"/>
              </a:spcAft>
            </a:pPr>
            <a:r>
              <a:rPr lang="en-US" dirty="0"/>
              <a:t>If a new language needs to be added to the list, enter the appropriate information for each column, and highlight </a:t>
            </a:r>
            <a:r>
              <a:rPr lang="en-US" dirty="0" smtClean="0"/>
              <a:t>the row.</a:t>
            </a:r>
          </a:p>
          <a:p>
            <a:pPr>
              <a:spcAft>
                <a:spcPts val="600"/>
              </a:spcAft>
            </a:pPr>
            <a:r>
              <a:rPr lang="en-US" dirty="0"/>
              <a:t>If a language in this list is no longer used orally and is no longer used for publications, type "NO LONGER USED" in the </a:t>
            </a:r>
            <a:r>
              <a:rPr lang="en-US" dirty="0" err="1"/>
              <a:t>IsPublished</a:t>
            </a:r>
            <a:r>
              <a:rPr lang="en-US" dirty="0"/>
              <a:t> column, and highlight.  Do not highlight any information that is not being revised.</a:t>
            </a:r>
            <a:endParaRPr lang="en-US" dirty="0" smtClean="0"/>
          </a:p>
          <a:p>
            <a:pPr>
              <a:spcAft>
                <a:spcPts val="600"/>
              </a:spcAft>
            </a:pPr>
            <a:r>
              <a:rPr lang="en-US" dirty="0"/>
              <a:t>For any information that is changed, please change the fill color, to indicate a change</a:t>
            </a:r>
            <a:r>
              <a:rPr lang="en-US" dirty="0" smtClean="0"/>
              <a:t>. Use:</a:t>
            </a:r>
            <a:endParaRPr lang="en-US" dirty="0"/>
          </a:p>
        </p:txBody>
      </p:sp>
      <p:sp>
        <p:nvSpPr>
          <p:cNvPr id="4" name="Title 1"/>
          <p:cNvSpPr txBox="1">
            <a:spLocks/>
          </p:cNvSpPr>
          <p:nvPr/>
        </p:nvSpPr>
        <p:spPr>
          <a:xfrm>
            <a:off x="457200" y="274638"/>
            <a:ext cx="8229600" cy="868362"/>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dirty="0" smtClean="0"/>
              <a:t>Languages, Published and/or Oral</a:t>
            </a:r>
            <a:endParaRPr lang="en-US" dirty="0"/>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612" t="7407" r="81251" b="81559"/>
          <a:stretch/>
        </p:blipFill>
        <p:spPr bwMode="auto">
          <a:xfrm>
            <a:off x="4876800" y="4663965"/>
            <a:ext cx="2585546" cy="1135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6547946" y="5152696"/>
            <a:ext cx="457200" cy="4939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62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pPr algn="ctr"/>
            <a:r>
              <a:rPr lang="en-US" dirty="0" smtClean="0"/>
              <a:t>Important Things to Remember</a:t>
            </a:r>
            <a:endParaRPr lang="en-US" dirty="0"/>
          </a:p>
        </p:txBody>
      </p:sp>
      <p:sp>
        <p:nvSpPr>
          <p:cNvPr id="3" name="Content Placeholder 2"/>
          <p:cNvSpPr>
            <a:spLocks noGrp="1"/>
          </p:cNvSpPr>
          <p:nvPr>
            <p:ph idx="1"/>
          </p:nvPr>
        </p:nvSpPr>
        <p:spPr>
          <a:xfrm>
            <a:off x="457200" y="1371600"/>
            <a:ext cx="8229600" cy="5029200"/>
          </a:xfrm>
        </p:spPr>
        <p:txBody>
          <a:bodyPr>
            <a:noAutofit/>
          </a:bodyPr>
          <a:lstStyle/>
          <a:p>
            <a:pPr>
              <a:spcAft>
                <a:spcPts val="600"/>
              </a:spcAft>
            </a:pPr>
            <a:r>
              <a:rPr lang="en-US" dirty="0"/>
              <a:t> Accuracy is essential. Other reports and comparisons, as well as analyses and research, will be based on these figures.  Neatness and clarity are essential. Proof your work</a:t>
            </a:r>
            <a:r>
              <a:rPr lang="en-US" dirty="0" smtClean="0"/>
              <a:t>!</a:t>
            </a:r>
          </a:p>
          <a:p>
            <a:pPr>
              <a:spcAft>
                <a:spcPts val="600"/>
              </a:spcAft>
            </a:pPr>
            <a:r>
              <a:rPr lang="en-US" dirty="0"/>
              <a:t>See that all figures are properly </a:t>
            </a:r>
            <a:r>
              <a:rPr lang="en-US" dirty="0" smtClean="0"/>
              <a:t>punctuated—separate </a:t>
            </a:r>
            <a:r>
              <a:rPr lang="en-US" dirty="0"/>
              <a:t>the millions, thousands, and hundreds with commas</a:t>
            </a:r>
            <a:r>
              <a:rPr lang="en-US" dirty="0" smtClean="0"/>
              <a:t>.</a:t>
            </a:r>
          </a:p>
          <a:p>
            <a:pPr>
              <a:spcAft>
                <a:spcPts val="600"/>
              </a:spcAft>
            </a:pPr>
            <a:r>
              <a:rPr lang="en-US" dirty="0"/>
              <a:t>The purpose of this report is to record a brief but comprehensive picture of the church's status in each field.  Denominational employee data must account for every full time, part time, and casual employee, as well as literature evangelists who are all self employed. (Do not include other contract workers.) </a:t>
            </a:r>
            <a:r>
              <a:rPr lang="en-US" dirty="0" smtClean="0"/>
              <a:t>Casual employees are those </a:t>
            </a:r>
            <a:r>
              <a:rPr lang="en-US" dirty="0"/>
              <a:t>who are working for the denomination as temporary or </a:t>
            </a:r>
            <a:r>
              <a:rPr lang="en-US" dirty="0" smtClean="0"/>
              <a:t>“contingent” </a:t>
            </a:r>
            <a:r>
              <a:rPr lang="en-US" dirty="0"/>
              <a:t>employees with pay. </a:t>
            </a:r>
          </a:p>
        </p:txBody>
      </p:sp>
    </p:spTree>
    <p:extLst>
      <p:ext uri="{BB962C8B-B14F-4D97-AF65-F5344CB8AC3E}">
        <p14:creationId xmlns:p14="http://schemas.microsoft.com/office/powerpoint/2010/main" val="10611759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noAutofit/>
          </a:bodyPr>
          <a:lstStyle/>
          <a:p>
            <a:pPr algn="ctr"/>
            <a:r>
              <a:rPr lang="en-US" sz="5400" dirty="0" smtClean="0"/>
              <a:t>Reporting Deadline:</a:t>
            </a:r>
            <a:endParaRPr lang="en-US" sz="5400" dirty="0"/>
          </a:p>
        </p:txBody>
      </p:sp>
      <p:sp>
        <p:nvSpPr>
          <p:cNvPr id="3" name="Content Placeholder 2"/>
          <p:cNvSpPr>
            <a:spLocks noGrp="1"/>
          </p:cNvSpPr>
          <p:nvPr>
            <p:ph idx="1"/>
          </p:nvPr>
        </p:nvSpPr>
        <p:spPr>
          <a:xfrm>
            <a:off x="457200" y="3429000"/>
            <a:ext cx="8229600" cy="1752600"/>
          </a:xfrm>
        </p:spPr>
        <p:txBody>
          <a:bodyPr>
            <a:normAutofit/>
          </a:bodyPr>
          <a:lstStyle/>
          <a:p>
            <a:pPr marL="0" indent="0" algn="ctr">
              <a:buNone/>
            </a:pPr>
            <a:r>
              <a:rPr lang="en-US" sz="3600" dirty="0" smtClean="0"/>
              <a:t>Languages report must be submitted by June 15.</a:t>
            </a:r>
            <a:endParaRPr lang="en-US" sz="3600" dirty="0"/>
          </a:p>
        </p:txBody>
      </p:sp>
    </p:spTree>
    <p:extLst>
      <p:ext uri="{BB962C8B-B14F-4D97-AF65-F5344CB8AC3E}">
        <p14:creationId xmlns:p14="http://schemas.microsoft.com/office/powerpoint/2010/main" val="41591573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Departmental Reports</a:t>
            </a:r>
            <a:endParaRPr lang="en-US" dirty="0"/>
          </a:p>
        </p:txBody>
      </p:sp>
    </p:spTree>
    <p:extLst>
      <p:ext uri="{BB962C8B-B14F-4D97-AF65-F5344CB8AC3E}">
        <p14:creationId xmlns:p14="http://schemas.microsoft.com/office/powerpoint/2010/main" val="28169062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dirty="0" smtClean="0"/>
              <a:t>The following departments submit reports through their union/division counterparts:</a:t>
            </a:r>
            <a:endParaRPr lang="en-US" dirty="0"/>
          </a:p>
        </p:txBody>
      </p:sp>
      <p:sp>
        <p:nvSpPr>
          <p:cNvPr id="3" name="Content Placeholder 2"/>
          <p:cNvSpPr>
            <a:spLocks noGrp="1"/>
          </p:cNvSpPr>
          <p:nvPr>
            <p:ph idx="1"/>
          </p:nvPr>
        </p:nvSpPr>
        <p:spPr/>
        <p:txBody>
          <a:bodyPr/>
          <a:lstStyle/>
          <a:p>
            <a:r>
              <a:rPr lang="en-US" dirty="0" smtClean="0"/>
              <a:t>ADRA</a:t>
            </a:r>
          </a:p>
          <a:p>
            <a:r>
              <a:rPr lang="en-US" dirty="0" smtClean="0"/>
              <a:t>Children’s Ministries</a:t>
            </a:r>
          </a:p>
          <a:p>
            <a:r>
              <a:rPr lang="en-US" dirty="0" smtClean="0"/>
              <a:t>Education</a:t>
            </a:r>
          </a:p>
          <a:p>
            <a:r>
              <a:rPr lang="en-US" dirty="0" smtClean="0"/>
              <a:t>Healthcare</a:t>
            </a:r>
          </a:p>
          <a:p>
            <a:r>
              <a:rPr lang="en-US" dirty="0" smtClean="0"/>
              <a:t>Publishing</a:t>
            </a:r>
          </a:p>
          <a:p>
            <a:r>
              <a:rPr lang="en-US" dirty="0" smtClean="0"/>
              <a:t>Sabbath School and Personal Ministries</a:t>
            </a:r>
          </a:p>
          <a:p>
            <a:r>
              <a:rPr lang="en-US" dirty="0" smtClean="0"/>
              <a:t>Women’s Ministries</a:t>
            </a:r>
          </a:p>
          <a:p>
            <a:r>
              <a:rPr lang="en-US" dirty="0" smtClean="0"/>
              <a:t>Youth Ministries</a:t>
            </a:r>
            <a:endParaRPr lang="en-US" dirty="0"/>
          </a:p>
        </p:txBody>
      </p:sp>
    </p:spTree>
    <p:extLst>
      <p:ext uri="{BB962C8B-B14F-4D97-AF65-F5344CB8AC3E}">
        <p14:creationId xmlns:p14="http://schemas.microsoft.com/office/powerpoint/2010/main" val="24130731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noAutofit/>
          </a:bodyPr>
          <a:lstStyle/>
          <a:p>
            <a:pPr algn="ctr"/>
            <a:r>
              <a:rPr lang="en-US" sz="5400" dirty="0" smtClean="0"/>
              <a:t>Reporting Deadline:</a:t>
            </a:r>
            <a:endParaRPr lang="en-US" sz="5400" dirty="0"/>
          </a:p>
        </p:txBody>
      </p:sp>
      <p:sp>
        <p:nvSpPr>
          <p:cNvPr id="3" name="Content Placeholder 2"/>
          <p:cNvSpPr>
            <a:spLocks noGrp="1"/>
          </p:cNvSpPr>
          <p:nvPr>
            <p:ph idx="1"/>
          </p:nvPr>
        </p:nvSpPr>
        <p:spPr>
          <a:xfrm>
            <a:off x="457200" y="3429000"/>
            <a:ext cx="8229600" cy="2667000"/>
          </a:xfrm>
        </p:spPr>
        <p:txBody>
          <a:bodyPr>
            <a:normAutofit/>
          </a:bodyPr>
          <a:lstStyle/>
          <a:p>
            <a:pPr marL="0" indent="0" algn="ctr">
              <a:buNone/>
            </a:pPr>
            <a:r>
              <a:rPr lang="en-US" sz="3600" dirty="0" smtClean="0"/>
              <a:t>Departmental reports must be submitted by April 30.</a:t>
            </a:r>
          </a:p>
          <a:p>
            <a:pPr marL="0" indent="0" algn="ctr">
              <a:buNone/>
            </a:pPr>
            <a:r>
              <a:rPr lang="en-US" sz="3600" dirty="0" smtClean="0"/>
              <a:t>ADRA’s report must be submitted by </a:t>
            </a:r>
          </a:p>
          <a:p>
            <a:pPr marL="0" indent="0" algn="ctr">
              <a:buNone/>
            </a:pPr>
            <a:r>
              <a:rPr lang="en-US" sz="3600" dirty="0" smtClean="0"/>
              <a:t>June 15.</a:t>
            </a:r>
            <a:endParaRPr lang="en-US" sz="3600" dirty="0"/>
          </a:p>
        </p:txBody>
      </p:sp>
    </p:spTree>
    <p:extLst>
      <p:ext uri="{BB962C8B-B14F-4D97-AF65-F5344CB8AC3E}">
        <p14:creationId xmlns:p14="http://schemas.microsoft.com/office/powerpoint/2010/main" val="21871378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743201"/>
            <a:ext cx="4419600" cy="1524000"/>
          </a:xfrm>
        </p:spPr>
        <p:txBody>
          <a:bodyPr>
            <a:noAutofit/>
          </a:bodyPr>
          <a:lstStyle/>
          <a:p>
            <a:pPr algn="ctr"/>
            <a:r>
              <a:rPr lang="en-US" sz="5400" dirty="0" smtClean="0"/>
              <a:t>Thanks for contributing!</a:t>
            </a:r>
            <a:endParaRPr lang="en-US" sz="5400" dirty="0"/>
          </a:p>
        </p:txBody>
      </p:sp>
      <p:pic>
        <p:nvPicPr>
          <p:cNvPr id="5122" name="Picture 2" descr="C:\Users\rasmussenl\AppData\Local\Microsoft\Windows\Temporary Internet Files\Content.IE5\SOE52G8W\MC90043523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9069" y="4876800"/>
            <a:ext cx="447381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43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style.rotation</p:attrName>
                                        </p:attrNameLst>
                                      </p:cBhvr>
                                      <p:tavLst>
                                        <p:tav tm="0">
                                          <p:val>
                                            <p:fltVal val="720"/>
                                          </p:val>
                                        </p:tav>
                                        <p:tav tm="100000">
                                          <p:val>
                                            <p:fltVal val="0"/>
                                          </p:val>
                                        </p:tav>
                                      </p:tavLst>
                                    </p:anim>
                                    <p:anim calcmode="lin" valueType="num">
                                      <p:cBhvr>
                                        <p:cTn id="9" dur="2000" fill="hold"/>
                                        <p:tgtEl>
                                          <p:spTgt spid="5122"/>
                                        </p:tgtEl>
                                        <p:attrNameLst>
                                          <p:attrName>ppt_h</p:attrName>
                                        </p:attrNameLst>
                                      </p:cBhvr>
                                      <p:tavLst>
                                        <p:tav tm="0">
                                          <p:val>
                                            <p:fltVal val="0"/>
                                          </p:val>
                                        </p:tav>
                                        <p:tav tm="100000">
                                          <p:val>
                                            <p:strVal val="#ppt_h"/>
                                          </p:val>
                                        </p:tav>
                                      </p:tavLst>
                                    </p:anim>
                                    <p:anim calcmode="lin" valueType="num">
                                      <p:cBhvr>
                                        <p:cTn id="10" dur="2000" fill="hold"/>
                                        <p:tgtEl>
                                          <p:spTgt spid="512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297" y="1371600"/>
            <a:ext cx="8229600" cy="2743200"/>
          </a:xfrm>
        </p:spPr>
        <p:txBody>
          <a:bodyPr>
            <a:noAutofit/>
          </a:bodyPr>
          <a:lstStyle/>
          <a:p>
            <a:r>
              <a:rPr lang="en-US" dirty="0" smtClean="0"/>
              <a:t>NOTE: Beginning in 2015 </a:t>
            </a:r>
            <a:r>
              <a:rPr lang="en-US" dirty="0"/>
              <a:t>you </a:t>
            </a:r>
            <a:r>
              <a:rPr lang="en-US" dirty="0" smtClean="0"/>
              <a:t>have seen </a:t>
            </a:r>
            <a:r>
              <a:rPr lang="en-US" dirty="0"/>
              <a:t>new sub-columns for nearly every column that has been </a:t>
            </a:r>
            <a:r>
              <a:rPr lang="en-US" dirty="0" smtClean="0"/>
              <a:t>previously part </a:t>
            </a:r>
            <a:r>
              <a:rPr lang="en-US" dirty="0"/>
              <a:t>of these reports </a:t>
            </a:r>
            <a:r>
              <a:rPr lang="en-US" dirty="0" smtClean="0"/>
              <a:t>. </a:t>
            </a:r>
            <a:r>
              <a:rPr lang="en-US" dirty="0"/>
              <a:t>This is because some divisions have begun to issue credentials to part time employees.  </a:t>
            </a:r>
            <a:r>
              <a:rPr lang="en-US" dirty="0" smtClean="0"/>
              <a:t>As of the 2015 Annual Council, this practice is NOW ACCEPTED BY POLICY. We </a:t>
            </a:r>
            <a:r>
              <a:rPr lang="en-US" dirty="0"/>
              <a:t>have added columns so that </a:t>
            </a:r>
            <a:r>
              <a:rPr lang="en-US" dirty="0" smtClean="0"/>
              <a:t>part </a:t>
            </a:r>
            <a:r>
              <a:rPr lang="en-US" dirty="0"/>
              <a:t>time </a:t>
            </a:r>
            <a:r>
              <a:rPr lang="en-US" dirty="0" smtClean="0"/>
              <a:t>credentialed employees </a:t>
            </a:r>
            <a:r>
              <a:rPr lang="en-US" dirty="0"/>
              <a:t>may be correctly counted.  </a:t>
            </a:r>
          </a:p>
        </p:txBody>
      </p:sp>
      <p:sp>
        <p:nvSpPr>
          <p:cNvPr id="4" name="Title 1"/>
          <p:cNvSpPr txBox="1">
            <a:spLocks/>
          </p:cNvSpPr>
          <p:nvPr/>
        </p:nvSpPr>
        <p:spPr>
          <a:xfrm>
            <a:off x="457200" y="274638"/>
            <a:ext cx="8229600" cy="868362"/>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dirty="0" smtClean="0"/>
              <a:t>Pages 2 &amp; 3</a:t>
            </a:r>
            <a:endParaRPr lang="en-US" dirty="0"/>
          </a:p>
        </p:txBody>
      </p:sp>
      <p:pic>
        <p:nvPicPr>
          <p:cNvPr id="6" name="Picture 5"/>
          <p:cNvPicPr>
            <a:picLocks noChangeAspect="1"/>
          </p:cNvPicPr>
          <p:nvPr/>
        </p:nvPicPr>
        <p:blipFill rotWithShape="1">
          <a:blip r:embed="rId2"/>
          <a:srcRect l="7500" t="44074" r="65833" b="34445"/>
          <a:stretch/>
        </p:blipFill>
        <p:spPr>
          <a:xfrm>
            <a:off x="3933825" y="4343400"/>
            <a:ext cx="4876800" cy="2209800"/>
          </a:xfrm>
          <a:prstGeom prst="rect">
            <a:avLst/>
          </a:prstGeom>
        </p:spPr>
      </p:pic>
      <p:pic>
        <p:nvPicPr>
          <p:cNvPr id="5" name="Picture 4"/>
          <p:cNvPicPr>
            <a:picLocks noChangeAspect="1"/>
          </p:cNvPicPr>
          <p:nvPr/>
        </p:nvPicPr>
        <p:blipFill rotWithShape="1">
          <a:blip r:embed="rId3"/>
          <a:srcRect l="18750" t="43703" r="57083" b="42964"/>
          <a:stretch/>
        </p:blipFill>
        <p:spPr>
          <a:xfrm>
            <a:off x="381000" y="4762500"/>
            <a:ext cx="4419600" cy="1371600"/>
          </a:xfrm>
          <a:prstGeom prst="rect">
            <a:avLst/>
          </a:prstGeom>
        </p:spPr>
      </p:pic>
      <p:cxnSp>
        <p:nvCxnSpPr>
          <p:cNvPr id="8" name="Straight Arrow Connector 7"/>
          <p:cNvCxnSpPr/>
          <p:nvPr/>
        </p:nvCxnSpPr>
        <p:spPr>
          <a:xfrm>
            <a:off x="609600" y="4343400"/>
            <a:ext cx="304800" cy="121920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9" name="Straight Arrow Connector 8"/>
          <p:cNvCxnSpPr/>
          <p:nvPr/>
        </p:nvCxnSpPr>
        <p:spPr>
          <a:xfrm>
            <a:off x="5867400" y="3962400"/>
            <a:ext cx="228600" cy="99060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816112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All full time credentialed </a:t>
            </a:r>
            <a:r>
              <a:rPr lang="en-US" dirty="0"/>
              <a:t>employees should be </a:t>
            </a:r>
            <a:r>
              <a:rPr lang="en-US" dirty="0" smtClean="0"/>
              <a:t>listed </a:t>
            </a:r>
            <a:r>
              <a:rPr lang="en-US" dirty="0"/>
              <a:t>in the "FT" (full time) employee </a:t>
            </a:r>
            <a:r>
              <a:rPr lang="en-US" dirty="0" smtClean="0"/>
              <a:t>sub-columns</a:t>
            </a:r>
            <a:r>
              <a:rPr lang="en-US" dirty="0"/>
              <a:t>.  </a:t>
            </a:r>
            <a:endParaRPr lang="en-US" dirty="0" smtClean="0"/>
          </a:p>
          <a:p>
            <a:r>
              <a:rPr lang="en-US" dirty="0" smtClean="0"/>
              <a:t>Record </a:t>
            </a:r>
            <a:r>
              <a:rPr lang="en-US" dirty="0"/>
              <a:t>part time credentialed employees in the "PT" (part time) </a:t>
            </a:r>
            <a:r>
              <a:rPr lang="en-US" dirty="0" smtClean="0"/>
              <a:t>sub-columns.</a:t>
            </a:r>
          </a:p>
          <a:p>
            <a:r>
              <a:rPr lang="en-US" dirty="0" smtClean="0"/>
              <a:t>Casual employees should be listed in the “C” sub-column and may not be issued credentials.</a:t>
            </a:r>
          </a:p>
          <a:p>
            <a:pPr marL="0" indent="0">
              <a:buNone/>
            </a:pPr>
            <a:r>
              <a:rPr lang="en-US" dirty="0" smtClean="0"/>
              <a:t>  </a:t>
            </a:r>
          </a:p>
          <a:p>
            <a:r>
              <a:rPr lang="en-US" dirty="0" smtClean="0"/>
              <a:t>NOTE</a:t>
            </a:r>
            <a:r>
              <a:rPr lang="en-US" dirty="0"/>
              <a:t>: </a:t>
            </a:r>
            <a:r>
              <a:rPr lang="en-US" dirty="0" smtClean="0"/>
              <a:t>An </a:t>
            </a:r>
            <a:r>
              <a:rPr lang="en-US" dirty="0"/>
              <a:t>employee must work </a:t>
            </a:r>
            <a:r>
              <a:rPr lang="en-US" i="1" dirty="0"/>
              <a:t>at least </a:t>
            </a:r>
            <a:r>
              <a:rPr lang="en-US" dirty="0"/>
              <a:t>15 hours per week in order to qualify as part time.</a:t>
            </a:r>
          </a:p>
          <a:p>
            <a:endParaRPr lang="en-US" dirty="0"/>
          </a:p>
        </p:txBody>
      </p:sp>
      <p:sp>
        <p:nvSpPr>
          <p:cNvPr id="4" name="Title 1"/>
          <p:cNvSpPr txBox="1">
            <a:spLocks/>
          </p:cNvSpPr>
          <p:nvPr/>
        </p:nvSpPr>
        <p:spPr>
          <a:xfrm>
            <a:off x="457200" y="274638"/>
            <a:ext cx="8229600" cy="868362"/>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dirty="0" smtClean="0"/>
              <a:t>Pages 2 &amp; 3</a:t>
            </a:r>
            <a:endParaRPr lang="en-US" dirty="0"/>
          </a:p>
        </p:txBody>
      </p:sp>
    </p:spTree>
    <p:extLst>
      <p:ext uri="{BB962C8B-B14F-4D97-AF65-F5344CB8AC3E}">
        <p14:creationId xmlns:p14="http://schemas.microsoft.com/office/powerpoint/2010/main" val="3649037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ctr"/>
            <a:r>
              <a:rPr lang="en-US" dirty="0" smtClean="0"/>
              <a:t>Page 2</a:t>
            </a:r>
            <a:endParaRPr lang="en-US" dirty="0"/>
          </a:p>
        </p:txBody>
      </p:sp>
      <p:sp>
        <p:nvSpPr>
          <p:cNvPr id="3" name="Content Placeholder 2"/>
          <p:cNvSpPr>
            <a:spLocks noGrp="1"/>
          </p:cNvSpPr>
          <p:nvPr>
            <p:ph idx="1"/>
          </p:nvPr>
        </p:nvSpPr>
        <p:spPr>
          <a:xfrm>
            <a:off x="4648200" y="1351722"/>
            <a:ext cx="4191000" cy="5201478"/>
          </a:xfrm>
        </p:spPr>
        <p:txBody>
          <a:bodyPr>
            <a:noAutofit/>
          </a:bodyPr>
          <a:lstStyle/>
          <a:p>
            <a:r>
              <a:rPr lang="en-US" sz="2000" dirty="0"/>
              <a:t>22a-24.  Credentialed Employees.  Ministerial credential, commissioned minister credential, commissioned ministry of teaching credential, administrative ministries credential, and missionary credential </a:t>
            </a:r>
            <a:r>
              <a:rPr lang="en-US" sz="2000" dirty="0" smtClean="0"/>
              <a:t>granted by </a:t>
            </a:r>
            <a:r>
              <a:rPr lang="en-US" sz="2000" dirty="0"/>
              <a:t>the local conference or </a:t>
            </a:r>
            <a:r>
              <a:rPr lang="en-US" sz="2000" dirty="0" smtClean="0"/>
              <a:t>mission, </a:t>
            </a:r>
            <a:r>
              <a:rPr lang="en-US" sz="2000" dirty="0"/>
              <a:t>whether in conference or institutional work, are to be reported in their respective columns.  Bible instructor credentials are to be reported as commissioned ministers, except in divisions where commissioned minister credential is not used, then give them a missionary credential.  </a:t>
            </a:r>
          </a:p>
        </p:txBody>
      </p:sp>
      <p:sp>
        <p:nvSpPr>
          <p:cNvPr id="4" name="TextBox 3"/>
          <p:cNvSpPr txBox="1"/>
          <p:nvPr/>
        </p:nvSpPr>
        <p:spPr>
          <a:xfrm>
            <a:off x="619760" y="1605677"/>
            <a:ext cx="3876040" cy="2585323"/>
          </a:xfrm>
          <a:prstGeom prst="rect">
            <a:avLst/>
          </a:prstGeom>
          <a:noFill/>
        </p:spPr>
        <p:txBody>
          <a:bodyPr wrap="square" rtlCol="0">
            <a:spAutoFit/>
          </a:bodyPr>
          <a:lstStyle/>
          <a:p>
            <a:pPr algn="ctr"/>
            <a:r>
              <a:rPr lang="en-US" dirty="0" smtClean="0">
                <a:solidFill>
                  <a:schemeClr val="tx2"/>
                </a:solidFill>
              </a:rPr>
              <a:t>Remember: no person shall be included in more than one category at the same time.  Missionary Credentials and Missionary Licenses are to be issued to non-ministerial employees.</a:t>
            </a:r>
          </a:p>
          <a:p>
            <a:pPr algn="ctr"/>
            <a:endParaRPr lang="en-US" dirty="0">
              <a:solidFill>
                <a:schemeClr val="tx2"/>
              </a:solidFill>
            </a:endParaRPr>
          </a:p>
          <a:p>
            <a:pPr algn="ctr"/>
            <a:r>
              <a:rPr lang="en-US" i="1" dirty="0">
                <a:solidFill>
                  <a:schemeClr val="tx2"/>
                </a:solidFill>
              </a:rPr>
              <a:t>(The number of the instruction corresponds with the number of the column on the report form</a:t>
            </a:r>
            <a:r>
              <a:rPr lang="en-US" i="1" dirty="0" smtClean="0">
                <a:solidFill>
                  <a:schemeClr val="tx2"/>
                </a:solidFill>
              </a:rPr>
              <a:t>.)</a:t>
            </a:r>
            <a:endParaRPr lang="en-US" i="1" dirty="0">
              <a:solidFill>
                <a:schemeClr val="tx2"/>
              </a:solidFill>
            </a:endParaRPr>
          </a:p>
        </p:txBody>
      </p:sp>
      <p:pic>
        <p:nvPicPr>
          <p:cNvPr id="6" name="Picture 5"/>
          <p:cNvPicPr>
            <a:picLocks noChangeAspect="1"/>
          </p:cNvPicPr>
          <p:nvPr/>
        </p:nvPicPr>
        <p:blipFill rotWithShape="1">
          <a:blip r:embed="rId2"/>
          <a:srcRect l="11250" t="44444" r="64583" b="39260"/>
          <a:stretch/>
        </p:blipFill>
        <p:spPr>
          <a:xfrm>
            <a:off x="304800" y="4572000"/>
            <a:ext cx="4419600" cy="1676400"/>
          </a:xfrm>
          <a:prstGeom prst="rect">
            <a:avLst/>
          </a:prstGeom>
        </p:spPr>
      </p:pic>
    </p:spTree>
    <p:extLst>
      <p:ext uri="{BB962C8B-B14F-4D97-AF65-F5344CB8AC3E}">
        <p14:creationId xmlns:p14="http://schemas.microsoft.com/office/powerpoint/2010/main" val="3444622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0" y="1371600"/>
            <a:ext cx="5257800" cy="4754563"/>
          </a:xfrm>
        </p:spPr>
        <p:txBody>
          <a:bodyPr/>
          <a:lstStyle/>
          <a:p>
            <a:r>
              <a:rPr lang="en-US" dirty="0"/>
              <a:t>25a-27.  Licensed Employees.  Employees to whom a conference or mission has granted </a:t>
            </a:r>
            <a:r>
              <a:rPr lang="en-US" dirty="0" smtClean="0"/>
              <a:t>licenses should </a:t>
            </a:r>
            <a:r>
              <a:rPr lang="en-US" dirty="0"/>
              <a:t>be reported in their respective columns, whether employed by conferences or institutions. Bible instructor licenses are to be reported as commissioned ministers licenses, except in divisions where the commissioned minister license is not used, then give them a missionary license.  </a:t>
            </a:r>
          </a:p>
        </p:txBody>
      </p:sp>
      <p:sp>
        <p:nvSpPr>
          <p:cNvPr id="5" name="Title 1"/>
          <p:cNvSpPr txBox="1">
            <a:spLocks/>
          </p:cNvSpPr>
          <p:nvPr/>
        </p:nvSpPr>
        <p:spPr>
          <a:xfrm>
            <a:off x="457200" y="274638"/>
            <a:ext cx="8229600" cy="868362"/>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dirty="0" smtClean="0"/>
              <a:t>Page 2</a:t>
            </a:r>
            <a:endParaRPr lang="en-US" dirty="0"/>
          </a:p>
        </p:txBody>
      </p:sp>
      <p:pic>
        <p:nvPicPr>
          <p:cNvPr id="6" name="Picture 5"/>
          <p:cNvPicPr>
            <a:picLocks noChangeAspect="1"/>
          </p:cNvPicPr>
          <p:nvPr/>
        </p:nvPicPr>
        <p:blipFill rotWithShape="1">
          <a:blip r:embed="rId2"/>
          <a:srcRect l="35000" t="44444" r="48749" b="39260"/>
          <a:stretch/>
        </p:blipFill>
        <p:spPr>
          <a:xfrm>
            <a:off x="457200" y="1447800"/>
            <a:ext cx="2971800" cy="1676400"/>
          </a:xfrm>
          <a:prstGeom prst="rect">
            <a:avLst/>
          </a:prstGeom>
        </p:spPr>
      </p:pic>
    </p:spTree>
    <p:extLst>
      <p:ext uri="{BB962C8B-B14F-4D97-AF65-F5344CB8AC3E}">
        <p14:creationId xmlns:p14="http://schemas.microsoft.com/office/powerpoint/2010/main" val="2794869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onference Document" ma:contentTypeID="0x010100542DAF0BA3E8064D8684B95F2F5834E5005E85DC6A08E0944DB946A136C6E836FC" ma:contentTypeVersion="1" ma:contentTypeDescription="" ma:contentTypeScope="" ma:versionID="6a2805cc372907a6132320f78ebbb15b">
  <xsd:schema xmlns:xsd="http://www.w3.org/2001/XMLSchema" xmlns:xs="http://www.w3.org/2001/XMLSchema" xmlns:p="http://schemas.microsoft.com/office/2006/metadata/properties" targetNamespace="http://schemas.microsoft.com/office/2006/metadata/properties" ma:root="true" ma:fieldsID="ea22ca1eda37a0dd5969590af2c079e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Presente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48B9D4-D7BF-40A5-BA4F-1BC3CC92173F}"/>
</file>

<file path=customXml/itemProps2.xml><?xml version="1.0" encoding="utf-8"?>
<ds:datastoreItem xmlns:ds="http://schemas.openxmlformats.org/officeDocument/2006/customXml" ds:itemID="{58F290AC-0C52-4D1E-AAC4-AFD112A0648E}"/>
</file>

<file path=customXml/itemProps3.xml><?xml version="1.0" encoding="utf-8"?>
<ds:datastoreItem xmlns:ds="http://schemas.openxmlformats.org/officeDocument/2006/customXml" ds:itemID="{2AF80E14-D4FA-4CCE-96D3-BE3F6A364F18}"/>
</file>

<file path=docProps/app.xml><?xml version="1.0" encoding="utf-8"?>
<Properties xmlns="http://schemas.openxmlformats.org/officeDocument/2006/extended-properties" xmlns:vt="http://schemas.openxmlformats.org/officeDocument/2006/docPropsVTypes">
  <Template>Thatch</Template>
  <TotalTime>2109</TotalTime>
  <Words>2859</Words>
  <Application>Microsoft Office PowerPoint</Application>
  <PresentationFormat>On-screen Show (4:3)</PresentationFormat>
  <Paragraphs>184</Paragraphs>
  <Slides>54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Tw Cen MT</vt:lpstr>
      <vt:lpstr>Wingdings</vt:lpstr>
      <vt:lpstr>Thatch</vt:lpstr>
      <vt:lpstr>Submitting Data for the Annual Statistical Report</vt:lpstr>
      <vt:lpstr>Churches and Membership</vt:lpstr>
      <vt:lpstr>Page 1</vt:lpstr>
      <vt:lpstr>Denominational Employees</vt:lpstr>
      <vt:lpstr>Important Things to Remember</vt:lpstr>
      <vt:lpstr>PowerPoint Presentation</vt:lpstr>
      <vt:lpstr>PowerPoint Presentation</vt:lpstr>
      <vt:lpstr>Page 2</vt:lpstr>
      <vt:lpstr>PowerPoint Presentation</vt:lpstr>
      <vt:lpstr>PowerPoint Presentation</vt:lpstr>
      <vt:lpstr>PowerPoint Presentation</vt:lpstr>
      <vt:lpstr>PowerPoint Presentation</vt:lpstr>
      <vt:lpstr>PowerPoint Presentation</vt:lpstr>
      <vt:lpstr>Page 3</vt:lpstr>
      <vt:lpstr>Page 3</vt:lpstr>
      <vt:lpstr>PowerPoint Presentation</vt:lpstr>
      <vt:lpstr>PowerPoint Presentation</vt:lpstr>
      <vt:lpstr>PowerPoint Presentation</vt:lpstr>
      <vt:lpstr>PowerPoint Presentation</vt:lpstr>
      <vt:lpstr>Page 3: Classification of Employees</vt:lpstr>
      <vt:lpstr>PowerPoint Presentation</vt:lpstr>
      <vt:lpstr>PowerPoint Presentation</vt:lpstr>
      <vt:lpstr>PowerPoint Presentation</vt:lpstr>
      <vt:lpstr>PowerPoint Presentation</vt:lpstr>
      <vt:lpstr>Activity A:</vt:lpstr>
      <vt:lpstr>Page 5</vt:lpstr>
      <vt:lpstr>Page 5</vt:lpstr>
      <vt:lpstr>Activity B:  Page 5</vt:lpstr>
      <vt:lpstr>Reporting Deadline:</vt:lpstr>
      <vt:lpstr>Missionaries</vt:lpstr>
      <vt:lpstr>Missionary Table</vt:lpstr>
      <vt:lpstr>Missionary Table</vt:lpstr>
      <vt:lpstr>Missionary Table</vt:lpstr>
      <vt:lpstr>PowerPoint Presentation</vt:lpstr>
      <vt:lpstr>Reporting Deadline:</vt:lpstr>
      <vt:lpstr>Activity C:</vt:lpstr>
      <vt:lpstr>Broadcast Ministries</vt:lpstr>
      <vt:lpstr>Broadcast Ministries Table</vt:lpstr>
      <vt:lpstr>PowerPoint Presentation</vt:lpstr>
      <vt:lpstr>Reporting Deadline:</vt:lpstr>
      <vt:lpstr>Countries or Areas of the World  Where SDA Work Is or Is Not Established</vt:lpstr>
      <vt:lpstr>Where Work is or is not Established</vt:lpstr>
      <vt:lpstr>PowerPoint Presentation</vt:lpstr>
      <vt:lpstr>Reporting Deadline:</vt:lpstr>
      <vt:lpstr>Languages and Dialects  Used for SDA Work</vt:lpstr>
      <vt:lpstr>Languages Used for SDA Work Published and/or Oral</vt:lpstr>
      <vt:lpstr>Languages, Published and/or Oral  Used for SDA Work</vt:lpstr>
      <vt:lpstr>Languages, Published and/or Oral  Used for SDA Work</vt:lpstr>
      <vt:lpstr>PowerPoint Presentation</vt:lpstr>
      <vt:lpstr>Reporting Deadline:</vt:lpstr>
      <vt:lpstr>Departmental Reports</vt:lpstr>
      <vt:lpstr>The following departments submit reports through their union/division counterparts:</vt:lpstr>
      <vt:lpstr>Reporting Deadline:</vt:lpstr>
      <vt:lpstr>Thanks for contributing!</vt:lpstr>
    </vt:vector>
  </TitlesOfParts>
  <Company>S.D.A. Church World Headquarters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Statistical Report Presentation for Advisory</dc:title>
  <dc:creator>Lisa Rasmussen/Kathleen Jones</dc:creator>
  <cp:lastModifiedBy>Rasmussen, Lisa</cp:lastModifiedBy>
  <cp:revision>110</cp:revision>
  <cp:lastPrinted>2015-07-28T18:58:56Z</cp:lastPrinted>
  <dcterms:created xsi:type="dcterms:W3CDTF">2014-06-17T19:22:18Z</dcterms:created>
  <dcterms:modified xsi:type="dcterms:W3CDTF">2017-05-08T17:36:50Z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0x010100542DAF0BA3E8064D8684B95F2F5834E5005E85DC6A08E0944DB946A136C6E836FC</vt:lpwstr>
  </property>
</Properties>
</file>